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472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32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32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82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73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28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012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95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65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85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B1072-008C-4222-84B1-638E9B428E96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02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u="sng" dirty="0" smtClean="0">
                <a:latin typeface="HfW cursive" panose="00000500000000000000" pitchFamily="2" charset="0"/>
              </a:rPr>
              <a:t>Friday 5</a:t>
            </a:r>
            <a:r>
              <a:rPr lang="en-GB" u="sng" baseline="30000" dirty="0" smtClean="0">
                <a:latin typeface="HfW cursive" panose="00000500000000000000" pitchFamily="2" charset="0"/>
              </a:rPr>
              <a:t>th</a:t>
            </a:r>
            <a:r>
              <a:rPr lang="en-GB" u="sng" dirty="0" smtClean="0">
                <a:latin typeface="HfW cursive" panose="00000500000000000000" pitchFamily="2" charset="0"/>
              </a:rPr>
              <a:t> February</a:t>
            </a:r>
            <a:endParaRPr lang="en-GB" u="sng" dirty="0">
              <a:latin typeface="HfW 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u="sng" dirty="0" smtClean="0">
                <a:latin typeface="HfW cursive" panose="00000500000000000000" pitchFamily="2" charset="0"/>
              </a:rPr>
              <a:t>Non-chronological report</a:t>
            </a:r>
            <a:endParaRPr lang="en-GB" sz="4000" u="sng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88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2509"/>
            <a:ext cx="4315691" cy="584445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Year 1 Spellings – Adding –</a:t>
            </a:r>
            <a:r>
              <a:rPr lang="en-GB" dirty="0" err="1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er</a:t>
            </a: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and –</a:t>
            </a:r>
            <a:r>
              <a:rPr lang="en-GB" dirty="0" err="1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est</a:t>
            </a: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to adjectives where no change is needed to the root word</a:t>
            </a:r>
            <a:endParaRPr lang="en-GB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grander</a:t>
            </a:r>
            <a:endParaRPr lang="en-GB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grandest</a:t>
            </a:r>
            <a:endParaRPr lang="en-GB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fresher</a:t>
            </a:r>
            <a:endParaRPr lang="en-GB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freshest</a:t>
            </a:r>
            <a:endParaRPr lang="en-GB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quicker</a:t>
            </a:r>
            <a:endParaRPr lang="en-GB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quickest</a:t>
            </a:r>
            <a:endParaRPr lang="en-GB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taller</a:t>
            </a:r>
            <a:endParaRPr lang="en-GB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tallest</a:t>
            </a:r>
            <a:endParaRPr lang="en-GB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slower</a:t>
            </a:r>
            <a:endParaRPr lang="en-GB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slowest</a:t>
            </a:r>
            <a:endParaRPr lang="en-GB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153891" y="332509"/>
            <a:ext cx="6176356" cy="5624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 smtClean="0">
                <a:solidFill>
                  <a:srgbClr val="7030A0"/>
                </a:solidFill>
                <a:effectLst/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Year 2 Spellings </a:t>
            </a:r>
            <a:r>
              <a:rPr lang="en-GB" sz="2800" dirty="0" smtClean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– the or sound spelt a before l or </a:t>
            </a:r>
            <a:r>
              <a:rPr lang="en-GB" sz="2800" dirty="0" err="1" smtClean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ll</a:t>
            </a:r>
            <a:endParaRPr lang="en-GB" sz="2800" dirty="0" smtClean="0">
              <a:solidFill>
                <a:srgbClr val="7030A0"/>
              </a:solidFill>
              <a:latin typeface="HfW precursive" panose="000005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 smtClean="0">
                <a:solidFill>
                  <a:srgbClr val="7030A0"/>
                </a:solidFill>
                <a:effectLst/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all</a:t>
            </a:r>
            <a:endParaRPr lang="en-GB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 smtClean="0">
                <a:solidFill>
                  <a:srgbClr val="7030A0"/>
                </a:solidFill>
                <a:effectLst/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ball</a:t>
            </a:r>
            <a:endParaRPr lang="en-GB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 smtClean="0">
                <a:solidFill>
                  <a:srgbClr val="7030A0"/>
                </a:solidFill>
                <a:effectLst/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call</a:t>
            </a:r>
            <a:endParaRPr lang="en-GB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 smtClean="0">
                <a:solidFill>
                  <a:srgbClr val="7030A0"/>
                </a:solidFill>
                <a:effectLst/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walk</a:t>
            </a:r>
            <a:endParaRPr lang="en-GB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 smtClean="0">
                <a:solidFill>
                  <a:srgbClr val="7030A0"/>
                </a:solidFill>
                <a:effectLst/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talk</a:t>
            </a:r>
            <a:endParaRPr lang="en-GB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 smtClean="0">
                <a:solidFill>
                  <a:srgbClr val="7030A0"/>
                </a:solidFill>
                <a:effectLst/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always</a:t>
            </a:r>
            <a:endParaRPr lang="en-GB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 smtClean="0">
                <a:solidFill>
                  <a:srgbClr val="7030A0"/>
                </a:solidFill>
                <a:effectLst/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small</a:t>
            </a:r>
            <a:endParaRPr lang="en-GB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 smtClean="0">
                <a:solidFill>
                  <a:srgbClr val="7030A0"/>
                </a:solidFill>
                <a:effectLst/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wall</a:t>
            </a:r>
            <a:endParaRPr lang="en-GB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 smtClean="0">
                <a:solidFill>
                  <a:srgbClr val="7030A0"/>
                </a:solidFill>
                <a:effectLst/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fall</a:t>
            </a:r>
            <a:endParaRPr lang="en-GB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 smtClean="0">
                <a:solidFill>
                  <a:srgbClr val="7030A0"/>
                </a:solidFill>
                <a:effectLst/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altogether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49839" y="2387213"/>
            <a:ext cx="24273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HfW cursive bold" panose="00000500000000000000" pitchFamily="2" charset="0"/>
              </a:rPr>
              <a:t>Check you know the spellings. Ask someone to read each spelling and you write each one down.</a:t>
            </a:r>
          </a:p>
          <a:p>
            <a:r>
              <a:rPr lang="en-GB" dirty="0" smtClean="0">
                <a:latin typeface="HfW cursive bold" panose="00000500000000000000" pitchFamily="2" charset="0"/>
              </a:rPr>
              <a:t> </a:t>
            </a:r>
            <a:endParaRPr lang="en-GB" dirty="0">
              <a:latin typeface="HfW cursive bo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632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118761"/>
              </p:ext>
            </p:extLst>
          </p:nvPr>
        </p:nvGraphicFramePr>
        <p:xfrm>
          <a:off x="838200" y="553589"/>
          <a:ext cx="10515600" cy="121920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35646749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HfW precursive" panose="00000500000000000000" pitchFamily="2" charset="0"/>
                        </a:rPr>
                        <a:t>Today we are learning to</a:t>
                      </a:r>
                      <a:r>
                        <a:rPr lang="en-GB" sz="3600" dirty="0" smtClean="0">
                          <a:solidFill>
                            <a:srgbClr val="000000"/>
                          </a:solidFill>
                          <a:effectLst/>
                          <a:latin typeface="HfW precursive" panose="00000500000000000000" pitchFamily="2" charset="0"/>
                        </a:rPr>
                        <a:t>...</a:t>
                      </a:r>
                      <a:endParaRPr lang="en-GB" dirty="0">
                        <a:effectLst/>
                      </a:endParaRPr>
                    </a:p>
                    <a:p>
                      <a:r>
                        <a:rPr lang="en-GB" sz="1900" dirty="0">
                          <a:solidFill>
                            <a:srgbClr val="0000FF"/>
                          </a:solidFill>
                          <a:effectLst/>
                          <a:latin typeface="HfW precursive" panose="00000500000000000000" pitchFamily="2" charset="0"/>
                        </a:rPr>
                        <a:t>I am learning to </a:t>
                      </a:r>
                      <a:r>
                        <a:rPr lang="en-GB" sz="1900" dirty="0" smtClean="0">
                          <a:solidFill>
                            <a:srgbClr val="0000FF"/>
                          </a:solidFill>
                          <a:effectLst/>
                          <a:latin typeface="HfW precursive" panose="00000500000000000000" pitchFamily="2" charset="0"/>
                        </a:rPr>
                        <a:t>read and</a:t>
                      </a:r>
                      <a:r>
                        <a:rPr lang="en-GB" sz="1900" baseline="0" dirty="0" smtClean="0">
                          <a:solidFill>
                            <a:srgbClr val="0000FF"/>
                          </a:solidFill>
                          <a:effectLst/>
                          <a:latin typeface="HfW precursive" panose="00000500000000000000" pitchFamily="2" charset="0"/>
                        </a:rPr>
                        <a:t> write facts.</a:t>
                      </a:r>
                    </a:p>
                    <a:p>
                      <a:r>
                        <a:rPr lang="en-GB" sz="1900" baseline="0" dirty="0" smtClean="0">
                          <a:solidFill>
                            <a:srgbClr val="0000FF"/>
                          </a:solidFill>
                          <a:effectLst/>
                          <a:latin typeface="HfW precursive" panose="00000500000000000000" pitchFamily="2" charset="0"/>
                        </a:rPr>
                        <a:t>I am learning to create a non-chronological report.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257137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0186"/>
              </p:ext>
            </p:extLst>
          </p:nvPr>
        </p:nvGraphicFramePr>
        <p:xfrm>
          <a:off x="838200" y="2599214"/>
          <a:ext cx="10515600" cy="216408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9651609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3100" b="1" dirty="0">
                          <a:solidFill>
                            <a:srgbClr val="000000"/>
                          </a:solidFill>
                          <a:effectLst/>
                          <a:latin typeface="HfW precursive" panose="00000500000000000000" pitchFamily="2" charset="0"/>
                        </a:rPr>
                        <a:t>I will be successful if ...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2100" b="0" dirty="0">
                          <a:solidFill>
                            <a:srgbClr val="FF0000"/>
                          </a:solidFill>
                          <a:effectLst/>
                          <a:latin typeface="HfW precursive" panose="00000500000000000000" pitchFamily="2" charset="0"/>
                        </a:rPr>
                        <a:t>I can think of an interesting title.</a:t>
                      </a:r>
                      <a:endParaRPr lang="en-GB" sz="3100" b="1" dirty="0">
                        <a:solidFill>
                          <a:srgbClr val="000000"/>
                        </a:solidFill>
                        <a:effectLst/>
                        <a:latin typeface="HfW precursive" panose="00000500000000000000" pitchFamily="2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2100" dirty="0" smtClean="0">
                          <a:solidFill>
                            <a:srgbClr val="FF0000"/>
                          </a:solidFill>
                          <a:effectLst/>
                          <a:latin typeface="HfW precursive" panose="00000500000000000000" pitchFamily="2" charset="0"/>
                        </a:rPr>
                        <a:t>I </a:t>
                      </a:r>
                      <a:r>
                        <a:rPr lang="en-GB" sz="2100" dirty="0">
                          <a:solidFill>
                            <a:srgbClr val="FF0000"/>
                          </a:solidFill>
                          <a:effectLst/>
                          <a:latin typeface="HfW precursive" panose="00000500000000000000" pitchFamily="2" charset="0"/>
                        </a:rPr>
                        <a:t>can spell key words correctly.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2100" dirty="0">
                          <a:solidFill>
                            <a:srgbClr val="FF0000"/>
                          </a:solidFill>
                          <a:effectLst/>
                          <a:latin typeface="HfW precursive" panose="00000500000000000000" pitchFamily="2" charset="0"/>
                        </a:rPr>
                        <a:t>I can use capital letters for the start of a sentence and for proper nouns.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2100" dirty="0">
                          <a:solidFill>
                            <a:srgbClr val="FF0000"/>
                          </a:solidFill>
                          <a:effectLst/>
                          <a:latin typeface="HfW precursive" panose="00000500000000000000" pitchFamily="2" charset="0"/>
                        </a:rPr>
                        <a:t>I can use finger spaces and full stops.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2100" dirty="0">
                          <a:solidFill>
                            <a:srgbClr val="C800FF"/>
                          </a:solidFill>
                          <a:effectLst/>
                          <a:latin typeface="HfW precursive" panose="00000500000000000000" pitchFamily="2" charset="0"/>
                        </a:rPr>
                        <a:t>I can use conjunctions.</a:t>
                      </a:r>
                      <a:endParaRPr lang="en-GB" sz="2100" dirty="0">
                        <a:solidFill>
                          <a:srgbClr val="FF0000"/>
                        </a:solidFill>
                        <a:effectLst/>
                        <a:latin typeface="HfW precursive" panose="00000500000000000000" pitchFamily="2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9737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554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HfW cursive" panose="00000500000000000000" pitchFamily="2" charset="0"/>
              </a:rPr>
              <a:t>This week we are creating a booklet about Queen Elizabeth II</a:t>
            </a:r>
            <a:endParaRPr lang="en-GB" dirty="0">
              <a:latin typeface="HfW cursive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GB" dirty="0">
              <a:solidFill>
                <a:srgbClr val="0070C0"/>
              </a:solidFill>
              <a:latin typeface="HfW cursive" panose="00000500000000000000" pitchFamily="2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Today we are going to create a contents page and back cover.</a:t>
            </a:r>
          </a:p>
        </p:txBody>
      </p:sp>
    </p:spTree>
    <p:extLst>
      <p:ext uri="{BB962C8B-B14F-4D97-AF65-F5344CB8AC3E}">
        <p14:creationId xmlns:p14="http://schemas.microsoft.com/office/powerpoint/2010/main" val="2362803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196" y="1163146"/>
            <a:ext cx="10515600" cy="374967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HfW cursive" panose="00000500000000000000" pitchFamily="2" charset="0"/>
              </a:rPr>
              <a:t>Task:</a:t>
            </a:r>
            <a:br>
              <a:rPr lang="en-GB" dirty="0" smtClean="0">
                <a:latin typeface="HfW cursive" panose="00000500000000000000" pitchFamily="2" charset="0"/>
              </a:rPr>
            </a:br>
            <a:r>
              <a:rPr lang="en-GB" dirty="0" smtClean="0">
                <a:latin typeface="HfW cursive" panose="00000500000000000000" pitchFamily="2" charset="0"/>
              </a:rPr>
              <a:t>Create a contents and back page.</a:t>
            </a:r>
            <a:br>
              <a:rPr lang="en-GB" dirty="0" smtClean="0">
                <a:latin typeface="HfW cursive" panose="00000500000000000000" pitchFamily="2" charset="0"/>
              </a:rPr>
            </a:br>
            <a:r>
              <a:rPr lang="en-GB" dirty="0">
                <a:latin typeface="HfW cursive" panose="00000500000000000000" pitchFamily="2" charset="0"/>
              </a:rPr>
              <a:t/>
            </a:r>
            <a:br>
              <a:rPr lang="en-GB" dirty="0">
                <a:latin typeface="HfW cursive" panose="00000500000000000000" pitchFamily="2" charset="0"/>
              </a:rPr>
            </a:b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If you have not completed a different page or you would like to add a different page then please do that.</a:t>
            </a:r>
            <a:r>
              <a:rPr lang="en-GB" dirty="0" smtClean="0">
                <a:latin typeface="HfW cursive" panose="00000500000000000000" pitchFamily="2" charset="0"/>
              </a:rPr>
              <a:t/>
            </a:r>
            <a:br>
              <a:rPr lang="en-GB" dirty="0" smtClean="0">
                <a:latin typeface="HfW cursive" panose="00000500000000000000" pitchFamily="2" charset="0"/>
              </a:rPr>
            </a:b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184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588" y="2803086"/>
            <a:ext cx="6119915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GB" sz="4000" u="sng" dirty="0" smtClean="0">
                <a:latin typeface="HfW cursive" panose="00000500000000000000" pitchFamily="2" charset="0"/>
              </a:rPr>
              <a:t>Contents</a:t>
            </a:r>
            <a:br>
              <a:rPr lang="en-GB" sz="4000" u="sng" dirty="0" smtClean="0">
                <a:latin typeface="HfW cursive" panose="00000500000000000000" pitchFamily="2" charset="0"/>
              </a:rPr>
            </a:br>
            <a:r>
              <a:rPr lang="en-GB" sz="4000" u="sng" dirty="0">
                <a:latin typeface="HfW cursive" panose="00000500000000000000" pitchFamily="2" charset="0"/>
              </a:rPr>
              <a:t/>
            </a:r>
            <a:br>
              <a:rPr lang="en-GB" sz="4000" u="sng" dirty="0">
                <a:latin typeface="HfW cursive" panose="00000500000000000000" pitchFamily="2" charset="0"/>
              </a:rPr>
            </a:br>
            <a:r>
              <a:rPr lang="en-GB" sz="4000" u="sng" dirty="0" smtClean="0">
                <a:latin typeface="HfW cursive" panose="00000500000000000000" pitchFamily="2" charset="0"/>
              </a:rPr>
              <a:t>Introduction        Page 2</a:t>
            </a:r>
            <a:br>
              <a:rPr lang="en-GB" sz="4000" u="sng" dirty="0" smtClean="0">
                <a:latin typeface="HfW cursive" panose="00000500000000000000" pitchFamily="2" charset="0"/>
              </a:rPr>
            </a:br>
            <a:r>
              <a:rPr lang="en-GB" sz="4000" u="sng" dirty="0" smtClean="0">
                <a:latin typeface="HfW cursive" panose="00000500000000000000" pitchFamily="2" charset="0"/>
              </a:rPr>
              <a:t>Childhood          Page 3</a:t>
            </a:r>
            <a:br>
              <a:rPr lang="en-GB" sz="4000" u="sng" dirty="0" smtClean="0">
                <a:latin typeface="HfW cursive" panose="00000500000000000000" pitchFamily="2" charset="0"/>
              </a:rPr>
            </a:br>
            <a:r>
              <a:rPr lang="en-GB" sz="4000" u="sng" dirty="0" smtClean="0">
                <a:latin typeface="HfW cursive" panose="00000500000000000000" pitchFamily="2" charset="0"/>
              </a:rPr>
              <a:t>Early Life          Page 4</a:t>
            </a:r>
            <a:br>
              <a:rPr lang="en-GB" sz="4000" u="sng" dirty="0" smtClean="0">
                <a:latin typeface="HfW cursive" panose="00000500000000000000" pitchFamily="2" charset="0"/>
              </a:rPr>
            </a:br>
            <a:r>
              <a:rPr lang="en-GB" sz="4000" u="sng" dirty="0" smtClean="0">
                <a:latin typeface="HfW cursive" panose="00000500000000000000" pitchFamily="2" charset="0"/>
              </a:rPr>
              <a:t>The Royal Family Page 5</a:t>
            </a:r>
            <a:endParaRPr lang="en-GB" sz="4000" u="sng" dirty="0">
              <a:latin typeface="HfW cursive" panose="000005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25518" y="567552"/>
            <a:ext cx="2519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HfW cursive" panose="00000500000000000000" pitchFamily="2" charset="0"/>
              </a:rPr>
              <a:t>Here is an example:</a:t>
            </a: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628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HfW cursive" panose="00000500000000000000" pitchFamily="2" charset="0"/>
              </a:rPr>
              <a:t>Back page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dirty="0" smtClean="0">
                <a:latin typeface="HfW cursive" panose="00000500000000000000" pitchFamily="2" charset="0"/>
              </a:rPr>
              <a:t>On the back page you need to create a blurb. This is a little teaser to try and get the reader interested.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dirty="0" smtClean="0">
                <a:latin typeface="HfW cursive" panose="00000500000000000000" pitchFamily="2" charset="0"/>
              </a:rPr>
              <a:t>You need to mention what facts they may find out if they read the fact file.</a:t>
            </a: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33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5577"/>
            <a:ext cx="10515600" cy="56413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200" dirty="0" smtClean="0">
                <a:latin typeface="HfW cursive" panose="00000500000000000000" pitchFamily="2" charset="0"/>
              </a:rPr>
              <a:t>Do you love finding out about he queen?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3200" dirty="0" smtClean="0">
                <a:latin typeface="HfW cursive" panose="00000500000000000000" pitchFamily="2" charset="0"/>
              </a:rPr>
              <a:t>You will find out about Queen Elizabeth II’s childhood, role as the Queen and the Royal Family.</a:t>
            </a:r>
          </a:p>
          <a:p>
            <a:pPr marL="0" indent="0">
              <a:lnSpc>
                <a:spcPct val="150000"/>
              </a:lnSpc>
              <a:buNone/>
            </a:pPr>
            <a:endParaRPr lang="en-GB" sz="3200" dirty="0">
              <a:latin typeface="HfW 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7052" y="3122109"/>
            <a:ext cx="2496093" cy="315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63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257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HfW cursive</vt:lpstr>
      <vt:lpstr>HfW cursive bold</vt:lpstr>
      <vt:lpstr>HfW precursive</vt:lpstr>
      <vt:lpstr>Times New Roman</vt:lpstr>
      <vt:lpstr>Office Theme</vt:lpstr>
      <vt:lpstr>Friday 5th February</vt:lpstr>
      <vt:lpstr>PowerPoint Presentation</vt:lpstr>
      <vt:lpstr>PowerPoint Presentation</vt:lpstr>
      <vt:lpstr>This week we are creating a booklet about Queen Elizabeth II</vt:lpstr>
      <vt:lpstr>Task: Create a contents and back page.  If you have not completed a different page or you would like to add a different page then please do that. </vt:lpstr>
      <vt:lpstr>Contents  Introduction        Page 2 Childhood          Page 3 Early Life          Page 4 The Royal Family Page 5</vt:lpstr>
      <vt:lpstr>Back page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1st February</dc:title>
  <dc:creator>Gott, Rebecca</dc:creator>
  <cp:lastModifiedBy>Gott, Rebecca</cp:lastModifiedBy>
  <cp:revision>36</cp:revision>
  <dcterms:created xsi:type="dcterms:W3CDTF">2021-01-19T09:07:00Z</dcterms:created>
  <dcterms:modified xsi:type="dcterms:W3CDTF">2021-02-01T09:43:05Z</dcterms:modified>
</cp:coreProperties>
</file>