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7" r:id="rId6"/>
    <p:sldId id="268" r:id="rId7"/>
    <p:sldId id="269" r:id="rId8"/>
    <p:sldId id="272" r:id="rId9"/>
    <p:sldId id="270"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BC8F8D-1F0D-4123-A4A1-675C5455E31B}"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26110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BC8F8D-1F0D-4123-A4A1-675C5455E31B}"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88579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BC8F8D-1F0D-4123-A4A1-675C5455E31B}"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150187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BC8F8D-1F0D-4123-A4A1-675C5455E31B}"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332992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BC8F8D-1F0D-4123-A4A1-675C5455E31B}"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264393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BC8F8D-1F0D-4123-A4A1-675C5455E31B}"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17654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BC8F8D-1F0D-4123-A4A1-675C5455E31B}" type="datetimeFigureOut">
              <a:rPr lang="en-GB" smtClean="0"/>
              <a:t>09/02/2021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260714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BC8F8D-1F0D-4123-A4A1-675C5455E31B}" type="datetimeFigureOut">
              <a:rPr lang="en-GB" smtClean="0"/>
              <a:t>09/02/2021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9585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C8F8D-1F0D-4123-A4A1-675C5455E31B}" type="datetimeFigureOut">
              <a:rPr lang="en-GB" smtClean="0"/>
              <a:t>09/02/2021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264611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BC8F8D-1F0D-4123-A4A1-675C5455E31B}"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285954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BC8F8D-1F0D-4123-A4A1-675C5455E31B}"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31AEC-A6FC-4041-87FE-FEEDCC671F04}" type="slidenum">
              <a:rPr lang="en-GB" smtClean="0"/>
              <a:t>‹#›</a:t>
            </a:fld>
            <a:endParaRPr lang="en-GB"/>
          </a:p>
        </p:txBody>
      </p:sp>
    </p:spTree>
    <p:extLst>
      <p:ext uri="{BB962C8B-B14F-4D97-AF65-F5344CB8AC3E}">
        <p14:creationId xmlns:p14="http://schemas.microsoft.com/office/powerpoint/2010/main" val="241066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C8F8D-1F0D-4123-A4A1-675C5455E31B}" type="datetimeFigureOut">
              <a:rPr lang="en-GB" smtClean="0"/>
              <a:t>09/02/2021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31AEC-A6FC-4041-87FE-FEEDCC671F04}" type="slidenum">
              <a:rPr lang="en-GB" smtClean="0"/>
              <a:t>‹#›</a:t>
            </a:fld>
            <a:endParaRPr lang="en-GB"/>
          </a:p>
        </p:txBody>
      </p:sp>
    </p:spTree>
    <p:extLst>
      <p:ext uri="{BB962C8B-B14F-4D97-AF65-F5344CB8AC3E}">
        <p14:creationId xmlns:p14="http://schemas.microsoft.com/office/powerpoint/2010/main" val="286881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7157" y="2385753"/>
            <a:ext cx="9601200" cy="1446550"/>
          </a:xfrm>
          <a:prstGeom prst="rect">
            <a:avLst/>
          </a:prstGeom>
          <a:noFill/>
        </p:spPr>
        <p:txBody>
          <a:bodyPr wrap="square" rtlCol="0">
            <a:spAutoFit/>
          </a:bodyPr>
          <a:lstStyle/>
          <a:p>
            <a:pPr algn="ctr"/>
            <a:r>
              <a:rPr lang="en-GB" sz="4400" u="sng" dirty="0" smtClean="0">
                <a:latin typeface="HfW precursive" panose="00000500000000000000" pitchFamily="2" charset="0"/>
              </a:rPr>
              <a:t>Friday 5</a:t>
            </a:r>
            <a:r>
              <a:rPr lang="en-GB" sz="4400" u="sng" baseline="30000" dirty="0" smtClean="0">
                <a:latin typeface="HfW precursive" panose="00000500000000000000" pitchFamily="2" charset="0"/>
              </a:rPr>
              <a:t>th</a:t>
            </a:r>
            <a:r>
              <a:rPr lang="en-GB" sz="4400" u="sng" dirty="0" smtClean="0">
                <a:latin typeface="HfW precursive" panose="00000500000000000000" pitchFamily="2" charset="0"/>
              </a:rPr>
              <a:t> March </a:t>
            </a:r>
            <a:r>
              <a:rPr lang="en-GB" sz="4400" u="sng" dirty="0" smtClean="0">
                <a:latin typeface="HfW precursive" panose="00000500000000000000" pitchFamily="2" charset="0"/>
              </a:rPr>
              <a:t>2021</a:t>
            </a:r>
          </a:p>
          <a:p>
            <a:pPr algn="ctr"/>
            <a:r>
              <a:rPr lang="en-GB" sz="4400" u="sng" dirty="0" smtClean="0">
                <a:latin typeface="HfW precursive" panose="00000500000000000000" pitchFamily="2" charset="0"/>
              </a:rPr>
              <a:t>Writing</a:t>
            </a:r>
            <a:endParaRPr lang="en-GB" sz="4400" u="sng" dirty="0">
              <a:latin typeface="HfW precursive" panose="00000500000000000000" pitchFamily="2" charset="0"/>
            </a:endParaRPr>
          </a:p>
        </p:txBody>
      </p:sp>
    </p:spTree>
    <p:extLst>
      <p:ext uri="{BB962C8B-B14F-4D97-AF65-F5344CB8AC3E}">
        <p14:creationId xmlns:p14="http://schemas.microsoft.com/office/powerpoint/2010/main" val="114895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480" y="689956"/>
            <a:ext cx="11107512" cy="4954992"/>
          </a:xfrm>
        </p:spPr>
      </p:pic>
    </p:spTree>
    <p:extLst>
      <p:ext uri="{BB962C8B-B14F-4D97-AF65-F5344CB8AC3E}">
        <p14:creationId xmlns:p14="http://schemas.microsoft.com/office/powerpoint/2010/main" val="223948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680" y="404147"/>
            <a:ext cx="10680394" cy="5273445"/>
          </a:xfrm>
        </p:spPr>
      </p:pic>
    </p:spTree>
    <p:extLst>
      <p:ext uri="{BB962C8B-B14F-4D97-AF65-F5344CB8AC3E}">
        <p14:creationId xmlns:p14="http://schemas.microsoft.com/office/powerpoint/2010/main" val="425395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525" y="670156"/>
            <a:ext cx="10682460" cy="5015749"/>
          </a:xfrm>
        </p:spPr>
      </p:pic>
    </p:spTree>
    <p:extLst>
      <p:ext uri="{BB962C8B-B14F-4D97-AF65-F5344CB8AC3E}">
        <p14:creationId xmlns:p14="http://schemas.microsoft.com/office/powerpoint/2010/main" val="217866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946" y="626658"/>
            <a:ext cx="10186668" cy="5013751"/>
          </a:xfrm>
        </p:spPr>
      </p:pic>
    </p:spTree>
    <p:extLst>
      <p:ext uri="{BB962C8B-B14F-4D97-AF65-F5344CB8AC3E}">
        <p14:creationId xmlns:p14="http://schemas.microsoft.com/office/powerpoint/2010/main" val="273844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634086" y="289758"/>
            <a:ext cx="3902751" cy="21791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5359" y="289758"/>
            <a:ext cx="512473" cy="57403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818" y="714451"/>
            <a:ext cx="452225" cy="4045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3242" y="570535"/>
            <a:ext cx="437811" cy="397670"/>
          </a:xfrm>
          <a:prstGeom prst="rect">
            <a:avLst/>
          </a:prstGeom>
        </p:spPr>
      </p:pic>
      <p:sp>
        <p:nvSpPr>
          <p:cNvPr id="19" name="TextBox 18"/>
          <p:cNvSpPr txBox="1"/>
          <p:nvPr/>
        </p:nvSpPr>
        <p:spPr>
          <a:xfrm>
            <a:off x="5643290" y="400038"/>
            <a:ext cx="1599892" cy="369332"/>
          </a:xfrm>
          <a:prstGeom prst="rect">
            <a:avLst/>
          </a:prstGeom>
          <a:noFill/>
        </p:spPr>
        <p:txBody>
          <a:bodyPr wrap="square" rtlCol="0">
            <a:spAutoFit/>
          </a:bodyPr>
          <a:lstStyle/>
          <a:p>
            <a:r>
              <a:rPr lang="en-GB" dirty="0" smtClean="0">
                <a:latin typeface="HfW cursive" panose="00000500000000000000" pitchFamily="2" charset="0"/>
              </a:rPr>
              <a:t>Example</a:t>
            </a:r>
            <a:endParaRPr lang="en-GB" dirty="0">
              <a:latin typeface="HfW cursive" panose="00000500000000000000" pitchFamily="2" charset="0"/>
            </a:endParaRPr>
          </a:p>
        </p:txBody>
      </p:sp>
      <p:sp>
        <p:nvSpPr>
          <p:cNvPr id="13" name="TextBox 12"/>
          <p:cNvSpPr txBox="1"/>
          <p:nvPr/>
        </p:nvSpPr>
        <p:spPr>
          <a:xfrm>
            <a:off x="221958" y="714451"/>
            <a:ext cx="11371502" cy="8263801"/>
          </a:xfrm>
          <a:prstGeom prst="rect">
            <a:avLst/>
          </a:prstGeom>
          <a:noFill/>
        </p:spPr>
        <p:txBody>
          <a:bodyPr wrap="square" rtlCol="0">
            <a:spAutoFit/>
          </a:bodyPr>
          <a:lstStyle/>
          <a:p>
            <a:pPr>
              <a:lnSpc>
                <a:spcPct val="150000"/>
              </a:lnSpc>
            </a:pPr>
            <a:r>
              <a:rPr lang="en-GB" dirty="0" smtClean="0">
                <a:solidFill>
                  <a:srgbClr val="0070C0"/>
                </a:solidFill>
                <a:latin typeface="HfW cursive semibold" panose="00000700000000000000" pitchFamily="2" charset="0"/>
              </a:rPr>
              <a:t>Task:</a:t>
            </a:r>
            <a:endParaRPr lang="en-GB" dirty="0" smtClean="0">
              <a:solidFill>
                <a:srgbClr val="7030A0"/>
              </a:solidFill>
              <a:latin typeface="HfW cursive semibold" panose="00000700000000000000" pitchFamily="2" charset="0"/>
            </a:endParaRPr>
          </a:p>
          <a:p>
            <a:pPr>
              <a:lnSpc>
                <a:spcPct val="150000"/>
              </a:lnSpc>
            </a:pPr>
            <a:r>
              <a:rPr lang="en-GB" dirty="0" smtClean="0">
                <a:latin typeface="HfW cursive semibold" panose="00000700000000000000" pitchFamily="2" charset="0"/>
              </a:rPr>
              <a:t>Write a </a:t>
            </a:r>
            <a:r>
              <a:rPr lang="en-GB" dirty="0" smtClean="0">
                <a:latin typeface="HfW cursive semibold" panose="00000700000000000000" pitchFamily="2" charset="0"/>
              </a:rPr>
              <a:t>description of your island.</a:t>
            </a:r>
          </a:p>
          <a:p>
            <a:pPr>
              <a:lnSpc>
                <a:spcPct val="150000"/>
              </a:lnSpc>
            </a:pPr>
            <a:endParaRPr lang="en-GB" dirty="0">
              <a:latin typeface="HfW cursive semibold" panose="00000700000000000000" pitchFamily="2" charset="0"/>
            </a:endParaRPr>
          </a:p>
          <a:p>
            <a:pPr>
              <a:lnSpc>
                <a:spcPct val="150000"/>
              </a:lnSpc>
            </a:pPr>
            <a:r>
              <a:rPr lang="en-GB" sz="2400" u="sng" dirty="0" smtClean="0">
                <a:latin typeface="HfW cursive semibold" panose="00000700000000000000" pitchFamily="2" charset="0"/>
              </a:rPr>
              <a:t>Dragon </a:t>
            </a:r>
            <a:r>
              <a:rPr lang="en-GB" sz="2400" u="sng" dirty="0" smtClean="0">
                <a:latin typeface="HfW cursive semibold" panose="00000700000000000000" pitchFamily="2" charset="0"/>
              </a:rPr>
              <a:t>Island</a:t>
            </a:r>
          </a:p>
          <a:p>
            <a:pPr>
              <a:lnSpc>
                <a:spcPct val="150000"/>
              </a:lnSpc>
            </a:pPr>
            <a:r>
              <a:rPr lang="en-GB" sz="2400" u="sng" dirty="0" smtClean="0">
                <a:latin typeface="HfW cursive semibold" panose="00000700000000000000" pitchFamily="2" charset="0"/>
              </a:rPr>
              <a:t>The creepy island is surrounded by massive, terrifying dragons that breathe fire. The remote place has steep, enormous cliffs which makes it hard to attack.</a:t>
            </a:r>
            <a:r>
              <a:rPr lang="en-GB" sz="2400" u="sng" dirty="0">
                <a:latin typeface="HfW cursive semibold" panose="00000700000000000000" pitchFamily="2" charset="0"/>
              </a:rPr>
              <a:t> The evil, strange statues are enough to scare you away. </a:t>
            </a:r>
            <a:r>
              <a:rPr lang="en-GB" sz="2400" u="sng" dirty="0" smtClean="0">
                <a:latin typeface="HfW cursive semibold" panose="00000700000000000000" pitchFamily="2" charset="0"/>
              </a:rPr>
              <a:t> It is guarded by a colossal, impenetrable army which scare off intruders by banging on their armour and growling loudly. You can hear the sounds of the rocks tumbling and smashing into the water and the squeals of angry dragons.</a:t>
            </a:r>
            <a:endParaRPr lang="en-GB" sz="2400" u="sng" dirty="0" smtClean="0">
              <a:latin typeface="HfW cursive semibold" panose="00000700000000000000" pitchFamily="2" charset="0"/>
            </a:endParaRPr>
          </a:p>
          <a:p>
            <a:pPr>
              <a:lnSpc>
                <a:spcPct val="150000"/>
              </a:lnSpc>
            </a:pPr>
            <a:endParaRPr lang="en-GB" dirty="0">
              <a:latin typeface="HfW cursive semibold" panose="00000700000000000000" pitchFamily="2" charset="0"/>
            </a:endParaRPr>
          </a:p>
          <a:p>
            <a:pPr>
              <a:lnSpc>
                <a:spcPct val="150000"/>
              </a:lnSpc>
            </a:pPr>
            <a:endParaRPr lang="en-GB" dirty="0" smtClean="0">
              <a:latin typeface="HfW cursive semibold" panose="00000700000000000000" pitchFamily="2" charset="0"/>
            </a:endParaRPr>
          </a:p>
          <a:p>
            <a:pPr>
              <a:lnSpc>
                <a:spcPct val="150000"/>
              </a:lnSpc>
            </a:pPr>
            <a:endParaRPr lang="en-GB" dirty="0" smtClean="0">
              <a:latin typeface="HfW cursive semibold" panose="00000700000000000000" pitchFamily="2" charset="0"/>
            </a:endParaRPr>
          </a:p>
          <a:p>
            <a:pPr marL="342900" indent="-342900">
              <a:lnSpc>
                <a:spcPct val="150000"/>
              </a:lnSpc>
              <a:buFont typeface="Arial" panose="020B0604020202020204" pitchFamily="34" charset="0"/>
              <a:buChar char="•"/>
            </a:pPr>
            <a:endParaRPr lang="en-GB" dirty="0" smtClean="0">
              <a:latin typeface="HfW cursive semibold" panose="00000700000000000000" pitchFamily="2" charset="0"/>
            </a:endParaRPr>
          </a:p>
          <a:p>
            <a:pPr>
              <a:lnSpc>
                <a:spcPct val="150000"/>
              </a:lnSpc>
            </a:pPr>
            <a:endParaRPr lang="en-GB" dirty="0" smtClean="0">
              <a:latin typeface="HfW cursive semibold" panose="00000700000000000000" pitchFamily="2" charset="0"/>
            </a:endParaRPr>
          </a:p>
          <a:p>
            <a:pPr>
              <a:lnSpc>
                <a:spcPct val="150000"/>
              </a:lnSpc>
            </a:pPr>
            <a:endParaRPr lang="en-GB" dirty="0">
              <a:latin typeface="HfW cursive semibold" panose="00000700000000000000" pitchFamily="2" charset="0"/>
            </a:endParaRPr>
          </a:p>
        </p:txBody>
      </p:sp>
    </p:spTree>
    <p:extLst>
      <p:ext uri="{BB962C8B-B14F-4D97-AF65-F5344CB8AC3E}">
        <p14:creationId xmlns:p14="http://schemas.microsoft.com/office/powerpoint/2010/main" val="36273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8040" y="3860800"/>
            <a:ext cx="3940694" cy="369332"/>
          </a:xfrm>
          <a:prstGeom prst="rect">
            <a:avLst/>
          </a:prstGeom>
          <a:noFill/>
        </p:spPr>
        <p:txBody>
          <a:bodyPr wrap="square" rtlCol="0">
            <a:spAutoFit/>
          </a:bodyPr>
          <a:lstStyle/>
          <a:p>
            <a:r>
              <a:rPr lang="en-GB" dirty="0" smtClean="0">
                <a:latin typeface="HfW precursive" panose="00000500000000000000" pitchFamily="2" charset="0"/>
              </a:rPr>
              <a:t>Spelling check</a:t>
            </a:r>
            <a:endParaRPr lang="en-GB" dirty="0">
              <a:latin typeface="HfW precursive" panose="00000500000000000000" pitchFamily="2" charset="0"/>
            </a:endParaRPr>
          </a:p>
        </p:txBody>
      </p:sp>
      <p:sp>
        <p:nvSpPr>
          <p:cNvPr id="3" name="Rectangle 2"/>
          <p:cNvSpPr/>
          <p:nvPr/>
        </p:nvSpPr>
        <p:spPr>
          <a:xfrm>
            <a:off x="481974" y="468435"/>
            <a:ext cx="5199160" cy="6001643"/>
          </a:xfrm>
          <a:prstGeom prst="rect">
            <a:avLst/>
          </a:prstGeom>
        </p:spPr>
        <p:txBody>
          <a:bodyPr wrap="square">
            <a:spAutoFit/>
          </a:bodyPr>
          <a:lstStyle/>
          <a:p>
            <a:r>
              <a:rPr lang="en-GB" sz="3200" dirty="0" smtClean="0">
                <a:latin typeface="HfW cursive semibold" panose="00000700000000000000" pitchFamily="2" charset="0"/>
              </a:rPr>
              <a:t>Year </a:t>
            </a:r>
            <a:r>
              <a:rPr lang="en-GB" sz="3200" dirty="0">
                <a:latin typeface="HfW cursive semibold" panose="00000700000000000000" pitchFamily="2" charset="0"/>
              </a:rPr>
              <a:t>1 - </a:t>
            </a:r>
            <a:r>
              <a:rPr lang="en-GB" sz="3200" dirty="0">
                <a:latin typeface="HfW cursive" panose="00000500000000000000" pitchFamily="2" charset="0"/>
              </a:rPr>
              <a:t>The split vowel</a:t>
            </a:r>
          </a:p>
          <a:p>
            <a:r>
              <a:rPr lang="en-GB" sz="3200" dirty="0">
                <a:latin typeface="HfW cursive" panose="00000500000000000000" pitchFamily="2" charset="0"/>
              </a:rPr>
              <a:t>digraphs ‘a-e’ </a:t>
            </a:r>
            <a:r>
              <a:rPr lang="en-GB" sz="3200" dirty="0" smtClean="0">
                <a:latin typeface="HfW cursive" panose="00000500000000000000" pitchFamily="2" charset="0"/>
              </a:rPr>
              <a:t>and ‘e-e</a:t>
            </a:r>
            <a:r>
              <a:rPr lang="en-GB" sz="3200" dirty="0">
                <a:latin typeface="HfW cursive" panose="00000500000000000000" pitchFamily="2" charset="0"/>
              </a:rPr>
              <a:t>’</a:t>
            </a:r>
            <a:endParaRPr lang="en-GB" sz="3200" dirty="0" smtClean="0">
              <a:latin typeface="HfW cursive" panose="00000500000000000000" pitchFamily="2" charset="0"/>
            </a:endParaRPr>
          </a:p>
          <a:p>
            <a:r>
              <a:rPr lang="en-GB" sz="3200" dirty="0">
                <a:latin typeface="HfW cursive semibold" panose="00000700000000000000" pitchFamily="2" charset="0"/>
              </a:rPr>
              <a:t>made</a:t>
            </a:r>
          </a:p>
          <a:p>
            <a:r>
              <a:rPr lang="en-GB" sz="3200" dirty="0">
                <a:latin typeface="HfW cursive semibold" panose="00000700000000000000" pitchFamily="2" charset="0"/>
              </a:rPr>
              <a:t>came</a:t>
            </a:r>
          </a:p>
          <a:p>
            <a:r>
              <a:rPr lang="en-GB" sz="3200" dirty="0">
                <a:latin typeface="HfW cursive semibold" panose="00000700000000000000" pitchFamily="2" charset="0"/>
              </a:rPr>
              <a:t>same</a:t>
            </a:r>
          </a:p>
          <a:p>
            <a:r>
              <a:rPr lang="en-GB" sz="3200" dirty="0">
                <a:latin typeface="HfW cursive semibold" panose="00000700000000000000" pitchFamily="2" charset="0"/>
              </a:rPr>
              <a:t>take</a:t>
            </a:r>
          </a:p>
          <a:p>
            <a:r>
              <a:rPr lang="en-GB" sz="3200" dirty="0">
                <a:latin typeface="HfW cursive semibold" panose="00000700000000000000" pitchFamily="2" charset="0"/>
              </a:rPr>
              <a:t>safe</a:t>
            </a:r>
          </a:p>
          <a:p>
            <a:r>
              <a:rPr lang="en-GB" sz="3200" dirty="0">
                <a:latin typeface="HfW cursive semibold" panose="00000700000000000000" pitchFamily="2" charset="0"/>
              </a:rPr>
              <a:t>date</a:t>
            </a:r>
          </a:p>
          <a:p>
            <a:r>
              <a:rPr lang="en-GB" sz="3200" dirty="0">
                <a:latin typeface="HfW cursive semibold" panose="00000700000000000000" pitchFamily="2" charset="0"/>
              </a:rPr>
              <a:t>lake</a:t>
            </a:r>
          </a:p>
          <a:p>
            <a:r>
              <a:rPr lang="en-GB" sz="3200" dirty="0">
                <a:latin typeface="HfW cursive semibold" panose="00000700000000000000" pitchFamily="2" charset="0"/>
              </a:rPr>
              <a:t>these</a:t>
            </a:r>
          </a:p>
          <a:p>
            <a:r>
              <a:rPr lang="en-GB" sz="3200" dirty="0">
                <a:latin typeface="HfW cursive semibold" panose="00000700000000000000" pitchFamily="2" charset="0"/>
              </a:rPr>
              <a:t>theme</a:t>
            </a:r>
          </a:p>
          <a:p>
            <a:r>
              <a:rPr lang="en-GB" sz="3200" dirty="0">
                <a:latin typeface="HfW cursive semibold" panose="00000700000000000000" pitchFamily="2" charset="0"/>
              </a:rPr>
              <a:t>complete</a:t>
            </a:r>
            <a:endParaRPr lang="en-GB" sz="3200" dirty="0" smtClean="0">
              <a:latin typeface="HfW cursive semibold" panose="00000700000000000000" pitchFamily="2" charset="0"/>
            </a:endParaRPr>
          </a:p>
        </p:txBody>
      </p:sp>
      <p:sp>
        <p:nvSpPr>
          <p:cNvPr id="8" name="Rectangle 7"/>
          <p:cNvSpPr/>
          <p:nvPr/>
        </p:nvSpPr>
        <p:spPr>
          <a:xfrm>
            <a:off x="5864015" y="468435"/>
            <a:ext cx="6443133" cy="6986528"/>
          </a:xfrm>
          <a:prstGeom prst="rect">
            <a:avLst/>
          </a:prstGeom>
        </p:spPr>
        <p:txBody>
          <a:bodyPr wrap="square">
            <a:spAutoFit/>
          </a:bodyPr>
          <a:lstStyle/>
          <a:p>
            <a:r>
              <a:rPr lang="en-GB" sz="3200" dirty="0" smtClean="0">
                <a:solidFill>
                  <a:srgbClr val="7030A0"/>
                </a:solidFill>
                <a:latin typeface="HfW cursive semibold" panose="00000700000000000000" pitchFamily="2" charset="0"/>
              </a:rPr>
              <a:t>Year 2 - the </a:t>
            </a:r>
            <a:r>
              <a:rPr lang="en-GB" sz="3200" dirty="0" err="1" smtClean="0">
                <a:solidFill>
                  <a:srgbClr val="7030A0"/>
                </a:solidFill>
                <a:latin typeface="HfW cursive semibold" panose="00000700000000000000" pitchFamily="2" charset="0"/>
              </a:rPr>
              <a:t>ee</a:t>
            </a:r>
            <a:r>
              <a:rPr lang="en-GB" sz="3200" dirty="0" smtClean="0">
                <a:solidFill>
                  <a:srgbClr val="7030A0"/>
                </a:solidFill>
                <a:latin typeface="HfW cursive semibold" panose="00000700000000000000" pitchFamily="2" charset="0"/>
              </a:rPr>
              <a:t> sound spelt </a:t>
            </a:r>
            <a:r>
              <a:rPr lang="en-GB" sz="3200" dirty="0" err="1" smtClean="0">
                <a:solidFill>
                  <a:srgbClr val="7030A0"/>
                </a:solidFill>
                <a:latin typeface="HfW cursive semibold" panose="00000700000000000000" pitchFamily="2" charset="0"/>
              </a:rPr>
              <a:t>ey</a:t>
            </a:r>
            <a:endParaRPr lang="en-GB" sz="3200" dirty="0" smtClean="0">
              <a:solidFill>
                <a:srgbClr val="7030A0"/>
              </a:solidFill>
              <a:latin typeface="HfW cursive semibold" panose="00000700000000000000" pitchFamily="2" charset="0"/>
            </a:endParaRPr>
          </a:p>
          <a:p>
            <a:r>
              <a:rPr lang="en-GB" sz="3200" dirty="0">
                <a:solidFill>
                  <a:srgbClr val="7030A0"/>
                </a:solidFill>
                <a:latin typeface="HfW cursive semibold" panose="00000700000000000000" pitchFamily="2" charset="0"/>
              </a:rPr>
              <a:t>k</a:t>
            </a:r>
            <a:r>
              <a:rPr lang="en-GB" sz="3200" dirty="0" smtClean="0">
                <a:solidFill>
                  <a:srgbClr val="7030A0"/>
                </a:solidFill>
                <a:latin typeface="HfW cursive semibold" panose="00000700000000000000" pitchFamily="2" charset="0"/>
              </a:rPr>
              <a:t>ey</a:t>
            </a:r>
          </a:p>
          <a:p>
            <a:r>
              <a:rPr lang="en-GB" sz="3200" dirty="0">
                <a:solidFill>
                  <a:srgbClr val="7030A0"/>
                </a:solidFill>
                <a:latin typeface="HfW cursive semibold" panose="00000700000000000000" pitchFamily="2" charset="0"/>
              </a:rPr>
              <a:t>d</a:t>
            </a:r>
            <a:r>
              <a:rPr lang="en-GB" sz="3200" dirty="0" smtClean="0">
                <a:solidFill>
                  <a:srgbClr val="7030A0"/>
                </a:solidFill>
                <a:latin typeface="HfW cursive semibold" panose="00000700000000000000" pitchFamily="2" charset="0"/>
              </a:rPr>
              <a:t>onkey</a:t>
            </a:r>
          </a:p>
          <a:p>
            <a:r>
              <a:rPr lang="en-GB" sz="3200" dirty="0">
                <a:solidFill>
                  <a:srgbClr val="7030A0"/>
                </a:solidFill>
                <a:latin typeface="HfW cursive semibold" panose="00000700000000000000" pitchFamily="2" charset="0"/>
              </a:rPr>
              <a:t>m</a:t>
            </a:r>
            <a:r>
              <a:rPr lang="en-GB" sz="3200" dirty="0" smtClean="0">
                <a:solidFill>
                  <a:srgbClr val="7030A0"/>
                </a:solidFill>
                <a:latin typeface="HfW cursive semibold" panose="00000700000000000000" pitchFamily="2" charset="0"/>
              </a:rPr>
              <a:t>onkey</a:t>
            </a:r>
          </a:p>
          <a:p>
            <a:r>
              <a:rPr lang="en-GB" sz="3200" dirty="0">
                <a:solidFill>
                  <a:srgbClr val="7030A0"/>
                </a:solidFill>
                <a:latin typeface="HfW cursive semibold" panose="00000700000000000000" pitchFamily="2" charset="0"/>
              </a:rPr>
              <a:t>c</a:t>
            </a:r>
            <a:r>
              <a:rPr lang="en-GB" sz="3200" dirty="0" smtClean="0">
                <a:solidFill>
                  <a:srgbClr val="7030A0"/>
                </a:solidFill>
                <a:latin typeface="HfW cursive semibold" panose="00000700000000000000" pitchFamily="2" charset="0"/>
              </a:rPr>
              <a:t>himney </a:t>
            </a:r>
          </a:p>
          <a:p>
            <a:r>
              <a:rPr lang="en-GB" sz="3200" dirty="0">
                <a:solidFill>
                  <a:srgbClr val="7030A0"/>
                </a:solidFill>
                <a:latin typeface="HfW cursive semibold" panose="00000700000000000000" pitchFamily="2" charset="0"/>
              </a:rPr>
              <a:t>v</a:t>
            </a:r>
            <a:r>
              <a:rPr lang="en-GB" sz="3200" dirty="0" smtClean="0">
                <a:solidFill>
                  <a:srgbClr val="7030A0"/>
                </a:solidFill>
                <a:latin typeface="HfW cursive semibold" panose="00000700000000000000" pitchFamily="2" charset="0"/>
              </a:rPr>
              <a:t>alley</a:t>
            </a:r>
          </a:p>
          <a:p>
            <a:r>
              <a:rPr lang="en-GB" sz="3200" dirty="0">
                <a:solidFill>
                  <a:srgbClr val="7030A0"/>
                </a:solidFill>
                <a:latin typeface="HfW cursive semibold" panose="00000700000000000000" pitchFamily="2" charset="0"/>
              </a:rPr>
              <a:t>t</a:t>
            </a:r>
            <a:r>
              <a:rPr lang="en-GB" sz="3200" dirty="0" smtClean="0">
                <a:solidFill>
                  <a:srgbClr val="7030A0"/>
                </a:solidFill>
                <a:latin typeface="HfW cursive semibold" panose="00000700000000000000" pitchFamily="2" charset="0"/>
              </a:rPr>
              <a:t>rolley</a:t>
            </a:r>
          </a:p>
          <a:p>
            <a:r>
              <a:rPr lang="en-GB" sz="3200" dirty="0" smtClean="0">
                <a:solidFill>
                  <a:srgbClr val="7030A0"/>
                </a:solidFill>
                <a:latin typeface="HfW cursive semibold" panose="00000700000000000000" pitchFamily="2" charset="0"/>
              </a:rPr>
              <a:t>turkey</a:t>
            </a:r>
          </a:p>
          <a:p>
            <a:r>
              <a:rPr lang="en-GB" sz="3200" dirty="0">
                <a:solidFill>
                  <a:srgbClr val="7030A0"/>
                </a:solidFill>
                <a:latin typeface="HfW cursive semibold" panose="00000700000000000000" pitchFamily="2" charset="0"/>
              </a:rPr>
              <a:t>h</a:t>
            </a:r>
            <a:r>
              <a:rPr lang="en-GB" sz="3200" dirty="0" smtClean="0">
                <a:solidFill>
                  <a:srgbClr val="7030A0"/>
                </a:solidFill>
                <a:latin typeface="HfW cursive semibold" panose="00000700000000000000" pitchFamily="2" charset="0"/>
              </a:rPr>
              <a:t>ockey</a:t>
            </a:r>
          </a:p>
          <a:p>
            <a:r>
              <a:rPr lang="en-GB" sz="3200" dirty="0">
                <a:solidFill>
                  <a:srgbClr val="7030A0"/>
                </a:solidFill>
                <a:latin typeface="HfW cursive semibold" panose="00000700000000000000" pitchFamily="2" charset="0"/>
              </a:rPr>
              <a:t>p</a:t>
            </a:r>
            <a:r>
              <a:rPr lang="en-GB" sz="3200" dirty="0" smtClean="0">
                <a:solidFill>
                  <a:srgbClr val="7030A0"/>
                </a:solidFill>
                <a:latin typeface="HfW cursive semibold" panose="00000700000000000000" pitchFamily="2" charset="0"/>
              </a:rPr>
              <a:t>arsley</a:t>
            </a:r>
          </a:p>
          <a:p>
            <a:r>
              <a:rPr lang="en-GB" sz="3200" dirty="0" smtClean="0">
                <a:solidFill>
                  <a:srgbClr val="7030A0"/>
                </a:solidFill>
                <a:latin typeface="HfW cursive semibold" panose="00000700000000000000" pitchFamily="2" charset="0"/>
              </a:rPr>
              <a:t>journey</a:t>
            </a:r>
          </a:p>
          <a:p>
            <a:endParaRPr lang="en-GB" sz="3200" dirty="0" smtClean="0">
              <a:solidFill>
                <a:srgbClr val="7030A0"/>
              </a:solidFill>
              <a:latin typeface="HfW cursive semibold" panose="00000700000000000000" pitchFamily="2" charset="0"/>
            </a:endParaRPr>
          </a:p>
          <a:p>
            <a:endParaRPr lang="en-GB" sz="3200" dirty="0" smtClean="0">
              <a:solidFill>
                <a:srgbClr val="7030A0"/>
              </a:solidFill>
              <a:latin typeface="HfW cursive semibold" panose="00000700000000000000" pitchFamily="2" charset="0"/>
            </a:endParaRPr>
          </a:p>
          <a:p>
            <a:endParaRPr lang="en-GB" sz="3200" dirty="0" smtClean="0">
              <a:solidFill>
                <a:srgbClr val="7030A0"/>
              </a:solidFill>
              <a:latin typeface="HfW cursive semibold" panose="00000700000000000000" pitchFamily="2" charset="0"/>
            </a:endParaRPr>
          </a:p>
        </p:txBody>
      </p:sp>
    </p:spTree>
    <p:extLst>
      <p:ext uri="{BB962C8B-B14F-4D97-AF65-F5344CB8AC3E}">
        <p14:creationId xmlns:p14="http://schemas.microsoft.com/office/powerpoint/2010/main" val="103910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5963" y="332509"/>
            <a:ext cx="9177251" cy="7017306"/>
          </a:xfrm>
          <a:prstGeom prst="rect">
            <a:avLst/>
          </a:prstGeom>
          <a:noFill/>
        </p:spPr>
        <p:txBody>
          <a:bodyPr wrap="square" rtlCol="0">
            <a:spAutoFit/>
          </a:bodyPr>
          <a:lstStyle/>
          <a:p>
            <a:pPr>
              <a:lnSpc>
                <a:spcPct val="150000"/>
              </a:lnSpc>
            </a:pPr>
            <a:r>
              <a:rPr lang="en-GB" sz="2000" dirty="0" smtClean="0">
                <a:solidFill>
                  <a:srgbClr val="0070C0"/>
                </a:solidFill>
                <a:latin typeface="HfW cursive semibold" panose="00000700000000000000" pitchFamily="2" charset="0"/>
              </a:rPr>
              <a:t>Today we are learning to:</a:t>
            </a:r>
          </a:p>
          <a:p>
            <a:pPr marL="342900" indent="-342900">
              <a:lnSpc>
                <a:spcPct val="150000"/>
              </a:lnSpc>
              <a:buFont typeface="Arial" panose="020B0604020202020204" pitchFamily="34" charset="0"/>
              <a:buChar char="•"/>
            </a:pPr>
            <a:r>
              <a:rPr lang="en-GB" sz="2000" dirty="0" smtClean="0">
                <a:latin typeface="HfW cursive semibold" panose="00000700000000000000" pitchFamily="2" charset="0"/>
              </a:rPr>
              <a:t>I am learning to use a range of interesting adjectives</a:t>
            </a:r>
          </a:p>
          <a:p>
            <a:pPr marL="342900" indent="-342900">
              <a:lnSpc>
                <a:spcPct val="150000"/>
              </a:lnSpc>
              <a:buFont typeface="Arial" panose="020B0604020202020204" pitchFamily="34" charset="0"/>
              <a:buChar char="•"/>
            </a:pPr>
            <a:r>
              <a:rPr lang="en-GB" sz="2000" dirty="0" smtClean="0">
                <a:latin typeface="HfW cursive semibold" panose="00000700000000000000" pitchFamily="2" charset="0"/>
              </a:rPr>
              <a:t>I am learning to write 2A </a:t>
            </a:r>
            <a:r>
              <a:rPr lang="en-GB" sz="2000" dirty="0" smtClean="0">
                <a:solidFill>
                  <a:srgbClr val="FF0000"/>
                </a:solidFill>
                <a:latin typeface="HfW cursive semibold" panose="00000700000000000000" pitchFamily="2" charset="0"/>
              </a:rPr>
              <a:t>sentences</a:t>
            </a:r>
            <a:r>
              <a:rPr lang="en-GB" sz="2000" dirty="0" smtClean="0">
                <a:latin typeface="HfW cursive semibold" panose="00000700000000000000" pitchFamily="2" charset="0"/>
              </a:rPr>
              <a:t> with a comma</a:t>
            </a:r>
          </a:p>
          <a:p>
            <a:pPr>
              <a:lnSpc>
                <a:spcPct val="150000"/>
              </a:lnSpc>
            </a:pPr>
            <a:endParaRPr lang="en-GB" sz="2000" dirty="0">
              <a:latin typeface="HfW cursive semibold" panose="00000700000000000000" pitchFamily="2" charset="0"/>
            </a:endParaRPr>
          </a:p>
          <a:p>
            <a:pPr>
              <a:lnSpc>
                <a:spcPct val="150000"/>
              </a:lnSpc>
            </a:pPr>
            <a:r>
              <a:rPr lang="en-GB" sz="2000" dirty="0" smtClean="0">
                <a:solidFill>
                  <a:srgbClr val="0070C0"/>
                </a:solidFill>
                <a:latin typeface="HfW cursive semibold" panose="00000700000000000000" pitchFamily="2" charset="0"/>
              </a:rPr>
              <a:t>I will be successful if:</a:t>
            </a:r>
          </a:p>
          <a:p>
            <a:pPr marL="342900" indent="-342900">
              <a:lnSpc>
                <a:spcPct val="150000"/>
              </a:lnSpc>
              <a:buFont typeface="Arial" panose="020B0604020202020204" pitchFamily="34" charset="0"/>
              <a:buChar char="•"/>
            </a:pPr>
            <a:r>
              <a:rPr lang="en-GB" sz="2000" dirty="0" smtClean="0">
                <a:latin typeface="HfW cursive semibold" panose="00000700000000000000" pitchFamily="2" charset="0"/>
              </a:rPr>
              <a:t>Discuss what the </a:t>
            </a:r>
            <a:r>
              <a:rPr lang="en-GB" sz="2000" dirty="0" smtClean="0">
                <a:latin typeface="HfW cursive semibold" panose="00000700000000000000" pitchFamily="2" charset="0"/>
              </a:rPr>
              <a:t>setting </a:t>
            </a:r>
            <a:r>
              <a:rPr lang="en-GB" sz="2000" dirty="0" smtClean="0">
                <a:latin typeface="HfW cursive semibold" panose="00000700000000000000" pitchFamily="2" charset="0"/>
              </a:rPr>
              <a:t>looks like</a:t>
            </a:r>
          </a:p>
          <a:p>
            <a:pPr marL="342900" indent="-342900">
              <a:lnSpc>
                <a:spcPct val="150000"/>
              </a:lnSpc>
              <a:buFont typeface="Arial" panose="020B0604020202020204" pitchFamily="34" charset="0"/>
              <a:buChar char="•"/>
            </a:pPr>
            <a:r>
              <a:rPr lang="en-GB" sz="2000" dirty="0" smtClean="0">
                <a:latin typeface="HfW cursive semibold" panose="00000700000000000000" pitchFamily="2" charset="0"/>
              </a:rPr>
              <a:t>I use 2 amazing adjectives for each 2A </a:t>
            </a:r>
            <a:r>
              <a:rPr lang="en-GB" sz="2000" dirty="0" smtClean="0">
                <a:solidFill>
                  <a:srgbClr val="FF0000"/>
                </a:solidFill>
                <a:latin typeface="HfW cursive semibold" panose="00000700000000000000" pitchFamily="2" charset="0"/>
              </a:rPr>
              <a:t>sentence</a:t>
            </a:r>
          </a:p>
          <a:p>
            <a:pPr marL="342900" indent="-342900">
              <a:lnSpc>
                <a:spcPct val="150000"/>
              </a:lnSpc>
              <a:buFont typeface="Arial" panose="020B0604020202020204" pitchFamily="34" charset="0"/>
              <a:buChar char="•"/>
            </a:pPr>
            <a:r>
              <a:rPr lang="en-GB" sz="2000" dirty="0" smtClean="0">
                <a:solidFill>
                  <a:srgbClr val="7030A0"/>
                </a:solidFill>
                <a:latin typeface="HfW cursive semibold" panose="00000700000000000000" pitchFamily="2" charset="0"/>
              </a:rPr>
              <a:t>I remember the comma to separate the adjectives</a:t>
            </a:r>
          </a:p>
          <a:p>
            <a:pPr marL="342900" indent="-342900">
              <a:lnSpc>
                <a:spcPct val="150000"/>
              </a:lnSpc>
              <a:buFont typeface="Arial" panose="020B0604020202020204" pitchFamily="34" charset="0"/>
              <a:buChar char="•"/>
            </a:pPr>
            <a:r>
              <a:rPr lang="en-GB" sz="2000" dirty="0" smtClean="0">
                <a:solidFill>
                  <a:srgbClr val="7030A0"/>
                </a:solidFill>
                <a:latin typeface="HfW cursive semibold" panose="00000700000000000000" pitchFamily="2" charset="0"/>
              </a:rPr>
              <a:t>I remember to use all the line. It is not a list, so you do not need to start a new line for each 2A sentence</a:t>
            </a:r>
          </a:p>
          <a:p>
            <a:pPr marL="342900" indent="-342900">
              <a:lnSpc>
                <a:spcPct val="150000"/>
              </a:lnSpc>
              <a:buFont typeface="Arial" panose="020B0604020202020204" pitchFamily="34" charset="0"/>
              <a:buChar char="•"/>
            </a:pPr>
            <a:r>
              <a:rPr lang="en-GB" sz="2000" dirty="0" smtClean="0">
                <a:solidFill>
                  <a:srgbClr val="7030A0"/>
                </a:solidFill>
                <a:latin typeface="HfW cursive semibold" panose="00000700000000000000" pitchFamily="2" charset="0"/>
              </a:rPr>
              <a:t>I start my sentences in different ways</a:t>
            </a:r>
          </a:p>
          <a:p>
            <a:pPr marL="342900" indent="-342900">
              <a:lnSpc>
                <a:spcPct val="150000"/>
              </a:lnSpc>
              <a:buFont typeface="Arial" panose="020B0604020202020204" pitchFamily="34" charset="0"/>
              <a:buChar char="•"/>
            </a:pPr>
            <a:r>
              <a:rPr lang="en-GB" sz="2000" dirty="0" smtClean="0">
                <a:solidFill>
                  <a:srgbClr val="7030A0"/>
                </a:solidFill>
                <a:latin typeface="HfW cursive semibold" panose="00000700000000000000" pitchFamily="2" charset="0"/>
              </a:rPr>
              <a:t>I check that I have written a full sentence</a:t>
            </a:r>
          </a:p>
          <a:p>
            <a:pPr marL="342900" indent="-342900">
              <a:lnSpc>
                <a:spcPct val="150000"/>
              </a:lnSpc>
              <a:buFont typeface="Arial" panose="020B0604020202020204" pitchFamily="34" charset="0"/>
              <a:buChar char="•"/>
            </a:pPr>
            <a:r>
              <a:rPr lang="en-GB" sz="2000" dirty="0" smtClean="0">
                <a:latin typeface="HfW cursive semibold" panose="00000700000000000000" pitchFamily="2" charset="0"/>
              </a:rPr>
              <a:t>My writing is beautiful and neat</a:t>
            </a:r>
          </a:p>
          <a:p>
            <a:pPr>
              <a:lnSpc>
                <a:spcPct val="150000"/>
              </a:lnSpc>
            </a:pPr>
            <a:endParaRPr lang="en-GB" sz="2000" dirty="0" smtClean="0">
              <a:latin typeface="HfW cursive semibold" panose="00000700000000000000" pitchFamily="2" charset="0"/>
            </a:endParaRPr>
          </a:p>
          <a:p>
            <a:pPr>
              <a:lnSpc>
                <a:spcPct val="150000"/>
              </a:lnSpc>
            </a:pPr>
            <a:endParaRPr lang="en-GB" sz="2000" dirty="0">
              <a:latin typeface="HfW cursive semibold" panose="00000700000000000000" pitchFamily="2" charset="0"/>
            </a:endParaRPr>
          </a:p>
        </p:txBody>
      </p:sp>
    </p:spTree>
    <p:extLst>
      <p:ext uri="{BB962C8B-B14F-4D97-AF65-F5344CB8AC3E}">
        <p14:creationId xmlns:p14="http://schemas.microsoft.com/office/powerpoint/2010/main" val="136537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496" y="1504604"/>
            <a:ext cx="4762500" cy="4610100"/>
          </a:xfrm>
          <a:prstGeom prst="rect">
            <a:avLst/>
          </a:prstGeom>
        </p:spPr>
      </p:pic>
      <p:sp>
        <p:nvSpPr>
          <p:cNvPr id="6" name="TextBox 5"/>
          <p:cNvSpPr txBox="1"/>
          <p:nvPr/>
        </p:nvSpPr>
        <p:spPr>
          <a:xfrm>
            <a:off x="1014153" y="415636"/>
            <a:ext cx="8503920" cy="923330"/>
          </a:xfrm>
          <a:prstGeom prst="rect">
            <a:avLst/>
          </a:prstGeom>
          <a:noFill/>
        </p:spPr>
        <p:txBody>
          <a:bodyPr wrap="square" rtlCol="0">
            <a:spAutoFit/>
          </a:bodyPr>
          <a:lstStyle/>
          <a:p>
            <a:r>
              <a:rPr lang="en-GB" dirty="0" smtClean="0">
                <a:latin typeface="HfW cursive semibold" panose="00000700000000000000" pitchFamily="2" charset="0"/>
              </a:rPr>
              <a:t>Our story is called Pirate Pete.</a:t>
            </a:r>
          </a:p>
          <a:p>
            <a:endParaRPr lang="en-GB" dirty="0">
              <a:latin typeface="HfW cursive semibold" panose="00000700000000000000" pitchFamily="2" charset="0"/>
            </a:endParaRPr>
          </a:p>
          <a:p>
            <a:r>
              <a:rPr lang="en-GB" dirty="0" smtClean="0">
                <a:latin typeface="HfW cursive semibold" panose="00000700000000000000" pitchFamily="2" charset="0"/>
              </a:rPr>
              <a:t>What kind of character do you think he might be? Why? </a:t>
            </a:r>
            <a:endParaRPr lang="en-GB" dirty="0">
              <a:latin typeface="HfW cursive semibold" panose="00000700000000000000" pitchFamily="2" charset="0"/>
            </a:endParaRPr>
          </a:p>
        </p:txBody>
      </p:sp>
    </p:spTree>
    <p:extLst>
      <p:ext uri="{BB962C8B-B14F-4D97-AF65-F5344CB8AC3E}">
        <p14:creationId xmlns:p14="http://schemas.microsoft.com/office/powerpoint/2010/main" val="292362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393" y="714895"/>
            <a:ext cx="10061776" cy="4905116"/>
          </a:xfrm>
        </p:spPr>
      </p:pic>
    </p:spTree>
    <p:extLst>
      <p:ext uri="{BB962C8B-B14F-4D97-AF65-F5344CB8AC3E}">
        <p14:creationId xmlns:p14="http://schemas.microsoft.com/office/powerpoint/2010/main" val="46856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517" y="523702"/>
            <a:ext cx="10444748" cy="5295814"/>
          </a:xfrm>
        </p:spPr>
      </p:pic>
    </p:spTree>
    <p:extLst>
      <p:ext uri="{BB962C8B-B14F-4D97-AF65-F5344CB8AC3E}">
        <p14:creationId xmlns:p14="http://schemas.microsoft.com/office/powerpoint/2010/main" val="118975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131" y="847898"/>
            <a:ext cx="10554349" cy="5029807"/>
          </a:xfrm>
        </p:spPr>
      </p:pic>
    </p:spTree>
    <p:extLst>
      <p:ext uri="{BB962C8B-B14F-4D97-AF65-F5344CB8AC3E}">
        <p14:creationId xmlns:p14="http://schemas.microsoft.com/office/powerpoint/2010/main" val="145622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787" y="711719"/>
            <a:ext cx="11039201" cy="5148753"/>
          </a:xfrm>
        </p:spPr>
      </p:pic>
    </p:spTree>
    <p:extLst>
      <p:ext uri="{BB962C8B-B14F-4D97-AF65-F5344CB8AC3E}">
        <p14:creationId xmlns:p14="http://schemas.microsoft.com/office/powerpoint/2010/main" val="331973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996" y="1163781"/>
            <a:ext cx="9890171" cy="4452631"/>
          </a:xfrm>
        </p:spPr>
      </p:pic>
    </p:spTree>
    <p:extLst>
      <p:ext uri="{BB962C8B-B14F-4D97-AF65-F5344CB8AC3E}">
        <p14:creationId xmlns:p14="http://schemas.microsoft.com/office/powerpoint/2010/main" val="1139859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270</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HfW cursive</vt:lpstr>
      <vt:lpstr>HfW cursive semibold</vt:lpstr>
      <vt:lpstr>HfW precursive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Williams</dc:creator>
  <cp:lastModifiedBy>Gott, Rebecca</cp:lastModifiedBy>
  <cp:revision>27</cp:revision>
  <dcterms:created xsi:type="dcterms:W3CDTF">2021-01-06T10:35:03Z</dcterms:created>
  <dcterms:modified xsi:type="dcterms:W3CDTF">2021-02-09T10:16:20Z</dcterms:modified>
</cp:coreProperties>
</file>