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82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8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4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53937-CF2C-4EBF-985A-07209F1C19D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3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cursive semibold" panose="00000700000000000000" pitchFamily="2" charset="0"/>
              </a:rPr>
              <a:t>Thursday 21</a:t>
            </a:r>
            <a:r>
              <a:rPr lang="en-GB" sz="4800" u="sng" baseline="30000" dirty="0" smtClean="0">
                <a:latin typeface="HfW cursive semibold" panose="00000700000000000000" pitchFamily="2" charset="0"/>
              </a:rPr>
              <a:t>st</a:t>
            </a:r>
            <a:r>
              <a:rPr lang="en-GB" sz="4800" u="sng" dirty="0" smtClean="0">
                <a:latin typeface="HfW cursive semibold" panose="00000700000000000000" pitchFamily="2" charset="0"/>
              </a:rPr>
              <a:t> January</a:t>
            </a:r>
            <a:endParaRPr lang="en-GB" sz="4800" u="sng" dirty="0">
              <a:latin typeface="HfW cursive semibold" panose="000007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cursive semibold" panose="00000700000000000000" pitchFamily="2" charset="0"/>
              </a:rPr>
              <a:t>Writing instructions</a:t>
            </a:r>
            <a:endParaRPr lang="en-GB" sz="4400" u="sng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7479" y="470264"/>
            <a:ext cx="643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Select and record the correct spellings.</a:t>
            </a:r>
            <a:endParaRPr lang="en-GB" sz="2400" dirty="0">
              <a:solidFill>
                <a:srgbClr val="0070C0"/>
              </a:solidFill>
              <a:latin typeface="HfW cursive" panose="000005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362931"/>
              </p:ext>
            </p:extLst>
          </p:nvPr>
        </p:nvGraphicFramePr>
        <p:xfrm>
          <a:off x="1086393" y="1257048"/>
          <a:ext cx="4386944" cy="5212080"/>
        </p:xfrm>
        <a:graphic>
          <a:graphicData uri="http://schemas.openxmlformats.org/drawingml/2006/table">
            <a:tbl>
              <a:tblPr/>
              <a:tblGrid>
                <a:gridCol w="4386944">
                  <a:extLst>
                    <a:ext uri="{9D8B030D-6E8A-4147-A177-3AD203B41FA5}">
                      <a16:colId xmlns:a16="http://schemas.microsoft.com/office/drawing/2014/main" val="593810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000" b="1" dirty="0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Year 1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The vowel digraph ‘</a:t>
                      </a:r>
                      <a:r>
                        <a:rPr lang="en-GB" sz="1200" b="1" dirty="0" err="1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er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’ (unstressed) ‘</a:t>
                      </a:r>
                      <a:r>
                        <a:rPr lang="en-GB" sz="1200" b="1" dirty="0" err="1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er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HfW precursive bold" panose="00000500000000000000" pitchFamily="2" charset="0"/>
                        </a:rPr>
                        <a:t>’ (stressed)</a:t>
                      </a:r>
                      <a:r>
                        <a:rPr lang="en-GB" dirty="0">
                          <a:effectLst/>
                        </a:rPr>
                        <a:t> </a:t>
                      </a:r>
                      <a:endParaRPr lang="en-GB" dirty="0" smtClean="0">
                        <a:effectLst/>
                      </a:endParaRPr>
                    </a:p>
                    <a:p>
                      <a:endParaRPr lang="en-GB" dirty="0" smtClean="0">
                        <a:effectLst/>
                        <a:latin typeface="HfW cursive semibold" panose="00000700000000000000" pitchFamily="2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better,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beter</a:t>
                      </a: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 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undr</a:t>
                      </a: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, under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summer,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sumer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wintar</a:t>
                      </a: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, winter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sister,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sistr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ruber</a:t>
                      </a: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, rubber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her,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hur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term,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turm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vurb</a:t>
                      </a: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, verb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effectLst/>
                          <a:latin typeface="HfW cursive semibold" panose="00000700000000000000" pitchFamily="2" charset="0"/>
                        </a:rPr>
                        <a:t>person, </a:t>
                      </a:r>
                      <a:r>
                        <a:rPr lang="en-GB" dirty="0" err="1" smtClean="0">
                          <a:effectLst/>
                          <a:latin typeface="HfW cursive semibold" panose="00000700000000000000" pitchFamily="2" charset="0"/>
                        </a:rPr>
                        <a:t>pirson</a:t>
                      </a:r>
                      <a:r>
                        <a:rPr lang="en-GB" dirty="0" smtClean="0"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55644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943725"/>
              </p:ext>
            </p:extLst>
          </p:nvPr>
        </p:nvGraphicFramePr>
        <p:xfrm>
          <a:off x="5904409" y="1186835"/>
          <a:ext cx="5238207" cy="5669280"/>
        </p:xfrm>
        <a:graphic>
          <a:graphicData uri="http://schemas.openxmlformats.org/drawingml/2006/table">
            <a:tbl>
              <a:tblPr/>
              <a:tblGrid>
                <a:gridCol w="5238207">
                  <a:extLst>
                    <a:ext uri="{9D8B030D-6E8A-4147-A177-3AD203B41FA5}">
                      <a16:colId xmlns:a16="http://schemas.microsoft.com/office/drawing/2014/main" val="252727533"/>
                    </a:ext>
                  </a:extLst>
                </a:gridCol>
              </a:tblGrid>
              <a:tr h="51045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800" b="1" dirty="0">
                          <a:solidFill>
                            <a:srgbClr val="760096"/>
                          </a:solidFill>
                          <a:effectLst/>
                          <a:latin typeface="HfW cursive three lines" panose="00000500000000000000" pitchFamily="2" charset="0"/>
                        </a:rPr>
                        <a:t>Year 2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>
                          <a:effectLst/>
                          <a:latin typeface="HfW cursive semibold" panose="00000700000000000000" pitchFamily="2" charset="0"/>
                        </a:rPr>
                        <a:t>Year 2 adding </a:t>
                      </a:r>
                      <a:r>
                        <a:rPr lang="en-GB" dirty="0" err="1">
                          <a:effectLst/>
                          <a:latin typeface="HfW cursive semibold" panose="00000700000000000000" pitchFamily="2" charset="0"/>
                        </a:rPr>
                        <a:t>ed</a:t>
                      </a:r>
                      <a:r>
                        <a:rPr lang="en-GB" dirty="0">
                          <a:effectLst/>
                          <a:latin typeface="HfW cursive semibold" panose="00000700000000000000" pitchFamily="2" charset="0"/>
                        </a:rPr>
                        <a:t>, </a:t>
                      </a:r>
                      <a:r>
                        <a:rPr lang="en-GB" dirty="0" err="1">
                          <a:effectLst/>
                          <a:latin typeface="HfW cursive semibold" panose="00000700000000000000" pitchFamily="2" charset="0"/>
                        </a:rPr>
                        <a:t>er</a:t>
                      </a:r>
                      <a:r>
                        <a:rPr lang="en-GB" dirty="0">
                          <a:effectLst/>
                          <a:latin typeface="HfW cursive semibold" panose="00000700000000000000" pitchFamily="2" charset="0"/>
                        </a:rPr>
                        <a:t> , </a:t>
                      </a:r>
                      <a:r>
                        <a:rPr lang="en-GB" dirty="0" err="1">
                          <a:effectLst/>
                          <a:latin typeface="HfW cursive semibold" panose="00000700000000000000" pitchFamily="2" charset="0"/>
                        </a:rPr>
                        <a:t>est</a:t>
                      </a:r>
                      <a:r>
                        <a:rPr lang="en-GB" dirty="0">
                          <a:effectLst/>
                          <a:latin typeface="HfW cursive semibold" panose="00000700000000000000" pitchFamily="2" charset="0"/>
                        </a:rPr>
                        <a:t> and y to words ending in e with a consonant before it</a:t>
                      </a:r>
                      <a:r>
                        <a:rPr lang="en-GB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hikin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hiking,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hyking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hyked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hicked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hiked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hyker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hiker,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</a:t>
                      </a:r>
                      <a:r>
                        <a:rPr lang="en-GB" baseline="0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hayker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nicer,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nycer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nicker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nysest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nicest,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nicesst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shinee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shiny,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</a:t>
                      </a:r>
                      <a:r>
                        <a:rPr lang="en-GB" baseline="0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shayny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beang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being,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</a:t>
                      </a:r>
                      <a:r>
                        <a:rPr lang="en-GB" baseline="0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beeing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shayning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shining,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shinning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scary,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scery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scarry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scering</a:t>
                      </a:r>
                      <a:r>
                        <a:rPr lang="en-GB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, scaring,</a:t>
                      </a:r>
                      <a:r>
                        <a:rPr lang="en-GB" baseline="0" dirty="0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 </a:t>
                      </a:r>
                      <a:r>
                        <a:rPr lang="en-GB" baseline="0" dirty="0" err="1" smtClean="0">
                          <a:solidFill>
                            <a:srgbClr val="C800FF"/>
                          </a:solidFill>
                          <a:effectLst/>
                          <a:latin typeface="HfW cursive semibold" panose="00000700000000000000" pitchFamily="2" charset="0"/>
                        </a:rPr>
                        <a:t>scairing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340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62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258" y="506322"/>
            <a:ext cx="8107136" cy="605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5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23" y="950412"/>
            <a:ext cx="10515600" cy="5018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You are going to write a set of instructions today.</a:t>
            </a:r>
          </a:p>
          <a:p>
            <a:pPr marL="0" indent="0">
              <a:buNone/>
            </a:pP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Think back to Monday when you thought about what instructions would be useful.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Task: Write a set of instructions.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-this could be on: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HfW cursive" panose="00000500000000000000" pitchFamily="2" charset="0"/>
              </a:rPr>
              <a:t>h</a:t>
            </a: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ow to make a certain sandwich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how to make cake/biscuit etc.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HfW cursive" panose="00000500000000000000" pitchFamily="2" charset="0"/>
              </a:rPr>
              <a:t>h</a:t>
            </a: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ow to wash your hands properly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HfW cursive" panose="00000500000000000000" pitchFamily="2" charset="0"/>
              </a:rPr>
              <a:t>h</a:t>
            </a: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ow to brush your teeth</a:t>
            </a: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 </a:t>
            </a:r>
            <a:endParaRPr lang="en-GB" dirty="0" smtClean="0">
              <a:solidFill>
                <a:srgbClr val="0070C0"/>
              </a:solidFill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latin typeface="HfW cursive" panose="00000500000000000000" pitchFamily="2" charset="0"/>
              </a:rPr>
              <a:t>It can be anything that yo</a:t>
            </a:r>
            <a:r>
              <a:rPr lang="en-GB" dirty="0" smtClean="0">
                <a:latin typeface="HfW cursive" panose="00000500000000000000" pitchFamily="2" charset="0"/>
              </a:rPr>
              <a:t>u like.</a:t>
            </a:r>
            <a:endParaRPr lang="en-GB" dirty="0" smtClean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0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HfW cursive" panose="00000500000000000000" pitchFamily="2" charset="0"/>
              </a:rPr>
              <a:t>Instructions</a:t>
            </a:r>
            <a:endParaRPr lang="en-GB" u="sng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Remember to include:</a:t>
            </a:r>
          </a:p>
          <a:p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Title</a:t>
            </a:r>
          </a:p>
          <a:p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What you will need</a:t>
            </a:r>
          </a:p>
          <a:p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Method - simple steps in the correct order</a:t>
            </a:r>
          </a:p>
          <a:p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Imperative verbs</a:t>
            </a:r>
          </a:p>
          <a:p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Time conjunctions 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8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670" y="48475"/>
            <a:ext cx="4462659" cy="67610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9956" y="739833"/>
            <a:ext cx="281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Here is an example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54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227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HfW cursive</vt:lpstr>
      <vt:lpstr>HfW cursive bold</vt:lpstr>
      <vt:lpstr>HfW cursive semibold</vt:lpstr>
      <vt:lpstr>HfW cursive three lines</vt:lpstr>
      <vt:lpstr>HfW precursive bold</vt:lpstr>
      <vt:lpstr>Office Theme</vt:lpstr>
      <vt:lpstr>Thursday 21st January</vt:lpstr>
      <vt:lpstr>PowerPoint Presentation</vt:lpstr>
      <vt:lpstr>PowerPoint Presentation</vt:lpstr>
      <vt:lpstr>PowerPoint Presentation</vt:lpstr>
      <vt:lpstr>Instructions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</dc:title>
  <dc:creator>Gott, Rebecca</dc:creator>
  <cp:lastModifiedBy>Gott, Rebecca</cp:lastModifiedBy>
  <cp:revision>23</cp:revision>
  <dcterms:created xsi:type="dcterms:W3CDTF">2021-01-12T09:56:08Z</dcterms:created>
  <dcterms:modified xsi:type="dcterms:W3CDTF">2021-01-13T09:37:12Z</dcterms:modified>
</cp:coreProperties>
</file>