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DA0CC-81A5-4C04-9EF6-092639300212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41FEA-8495-4D79-8BE9-2AD05EE475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2474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231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954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77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023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047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002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6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840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149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440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4F53-68C5-4892-9214-4AC0C2B079BF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261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4F53-68C5-4892-9214-4AC0C2B079BF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F6B06-42E6-4CDE-A641-6D3537A1447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88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217063"/>
              </p:ext>
            </p:extLst>
          </p:nvPr>
        </p:nvGraphicFramePr>
        <p:xfrm>
          <a:off x="372597" y="919555"/>
          <a:ext cx="11247648" cy="5832640"/>
        </p:xfrm>
        <a:graphic>
          <a:graphicData uri="http://schemas.openxmlformats.org/drawingml/2006/table">
            <a:tbl>
              <a:tblPr/>
              <a:tblGrid>
                <a:gridCol w="1590674">
                  <a:extLst>
                    <a:ext uri="{9D8B030D-6E8A-4147-A177-3AD203B41FA5}">
                      <a16:colId xmlns:a16="http://schemas.microsoft.com/office/drawing/2014/main" val="1851461765"/>
                    </a:ext>
                  </a:extLst>
                </a:gridCol>
                <a:gridCol w="4149995">
                  <a:extLst>
                    <a:ext uri="{9D8B030D-6E8A-4147-A177-3AD203B41FA5}">
                      <a16:colId xmlns:a16="http://schemas.microsoft.com/office/drawing/2014/main" val="2858541325"/>
                    </a:ext>
                  </a:extLst>
                </a:gridCol>
                <a:gridCol w="3048144">
                  <a:extLst>
                    <a:ext uri="{9D8B030D-6E8A-4147-A177-3AD203B41FA5}">
                      <a16:colId xmlns:a16="http://schemas.microsoft.com/office/drawing/2014/main" val="2324958835"/>
                    </a:ext>
                  </a:extLst>
                </a:gridCol>
                <a:gridCol w="2458835">
                  <a:extLst>
                    <a:ext uri="{9D8B030D-6E8A-4147-A177-3AD203B41FA5}">
                      <a16:colId xmlns:a16="http://schemas.microsoft.com/office/drawing/2014/main" val="4055121629"/>
                    </a:ext>
                  </a:extLst>
                </a:gridCol>
              </a:tblGrid>
              <a:tr h="220635"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en-GB" sz="1100" b="1" i="0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Subject Specific Vocabulary​</a:t>
                      </a:r>
                      <a:endParaRPr lang="en-GB" sz="11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/>
                      <a:endParaRPr lang="en-GB" sz="1100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ase"/>
                      <a:r>
                        <a:rPr lang="en-GB" sz="1100" b="1" i="0" dirty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Sticky </a:t>
                      </a:r>
                      <a:r>
                        <a:rPr lang="en-GB" sz="1100" b="1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Knowledge about </a:t>
                      </a:r>
                      <a:endParaRPr lang="en-GB" sz="1100" b="1" i="0" dirty="0">
                        <a:solidFill>
                          <a:srgbClr val="00B050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17975962"/>
                  </a:ext>
                </a:extLst>
              </a:tr>
              <a:tr h="76059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Botanist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 person who studies plants.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auto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After half term, we will be learning about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the Scientists and Inventors.</a:t>
                      </a:r>
                    </a:p>
                    <a:p>
                      <a:pPr algn="ctr" fontAlgn="auto"/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What can you find out about these famous Scientists and Inventors? </a:t>
                      </a:r>
                      <a:endParaRPr lang="en-GB" sz="6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5997804"/>
                  </a:ext>
                </a:extLst>
              </a:tr>
              <a:tr h="25069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marR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Sir Joseph</a:t>
                      </a:r>
                      <a:r>
                        <a:rPr lang="en-GB" sz="11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1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Banks introduces 80</a:t>
                      </a:r>
                      <a:r>
                        <a:rPr lang="en-GB" sz="11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species of plants, including eucalyptus and the banksia, which is named after him.</a:t>
                      </a:r>
                      <a:endParaRPr lang="en-GB" sz="1100" b="0" i="0" dirty="0" smtClean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78097301"/>
                  </a:ext>
                </a:extLst>
              </a:tr>
              <a:tr h="464155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​Scientist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person who tries to understand how our world, or other things, work. </a:t>
                      </a:r>
                      <a:r>
                        <a:rPr lang="en-GB" sz="1400" b="1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Scientists</a:t>
                      </a:r>
                      <a:r>
                        <a:rPr lang="en-GB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make observations, ask questions and do extensive research work in finding the answers to many questions others may not know about.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90391"/>
                  </a:ext>
                </a:extLst>
              </a:tr>
              <a:tr h="64008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171450" marR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George</a:t>
                      </a:r>
                      <a:r>
                        <a:rPr lang="en-GB" sz="11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Washington Carver came up with more that 100 uses of a peanut so farmers could sell these plants at a higher price. The use of peanuts included paints, face creams, plastics and medicines.</a:t>
                      </a:r>
                    </a:p>
                    <a:p>
                      <a:pPr marL="171450" marR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100" b="0" i="0" dirty="0" smtClean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Marie Curie was a famous scientist who developed the use of x-rays, which meant that a lot more patients could be correctly diagnosed</a:t>
                      </a:r>
                      <a:r>
                        <a:rPr lang="en-GB" sz="11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and treated.</a:t>
                      </a:r>
                      <a:endParaRPr lang="en-GB" sz="1100" b="0" i="0" dirty="0" smtClean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836606183"/>
                  </a:ext>
                </a:extLst>
              </a:tr>
              <a:tr h="29625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​geology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The study of the earth and what it is made of.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465199"/>
                  </a:ext>
                </a:extLst>
              </a:tr>
              <a:tr h="475232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​seismologist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The study of earthquakes, including how they happen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and how to measure them.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7417864"/>
                  </a:ext>
                </a:extLst>
              </a:tr>
              <a:tr h="684901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Inventor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</a:t>
                      </a:r>
                      <a:r>
                        <a:rPr lang="en-GB" sz="1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person who makes new inventions, devices that perform some kind of function. They may invent new</a:t>
                      </a:r>
                      <a:r>
                        <a:rPr lang="en-GB" sz="14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ideas or methods.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71450" marR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100" b="0" i="0" dirty="0" smtClean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78611978"/>
                  </a:ext>
                </a:extLst>
              </a:tr>
              <a:tr h="275097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​concave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Mirrors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that are concave bulge inwards making the reflections appear larger.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l" fontAlgn="auto"/>
                      <a:r>
                        <a:rPr lang="en-GB" sz="1100" b="0" i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r>
                        <a:rPr lang="en-GB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903369"/>
                  </a:ext>
                </a:extLst>
              </a:tr>
              <a:tr h="20013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marR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The Douglas Fir tree is named</a:t>
                      </a:r>
                      <a:r>
                        <a:rPr lang="en-GB" sz="11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after the botanist David Douglas. He also introduced pines to Britain.</a:t>
                      </a:r>
                      <a:endParaRPr lang="en-GB" sz="1100" b="0" i="0" dirty="0" smtClean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91696617"/>
                  </a:ext>
                </a:extLst>
              </a:tr>
              <a:tr h="514718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​convex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Mirrors that are convex bulge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outwards and make the reflection appear smaller.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marR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100" b="0" i="0" dirty="0" smtClean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19109792"/>
                  </a:ext>
                </a:extLst>
              </a:tr>
              <a:tr h="550114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X-rays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Century Gothic" panose="020B0502020202020204" pitchFamily="34" charset="0"/>
                        </a:rPr>
                        <a:t>Electromagnetic radiation that passes through</a:t>
                      </a:r>
                      <a:r>
                        <a:rPr lang="en-GB" sz="1200" baseline="0" dirty="0" smtClean="0">
                          <a:latin typeface="Century Gothic" panose="020B0502020202020204" pitchFamily="34" charset="0"/>
                        </a:rPr>
                        <a:t> opaque materials and enables us to see images </a:t>
                      </a:r>
                      <a:r>
                        <a:rPr lang="en-GB" sz="1200" baseline="0" dirty="0" err="1" smtClean="0">
                          <a:latin typeface="Century Gothic" panose="020B0502020202020204" pitchFamily="34" charset="0"/>
                        </a:rPr>
                        <a:t>og</a:t>
                      </a:r>
                      <a:r>
                        <a:rPr lang="en-GB" sz="1200" baseline="0" dirty="0" smtClean="0">
                          <a:latin typeface="Century Gothic" panose="020B0502020202020204" pitchFamily="34" charset="0"/>
                        </a:rPr>
                        <a:t> things inside our bodies.</a:t>
                      </a:r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William Smith studied</a:t>
                      </a:r>
                      <a:r>
                        <a:rPr lang="en-GB" sz="11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geology and would study the pattern of fossils. He realised that he could tell the age of a rock by looking at fossils.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77153642"/>
                  </a:ext>
                </a:extLst>
              </a:tr>
              <a:tr h="340381"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magma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l" fontAlgn="base"/>
                      <a:r>
                        <a:rPr lang="en-GB" sz="1600" b="0" i="0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​</a:t>
                      </a:r>
                      <a:endParaRPr lang="en-GB" sz="1600" b="0" i="0" dirty="0">
                        <a:solidFill>
                          <a:srgbClr val="00B050"/>
                        </a:solidFill>
                        <a:effectLst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l" fontAlgn="base"/>
                      <a:r>
                        <a:rPr lang="en-GB" sz="1400" b="0" i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Hot molten rock found deep below</a:t>
                      </a:r>
                      <a:r>
                        <a:rPr lang="en-GB" sz="1400" b="0" i="0" baseline="0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the Earth’s surface, which flows out of a volcano.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2774344"/>
                  </a:ext>
                </a:extLst>
              </a:tr>
              <a:tr h="71485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smtClean="0">
                          <a:latin typeface="Century Gothic" panose="020B0502020202020204" pitchFamily="34" charset="0"/>
                        </a:rPr>
                        <a:t>Inga </a:t>
                      </a:r>
                      <a:r>
                        <a:rPr lang="en-GB" sz="1100" dirty="0" smtClean="0">
                          <a:latin typeface="Century Gothic" panose="020B0502020202020204" pitchFamily="34" charset="0"/>
                        </a:rPr>
                        <a:t>Lehmann was a seismologist and looked at waves of energy</a:t>
                      </a:r>
                      <a:r>
                        <a:rPr lang="en-GB" sz="1100" baseline="0" dirty="0" smtClean="0">
                          <a:latin typeface="Century Gothic" panose="020B0502020202020204" pitchFamily="34" charset="0"/>
                        </a:rPr>
                        <a:t> caused by earthquakes.</a:t>
                      </a:r>
                      <a:endParaRPr lang="en-GB" sz="1100" dirty="0">
                        <a:latin typeface="Century Gothic" panose="020B0502020202020204" pitchFamily="34" charset="0"/>
                      </a:endParaRPr>
                    </a:p>
                  </a:txBody>
                  <a:tcPr marL="56880" marR="56880" marT="28440" marB="28440"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19198174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 flipV="1">
            <a:off x="423863" y="189550"/>
            <a:ext cx="838844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Control 2"/>
          <p:cNvSpPr>
            <a:spLocks noChangeArrowheads="1" noChangeShapeType="1"/>
          </p:cNvSpPr>
          <p:nvPr/>
        </p:nvSpPr>
        <p:spPr bwMode="auto">
          <a:xfrm>
            <a:off x="829480" y="774266"/>
            <a:ext cx="11248373" cy="6731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750633"/>
              </p:ext>
            </p:extLst>
          </p:nvPr>
        </p:nvGraphicFramePr>
        <p:xfrm>
          <a:off x="372597" y="233880"/>
          <a:ext cx="11247648" cy="685674"/>
        </p:xfrm>
        <a:graphic>
          <a:graphicData uri="http://schemas.openxmlformats.org/drawingml/2006/table">
            <a:tbl>
              <a:tblPr/>
              <a:tblGrid>
                <a:gridCol w="2126763">
                  <a:extLst>
                    <a:ext uri="{9D8B030D-6E8A-4147-A177-3AD203B41FA5}">
                      <a16:colId xmlns:a16="http://schemas.microsoft.com/office/drawing/2014/main" val="716076005"/>
                    </a:ext>
                  </a:extLst>
                </a:gridCol>
                <a:gridCol w="9120885">
                  <a:extLst>
                    <a:ext uri="{9D8B030D-6E8A-4147-A177-3AD203B41FA5}">
                      <a16:colId xmlns:a16="http://schemas.microsoft.com/office/drawing/2014/main" val="608035354"/>
                    </a:ext>
                  </a:extLst>
                </a:gridCol>
              </a:tblGrid>
              <a:tr h="336550">
                <a:tc grid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600" b="1" kern="14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Yarm Primary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330602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4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Y3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6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Enquiry </a:t>
                      </a:r>
                      <a:r>
                        <a:rPr lang="en-GB" sz="16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Question</a:t>
                      </a:r>
                      <a:r>
                        <a:rPr lang="en-GB" sz="1600" b="1" kern="14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: </a:t>
                      </a:r>
                      <a:endParaRPr lang="en-GB" sz="16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3599061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9052" y="2298350"/>
            <a:ext cx="3036313" cy="103319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0211" y="3421335"/>
            <a:ext cx="3118624" cy="108035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9052" y="4591485"/>
            <a:ext cx="2991916" cy="104337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9052" y="5724650"/>
            <a:ext cx="3013206" cy="1027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87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F6E202B1343D438456FC5A0643739A" ma:contentTypeVersion="4" ma:contentTypeDescription="Create a new document." ma:contentTypeScope="" ma:versionID="5ae612591234c76d59260dcb31578fb6">
  <xsd:schema xmlns:xsd="http://www.w3.org/2001/XMLSchema" xmlns:xs="http://www.w3.org/2001/XMLSchema" xmlns:p="http://schemas.microsoft.com/office/2006/metadata/properties" xmlns:ns2="5ded66cc-194f-4eb5-9a90-fee91d73535c" xmlns:ns3="461e2da7-4e58-49b5-a0bb-400a75bba1a6" targetNamespace="http://schemas.microsoft.com/office/2006/metadata/properties" ma:root="true" ma:fieldsID="a3fa2183833579db912bc0fcd39e600d" ns2:_="" ns3:_="">
    <xsd:import namespace="5ded66cc-194f-4eb5-9a90-fee91d73535c"/>
    <xsd:import namespace="461e2da7-4e58-49b5-a0bb-400a75bba1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ed66cc-194f-4eb5-9a90-fee91d7353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e2da7-4e58-49b5-a0bb-400a75bba1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54C8410-F7BF-43A6-B564-A6CE1FE78FC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ded66cc-194f-4eb5-9a90-fee91d73535c"/>
    <ds:schemaRef ds:uri="461e2da7-4e58-49b5-a0bb-400a75bba1a6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79ED56C-3E98-4413-8D78-A772C7F294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ed66cc-194f-4eb5-9a90-fee91d73535c"/>
    <ds:schemaRef ds:uri="461e2da7-4e58-49b5-a0bb-400a75bba1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020616D-01CD-4573-AD01-5E4079611D5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1776</TotalTime>
  <Words>305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Times New Roman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banana’s make us run faster?</dc:title>
  <dc:creator>Fuller, Dawn</dc:creator>
  <cp:lastModifiedBy>Tyerman, R</cp:lastModifiedBy>
  <cp:revision>41</cp:revision>
  <dcterms:created xsi:type="dcterms:W3CDTF">2020-01-14T13:39:29Z</dcterms:created>
  <dcterms:modified xsi:type="dcterms:W3CDTF">2021-03-26T12:47:57Z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0x0101005EF6E202B1343D438456FC5A0643739A</vt:lpwstr>
  </property>
</Properties>
</file>