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DA0CC-81A5-4C04-9EF6-092639300212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41FEA-8495-4D79-8BE9-2AD05EE47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474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23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5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77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02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04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002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84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149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44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26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4F53-68C5-4892-9214-4AC0C2B079BF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88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333243"/>
              </p:ext>
            </p:extLst>
          </p:nvPr>
        </p:nvGraphicFramePr>
        <p:xfrm>
          <a:off x="372597" y="950347"/>
          <a:ext cx="11247648" cy="5694251"/>
        </p:xfrm>
        <a:graphic>
          <a:graphicData uri="http://schemas.openxmlformats.org/drawingml/2006/table">
            <a:tbl>
              <a:tblPr/>
              <a:tblGrid>
                <a:gridCol w="1590674">
                  <a:extLst>
                    <a:ext uri="{9D8B030D-6E8A-4147-A177-3AD203B41FA5}">
                      <a16:colId xmlns:a16="http://schemas.microsoft.com/office/drawing/2014/main" val="1851461765"/>
                    </a:ext>
                  </a:extLst>
                </a:gridCol>
                <a:gridCol w="4149995">
                  <a:extLst>
                    <a:ext uri="{9D8B030D-6E8A-4147-A177-3AD203B41FA5}">
                      <a16:colId xmlns:a16="http://schemas.microsoft.com/office/drawing/2014/main" val="2858541325"/>
                    </a:ext>
                  </a:extLst>
                </a:gridCol>
                <a:gridCol w="3048144">
                  <a:extLst>
                    <a:ext uri="{9D8B030D-6E8A-4147-A177-3AD203B41FA5}">
                      <a16:colId xmlns:a16="http://schemas.microsoft.com/office/drawing/2014/main" val="2324958835"/>
                    </a:ext>
                  </a:extLst>
                </a:gridCol>
                <a:gridCol w="2458835">
                  <a:extLst>
                    <a:ext uri="{9D8B030D-6E8A-4147-A177-3AD203B41FA5}">
                      <a16:colId xmlns:a16="http://schemas.microsoft.com/office/drawing/2014/main" val="4055121629"/>
                    </a:ext>
                  </a:extLst>
                </a:gridCol>
              </a:tblGrid>
              <a:tr h="264829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Subject Specific Vocabulary​</a:t>
                      </a:r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Sticky </a:t>
                      </a:r>
                      <a:r>
                        <a:rPr lang="en-GB" sz="1100" b="1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Knowledge about </a:t>
                      </a:r>
                      <a:endParaRPr lang="en-GB" sz="1100" b="1" i="0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17975962"/>
                  </a:ext>
                </a:extLst>
              </a:tr>
              <a:tr h="107199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Island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piece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of land surrounded by water.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auto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After half term, we will be learning about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islands of as part of our English and Geography work. O</a:t>
                      </a:r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 the reverse, you will find some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suggestions that you could carry out to enhance learning around this theme should you wish. These are just suggestions and you are more than welcome to add your own.</a:t>
                      </a:r>
                      <a:r>
                        <a:rPr lang="en-GB" sz="6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​</a:t>
                      </a:r>
                      <a:endParaRPr lang="en-GB" sz="6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997804"/>
                  </a:ext>
                </a:extLst>
              </a:tr>
              <a:tr h="55398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The name Iqaluit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translates as the place of many fish and fishing is a big industry here,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78097301"/>
                  </a:ext>
                </a:extLst>
              </a:tr>
              <a:tr h="136114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​beach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pebbly or sandy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shore, especially by the sea.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0391"/>
                  </a:ext>
                </a:extLst>
              </a:tr>
              <a:tr h="32266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Some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islands are remote and have very few people living on them.  These people need to get a ferry or an aeroplane to travel to and from the island.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36606183"/>
                  </a:ext>
                </a:extLst>
              </a:tr>
              <a:tr h="661181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​coast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area where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land meets the sea.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4651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​cliff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steep rock face, especially at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the coast line.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417864"/>
                  </a:ext>
                </a:extLst>
              </a:tr>
              <a:tr h="57051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Ocean</a:t>
                      </a:r>
                    </a:p>
                    <a:p>
                      <a:pPr algn="l" fontAlgn="base"/>
                      <a:endParaRPr lang="en-GB" sz="1600" b="0" i="0" dirty="0" smtClean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large area of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sea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Some islands are in places within the world</a:t>
                      </a:r>
                      <a:r>
                        <a:rPr lang="en-GB" sz="1100" baseline="0" dirty="0" smtClean="0">
                          <a:latin typeface="Century Gothic" panose="020B0502020202020204" pitchFamily="34" charset="0"/>
                        </a:rPr>
                        <a:t> where they experience dramatic weather such as cyclones. People need to take precautions against them.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78611978"/>
                  </a:ext>
                </a:extLst>
              </a:tr>
              <a:tr h="282806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​valley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low area of land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between hills or mountains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l" fontAlgn="auto"/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r>
                        <a:rPr lang="en-GB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903369"/>
                  </a:ext>
                </a:extLst>
              </a:tr>
              <a:tr h="2193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Islands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come in a variety of sizes. They are a piece of land surrounded by water.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19109792"/>
                  </a:ext>
                </a:extLst>
              </a:tr>
              <a:tr h="311762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​climate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weather conditions in an area over a long period of time.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276582"/>
                  </a:ext>
                </a:extLst>
              </a:tr>
              <a:tr h="2190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Greenland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is </a:t>
                      </a:r>
                      <a:r>
                        <a:rPr lang="en-GB" sz="1100" b="0" i="0" baseline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</a:t>
                      </a:r>
                      <a:r>
                        <a:rPr lang="en-GB" sz="1100" b="0" i="0" baseline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classed largest 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island in the world.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34229698"/>
                  </a:ext>
                </a:extLst>
              </a:tr>
              <a:tr h="285282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Harbour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place on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the coast where ships moor and shelter.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540128"/>
                  </a:ext>
                </a:extLst>
              </a:tr>
              <a:tr h="138196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Port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Similar to a harbour,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where ships load and unload.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774344"/>
                  </a:ext>
                </a:extLst>
              </a:tr>
              <a:tr h="3205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 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19198174"/>
                  </a:ext>
                </a:extLst>
              </a:tr>
              <a:tr h="430208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​rural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Being in t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he countryside rather than a town.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None/>
                      </a:pP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90425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 flipV="1">
            <a:off x="423863" y="189550"/>
            <a:ext cx="83884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Control 2"/>
          <p:cNvSpPr>
            <a:spLocks noChangeArrowheads="1" noChangeShapeType="1"/>
          </p:cNvSpPr>
          <p:nvPr/>
        </p:nvSpPr>
        <p:spPr bwMode="auto">
          <a:xfrm>
            <a:off x="829480" y="774266"/>
            <a:ext cx="11248373" cy="6731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540551"/>
              </p:ext>
            </p:extLst>
          </p:nvPr>
        </p:nvGraphicFramePr>
        <p:xfrm>
          <a:off x="372597" y="233880"/>
          <a:ext cx="11247648" cy="685674"/>
        </p:xfrm>
        <a:graphic>
          <a:graphicData uri="http://schemas.openxmlformats.org/drawingml/2006/table">
            <a:tbl>
              <a:tblPr/>
              <a:tblGrid>
                <a:gridCol w="2126763">
                  <a:extLst>
                    <a:ext uri="{9D8B030D-6E8A-4147-A177-3AD203B41FA5}">
                      <a16:colId xmlns:a16="http://schemas.microsoft.com/office/drawing/2014/main" val="716076005"/>
                    </a:ext>
                  </a:extLst>
                </a:gridCol>
                <a:gridCol w="9120885">
                  <a:extLst>
                    <a:ext uri="{9D8B030D-6E8A-4147-A177-3AD203B41FA5}">
                      <a16:colId xmlns:a16="http://schemas.microsoft.com/office/drawing/2014/main" val="608035354"/>
                    </a:ext>
                  </a:extLst>
                </a:gridCol>
              </a:tblGrid>
              <a:tr h="336550"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4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Yarm Primary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3306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KS1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Enquiry Question</a:t>
                      </a:r>
                      <a:r>
                        <a:rPr lang="en-GB" sz="1600" b="1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: Island</a:t>
                      </a:r>
                      <a:r>
                        <a:rPr lang="en-GB" sz="1600" b="1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GB" sz="1600" b="1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life: just how different?</a:t>
                      </a:r>
                      <a:endParaRPr lang="en-GB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599061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9352" y="4227330"/>
            <a:ext cx="2804681" cy="170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8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23063" y="3814235"/>
            <a:ext cx="3692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12694" y="779929"/>
            <a:ext cx="32810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Choose an island to research. Create a fact file on it. You might include: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Where in the world it is.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Population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Language spoken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Flag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Food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Currency…….</a:t>
            </a:r>
          </a:p>
          <a:p>
            <a:pPr marL="285750" indent="-285750">
              <a:buFontTx/>
              <a:buChar char="-"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480080" y="5170310"/>
            <a:ext cx="3281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Imagine you live on a remote island.</a:t>
            </a:r>
          </a:p>
          <a:p>
            <a:r>
              <a:rPr lang="en-GB" dirty="0" smtClean="0"/>
              <a:t>Describe what it is like to live there. Use your senses.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35345" y="4016149"/>
            <a:ext cx="32810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Draw a map of an island. This can be a real island or one from your imagination. Think about the features of our island. Design a key to show mountains, rivers, lakes, cliffs, harbours etc.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080" y="642052"/>
            <a:ext cx="32810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Imagine you live on an island (we do actually). Write a diary about daily life. You might like to research small islands such as Orkney Islands, Shetland Island, Galapagos Island….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8527741" y="642052"/>
            <a:ext cx="3281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Design an outfit for people who may live on your island. Imagine you can only use natural materials – things that grow there.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8527741" y="2683387"/>
            <a:ext cx="3281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Make your own model of an island out of materials from home. 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8527741" y="4573147"/>
            <a:ext cx="3281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Make your own model of an island out of materials from home. 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631" y="2715365"/>
            <a:ext cx="3303589" cy="200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18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F6E202B1343D438456FC5A0643739A" ma:contentTypeVersion="4" ma:contentTypeDescription="Create a new document." ma:contentTypeScope="" ma:versionID="5ae612591234c76d59260dcb31578fb6">
  <xsd:schema xmlns:xsd="http://www.w3.org/2001/XMLSchema" xmlns:xs="http://www.w3.org/2001/XMLSchema" xmlns:p="http://schemas.microsoft.com/office/2006/metadata/properties" xmlns:ns2="5ded66cc-194f-4eb5-9a90-fee91d73535c" xmlns:ns3="461e2da7-4e58-49b5-a0bb-400a75bba1a6" targetNamespace="http://schemas.microsoft.com/office/2006/metadata/properties" ma:root="true" ma:fieldsID="a3fa2183833579db912bc0fcd39e600d" ns2:_="" ns3:_="">
    <xsd:import namespace="5ded66cc-194f-4eb5-9a90-fee91d73535c"/>
    <xsd:import namespace="461e2da7-4e58-49b5-a0bb-400a75bba1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ed66cc-194f-4eb5-9a90-fee91d7353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e2da7-4e58-49b5-a0bb-400a75bba1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20616D-01CD-4573-AD01-5E4079611D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9ED56C-3E98-4413-8D78-A772C7F294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ed66cc-194f-4eb5-9a90-fee91d73535c"/>
    <ds:schemaRef ds:uri="461e2da7-4e58-49b5-a0bb-400a75bba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54C8410-F7BF-43A6-B564-A6CE1FE78FCB}">
  <ds:schemaRefs>
    <ds:schemaRef ds:uri="http://purl.org/dc/elements/1.1/"/>
    <ds:schemaRef ds:uri="http://schemas.microsoft.com/office/2006/metadata/properties"/>
    <ds:schemaRef ds:uri="5ded66cc-194f-4eb5-9a90-fee91d73535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61e2da7-4e58-49b5-a0bb-400a75bba1a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1863</TotalTime>
  <Words>481</Words>
  <Application>Microsoft Office PowerPoint</Application>
  <PresentationFormat>Widescreen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banana’s make us run faster?</dc:title>
  <dc:creator>Fuller, Dawn</dc:creator>
  <cp:lastModifiedBy>Hughes, V</cp:lastModifiedBy>
  <cp:revision>45</cp:revision>
  <dcterms:created xsi:type="dcterms:W3CDTF">2020-01-14T13:39:29Z</dcterms:created>
  <dcterms:modified xsi:type="dcterms:W3CDTF">2021-02-12T13:03:46Z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0x0101005EF6E202B1343D438456FC5A0643739A</vt:lpwstr>
  </property>
</Properties>
</file>