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115" d="100"/>
          <a:sy n="115" d="100"/>
        </p:scale>
        <p:origin x="4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117429-D37E-4533-86B8-1EA0C5EE0A58}"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21193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117429-D37E-4533-86B8-1EA0C5EE0A58}"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114574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117429-D37E-4533-86B8-1EA0C5EE0A58}"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123751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117429-D37E-4533-86B8-1EA0C5EE0A58}"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2614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117429-D37E-4533-86B8-1EA0C5EE0A58}"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141759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117429-D37E-4533-86B8-1EA0C5EE0A58}"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43219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117429-D37E-4533-86B8-1EA0C5EE0A58}"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104931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117429-D37E-4533-86B8-1EA0C5EE0A58}"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323696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17429-D37E-4533-86B8-1EA0C5EE0A58}"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205993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117429-D37E-4533-86B8-1EA0C5EE0A58}"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79464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117429-D37E-4533-86B8-1EA0C5EE0A58}"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7E18D-85BD-4062-B761-56B398634AF5}" type="slidenum">
              <a:rPr lang="en-GB" smtClean="0"/>
              <a:t>‹#›</a:t>
            </a:fld>
            <a:endParaRPr lang="en-GB"/>
          </a:p>
        </p:txBody>
      </p:sp>
    </p:spTree>
    <p:extLst>
      <p:ext uri="{BB962C8B-B14F-4D97-AF65-F5344CB8AC3E}">
        <p14:creationId xmlns:p14="http://schemas.microsoft.com/office/powerpoint/2010/main" val="375636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17429-D37E-4533-86B8-1EA0C5EE0A58}"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E18D-85BD-4062-B761-56B398634AF5}" type="slidenum">
              <a:rPr lang="en-GB" smtClean="0"/>
              <a:t>‹#›</a:t>
            </a:fld>
            <a:endParaRPr lang="en-GB"/>
          </a:p>
        </p:txBody>
      </p:sp>
    </p:spTree>
    <p:extLst>
      <p:ext uri="{BB962C8B-B14F-4D97-AF65-F5344CB8AC3E}">
        <p14:creationId xmlns:p14="http://schemas.microsoft.com/office/powerpoint/2010/main" val="265217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JerWssJeAsbd1kY79oRm7g" TargetMode="External"/><Relationship Id="rId2" Type="http://schemas.openxmlformats.org/officeDocument/2006/relationships/hyperlink" Target="https://www.youtube.com/playlist?list=PLyCLoPd4VxBuS4UeyHMccVAjpWaNbGomt" TargetMode="External"/><Relationship Id="rId1" Type="http://schemas.openxmlformats.org/officeDocument/2006/relationships/slideLayout" Target="../slideLayouts/slideLayout2.xml"/><Relationship Id="rId6" Type="http://schemas.openxmlformats.org/officeDocument/2006/relationships/hyperlink" Target="https://www.youtube.com/results?search_query=chance+to+shine+live" TargetMode="External"/><Relationship Id="rId5" Type="http://schemas.openxmlformats.org/officeDocument/2006/relationships/hyperlink" Target="https://www.youtube.com/user/YouthSportTrust/videos" TargetMode="External"/><Relationship Id="rId4" Type="http://schemas.openxmlformats.org/officeDocument/2006/relationships/hyperlink" Target="https://www.youtube.com/playlist?list=PLcSP18b0KfWMlWu1fevzCT0yM5I8CQ5Y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youtube.com/watch?v=xfxvPFYB4VE" TargetMode="External"/><Relationship Id="rId4" Type="http://schemas.openxmlformats.org/officeDocument/2006/relationships/hyperlink" Target="https://www.youtube.com/watch?v=cRjO1IGwbL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Uy-nGjLWQ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XN9cYj6eX8"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6FIVgWUklY&amp;list=PLyCLoPd4VxBvPHOpzoEk5onAEbq40g2-k&amp;index=21" TargetMode="External"/><Relationship Id="rId2" Type="http://schemas.openxmlformats.org/officeDocument/2006/relationships/hyperlink" Target="https://www.youtube.com/watch?v=E5cmJpSFZB8&amp;list=PLyCLoPd4VxBvPHOpzoEk5onAEbq40g2-k&amp;index=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4C33-4A15-B943-8298-509906B90D7D}"/>
              </a:ext>
            </a:extLst>
          </p:cNvPr>
          <p:cNvSpPr>
            <a:spLocks noGrp="1"/>
          </p:cNvSpPr>
          <p:nvPr>
            <p:ph type="ctrTitle"/>
          </p:nvPr>
        </p:nvSpPr>
        <p:spPr>
          <a:xfrm>
            <a:off x="1120346" y="4464028"/>
            <a:ext cx="9951308" cy="1641490"/>
          </a:xfrm>
        </p:spPr>
        <p:txBody>
          <a:bodyPr>
            <a:normAutofit/>
          </a:bodyPr>
          <a:lstStyle/>
          <a:p>
            <a:pPr algn="ctr"/>
            <a:r>
              <a:rPr lang="en-GB" b="1" dirty="0"/>
              <a:t>P.E from Home Year 5&amp;6</a:t>
            </a:r>
            <a:endParaRPr lang="en-US" b="1" dirty="0"/>
          </a:p>
        </p:txBody>
      </p:sp>
      <p:pic>
        <p:nvPicPr>
          <p:cNvPr id="5" name="Picture 5">
            <a:extLst>
              <a:ext uri="{FF2B5EF4-FFF2-40B4-BE49-F238E27FC236}">
                <a16:creationId xmlns:a16="http://schemas.microsoft.com/office/drawing/2014/main" id="{55A4EA0F-1F46-EF48-965F-3A9799915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40" y="1101079"/>
            <a:ext cx="2535414" cy="2140605"/>
          </a:xfrm>
          <a:prstGeom prst="rect">
            <a:avLst/>
          </a:prstGeom>
        </p:spPr>
      </p:pic>
      <p:pic>
        <p:nvPicPr>
          <p:cNvPr id="4" name="Picture 4">
            <a:extLst>
              <a:ext uri="{FF2B5EF4-FFF2-40B4-BE49-F238E27FC236}">
                <a16:creationId xmlns:a16="http://schemas.microsoft.com/office/drawing/2014/main" id="{0BC1873B-F547-CC47-A968-D9B442ED6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012" y="969928"/>
            <a:ext cx="2382496" cy="2400500"/>
          </a:xfrm>
          <a:prstGeom prst="rect">
            <a:avLst/>
          </a:prstGeom>
        </p:spPr>
      </p:pic>
    </p:spTree>
    <p:extLst>
      <p:ext uri="{BB962C8B-B14F-4D97-AF65-F5344CB8AC3E}">
        <p14:creationId xmlns:p14="http://schemas.microsoft.com/office/powerpoint/2010/main" val="198853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98170B-16B4-8644-A1E2-64A6AA7A21B8}"/>
              </a:ext>
            </a:extLst>
          </p:cNvPr>
          <p:cNvSpPr txBox="1">
            <a:spLocks noGrp="1"/>
          </p:cNvSpPr>
          <p:nvPr>
            <p:ph type="title"/>
          </p:nvPr>
        </p:nvSpPr>
        <p:spPr>
          <a:xfrm>
            <a:off x="380999" y="365125"/>
            <a:ext cx="11451167" cy="13255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Activities to Keep You Moving This Half-term</a:t>
            </a:r>
            <a:endParaRPr lang="en-US" b="1" dirty="0"/>
          </a:p>
        </p:txBody>
      </p:sp>
      <p:pic>
        <p:nvPicPr>
          <p:cNvPr id="11" name="Graphic 10" descr="Basketball">
            <a:extLst>
              <a:ext uri="{FF2B5EF4-FFF2-40B4-BE49-F238E27FC236}">
                <a16:creationId xmlns:a16="http://schemas.microsoft.com/office/drawing/2014/main" id="{15D76CBA-1A09-4F1F-87AC-08CAA2290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22922" y="1924505"/>
            <a:ext cx="3354676" cy="3354676"/>
          </a:xfrm>
          <a:prstGeom prst="rect">
            <a:avLst/>
          </a:prstGeom>
        </p:spPr>
      </p:pic>
      <p:sp>
        <p:nvSpPr>
          <p:cNvPr id="3" name="Content Placeholder 2">
            <a:extLst>
              <a:ext uri="{FF2B5EF4-FFF2-40B4-BE49-F238E27FC236}">
                <a16:creationId xmlns:a16="http://schemas.microsoft.com/office/drawing/2014/main" id="{4D338E23-53DD-844D-869C-4D62BB8BE1A0}"/>
              </a:ext>
            </a:extLst>
          </p:cNvPr>
          <p:cNvSpPr>
            <a:spLocks noGrp="1"/>
          </p:cNvSpPr>
          <p:nvPr>
            <p:ph idx="1"/>
          </p:nvPr>
        </p:nvSpPr>
        <p:spPr>
          <a:xfrm>
            <a:off x="979100" y="1905525"/>
            <a:ext cx="10233800" cy="4351338"/>
          </a:xfrm>
        </p:spPr>
        <p:txBody>
          <a:bodyPr>
            <a:normAutofit fontScale="92500" lnSpcReduction="10000"/>
          </a:bodyPr>
          <a:lstStyle/>
          <a:p>
            <a:pPr marL="0" indent="0" algn="just">
              <a:buNone/>
            </a:pPr>
            <a:r>
              <a:rPr lang="en-GB" dirty="0"/>
              <a:t>Remember there are lots of other ways you can keep active this half term. These next few activities are ones you can complete week by week during lockdown. All the activities from previous weeks are there in case you haven’t had chance to start them yet. Some have been updated with a few bonus challenges as well so look out for them. </a:t>
            </a:r>
          </a:p>
          <a:p>
            <a:pPr marL="0" indent="0" algn="just">
              <a:buNone/>
            </a:pPr>
            <a:endParaRPr lang="en-GB" dirty="0"/>
          </a:p>
          <a:p>
            <a:pPr marL="0" indent="0" algn="just">
              <a:buNone/>
            </a:pPr>
            <a:r>
              <a:rPr lang="en-GB" dirty="0"/>
              <a:t>This week I’ve added a table that gives an overview of online free streamed sports and P.E. Sessions that I will try and add more and more too when I find others. There is Joe Wicks P.E. Sessions on there that we have already talked about but there is after school club sessions as well as sports specific sessions for rugby and cricket. These are suitable for those who might already play as well as those wanting to try something new. </a:t>
            </a:r>
            <a:endParaRPr lang="en-US" dirty="0"/>
          </a:p>
        </p:txBody>
      </p:sp>
    </p:spTree>
    <p:extLst>
      <p:ext uri="{BB962C8B-B14F-4D97-AF65-F5344CB8AC3E}">
        <p14:creationId xmlns:p14="http://schemas.microsoft.com/office/powerpoint/2010/main" val="674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F05A-845F-CE44-94CA-5C86BE702FCD}"/>
              </a:ext>
            </a:extLst>
          </p:cNvPr>
          <p:cNvSpPr>
            <a:spLocks noGrp="1"/>
          </p:cNvSpPr>
          <p:nvPr>
            <p:ph type="title"/>
          </p:nvPr>
        </p:nvSpPr>
        <p:spPr>
          <a:xfrm>
            <a:off x="1136842" y="0"/>
            <a:ext cx="9918316" cy="954785"/>
          </a:xfrm>
        </p:spPr>
        <p:txBody>
          <a:bodyPr/>
          <a:lstStyle/>
          <a:p>
            <a:r>
              <a:rPr lang="en-GB" dirty="0"/>
              <a:t>Online Weekly Sessions Timetable </a:t>
            </a:r>
            <a:endParaRPr lang="en-US" dirty="0"/>
          </a:p>
        </p:txBody>
      </p:sp>
      <p:graphicFrame>
        <p:nvGraphicFramePr>
          <p:cNvPr id="4" name="Table 4">
            <a:extLst>
              <a:ext uri="{FF2B5EF4-FFF2-40B4-BE49-F238E27FC236}">
                <a16:creationId xmlns:a16="http://schemas.microsoft.com/office/drawing/2014/main" id="{1CE3676F-DF4C-C14D-B682-A727337218D8}"/>
              </a:ext>
            </a:extLst>
          </p:cNvPr>
          <p:cNvGraphicFramePr>
            <a:graphicFrameLocks noGrp="1"/>
          </p:cNvGraphicFramePr>
          <p:nvPr/>
        </p:nvGraphicFramePr>
        <p:xfrm>
          <a:off x="741315" y="1985052"/>
          <a:ext cx="10709370" cy="4872948"/>
        </p:xfrm>
        <a:graphic>
          <a:graphicData uri="http://schemas.openxmlformats.org/drawingml/2006/table">
            <a:tbl>
              <a:tblPr firstRow="1" bandRow="1">
                <a:tableStyleId>{125E5076-3810-47DD-B79F-674D7AD40C01}</a:tableStyleId>
              </a:tblPr>
              <a:tblGrid>
                <a:gridCol w="1529910">
                  <a:extLst>
                    <a:ext uri="{9D8B030D-6E8A-4147-A177-3AD203B41FA5}">
                      <a16:colId xmlns:a16="http://schemas.microsoft.com/office/drawing/2014/main" val="3008703469"/>
                    </a:ext>
                  </a:extLst>
                </a:gridCol>
                <a:gridCol w="1529910">
                  <a:extLst>
                    <a:ext uri="{9D8B030D-6E8A-4147-A177-3AD203B41FA5}">
                      <a16:colId xmlns:a16="http://schemas.microsoft.com/office/drawing/2014/main" val="2283092237"/>
                    </a:ext>
                  </a:extLst>
                </a:gridCol>
                <a:gridCol w="1529910">
                  <a:extLst>
                    <a:ext uri="{9D8B030D-6E8A-4147-A177-3AD203B41FA5}">
                      <a16:colId xmlns:a16="http://schemas.microsoft.com/office/drawing/2014/main" val="2924526475"/>
                    </a:ext>
                  </a:extLst>
                </a:gridCol>
                <a:gridCol w="1529910">
                  <a:extLst>
                    <a:ext uri="{9D8B030D-6E8A-4147-A177-3AD203B41FA5}">
                      <a16:colId xmlns:a16="http://schemas.microsoft.com/office/drawing/2014/main" val="3627698655"/>
                    </a:ext>
                  </a:extLst>
                </a:gridCol>
                <a:gridCol w="1529910">
                  <a:extLst>
                    <a:ext uri="{9D8B030D-6E8A-4147-A177-3AD203B41FA5}">
                      <a16:colId xmlns:a16="http://schemas.microsoft.com/office/drawing/2014/main" val="655206983"/>
                    </a:ext>
                  </a:extLst>
                </a:gridCol>
                <a:gridCol w="1529910">
                  <a:extLst>
                    <a:ext uri="{9D8B030D-6E8A-4147-A177-3AD203B41FA5}">
                      <a16:colId xmlns:a16="http://schemas.microsoft.com/office/drawing/2014/main" val="668108160"/>
                    </a:ext>
                  </a:extLst>
                </a:gridCol>
                <a:gridCol w="1529910">
                  <a:extLst>
                    <a:ext uri="{9D8B030D-6E8A-4147-A177-3AD203B41FA5}">
                      <a16:colId xmlns:a16="http://schemas.microsoft.com/office/drawing/2014/main" val="29289455"/>
                    </a:ext>
                  </a:extLst>
                </a:gridCol>
              </a:tblGrid>
              <a:tr h="360326">
                <a:tc>
                  <a:txBody>
                    <a:bodyPr/>
                    <a:lstStyle/>
                    <a:p>
                      <a:r>
                        <a:rPr lang="en-GB" dirty="0"/>
                        <a:t>Monday</a:t>
                      </a:r>
                      <a:endParaRPr lang="en-US" dirty="0"/>
                    </a:p>
                  </a:txBody>
                  <a:tcPr/>
                </a:tc>
                <a:tc>
                  <a:txBody>
                    <a:bodyPr/>
                    <a:lstStyle/>
                    <a:p>
                      <a:r>
                        <a:rPr lang="en-GB" dirty="0"/>
                        <a:t>Tuesday </a:t>
                      </a:r>
                      <a:endParaRPr lang="en-US" dirty="0"/>
                    </a:p>
                  </a:txBody>
                  <a:tcPr/>
                </a:tc>
                <a:tc>
                  <a:txBody>
                    <a:bodyPr/>
                    <a:lstStyle/>
                    <a:p>
                      <a:r>
                        <a:rPr lang="en-GB" dirty="0"/>
                        <a:t>Wednesday</a:t>
                      </a:r>
                      <a:endParaRPr lang="en-US" dirty="0"/>
                    </a:p>
                  </a:txBody>
                  <a:tcPr/>
                </a:tc>
                <a:tc>
                  <a:txBody>
                    <a:bodyPr/>
                    <a:lstStyle/>
                    <a:p>
                      <a:r>
                        <a:rPr lang="en-GB" dirty="0"/>
                        <a:t>Thursday</a:t>
                      </a:r>
                      <a:endParaRPr lang="en-US" dirty="0"/>
                    </a:p>
                  </a:txBody>
                  <a:tcPr/>
                </a:tc>
                <a:tc>
                  <a:txBody>
                    <a:bodyPr/>
                    <a:lstStyle/>
                    <a:p>
                      <a:r>
                        <a:rPr lang="en-GB" dirty="0"/>
                        <a:t>Friday</a:t>
                      </a:r>
                      <a:endParaRPr lang="en-US" dirty="0"/>
                    </a:p>
                  </a:txBody>
                  <a:tcPr/>
                </a:tc>
                <a:tc>
                  <a:txBody>
                    <a:bodyPr/>
                    <a:lstStyle/>
                    <a:p>
                      <a:r>
                        <a:rPr lang="en-GB" dirty="0"/>
                        <a:t>Saturday</a:t>
                      </a:r>
                      <a:endParaRPr lang="en-US" dirty="0"/>
                    </a:p>
                  </a:txBody>
                  <a:tcPr/>
                </a:tc>
                <a:tc>
                  <a:txBody>
                    <a:bodyPr/>
                    <a:lstStyle/>
                    <a:p>
                      <a:r>
                        <a:rPr lang="en-GB" dirty="0"/>
                        <a:t>Sunday</a:t>
                      </a:r>
                      <a:endParaRPr lang="en-US" dirty="0"/>
                    </a:p>
                  </a:txBody>
                  <a:tcPr/>
                </a:tc>
                <a:extLst>
                  <a:ext uri="{0D108BD9-81ED-4DB2-BD59-A6C34878D82A}">
                    <a16:rowId xmlns:a16="http://schemas.microsoft.com/office/drawing/2014/main" val="1931794256"/>
                  </a:ext>
                </a:extLst>
              </a:tr>
              <a:tr h="360326">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extLst>
                  <a:ext uri="{0D108BD9-81ED-4DB2-BD59-A6C34878D82A}">
                    <a16:rowId xmlns:a16="http://schemas.microsoft.com/office/drawing/2014/main" val="3286261668"/>
                  </a:ext>
                </a:extLst>
              </a:tr>
              <a:tr h="2221188">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r>
                        <a:rPr lang="en-GB" sz="1200" dirty="0"/>
                        <a:t>10:30am till 11am </a:t>
                      </a:r>
                    </a:p>
                    <a:p>
                      <a:r>
                        <a:rPr lang="en-GB" sz="1200" dirty="0"/>
                        <a:t>YST Healthy Movers (EYFS &amp; Year 1)</a:t>
                      </a:r>
                    </a:p>
                    <a:p>
                      <a:r>
                        <a:rPr lang="en-US" sz="1200" dirty="0">
                          <a:hlinkClick r:id="rId3"/>
                        </a:rPr>
                        <a:t>https://www.youtube.com/channel/</a:t>
                      </a:r>
                      <a:r>
                        <a:rPr lang="en-US" sz="1200" dirty="0" err="1">
                          <a:hlinkClick r:id="rId3"/>
                        </a:rPr>
                        <a:t>UCJerWssJeAsbd1kY79oRm7g</a:t>
                      </a:r>
                      <a:endParaRPr lang="en-GB" sz="1200" dirty="0"/>
                    </a:p>
                    <a:p>
                      <a:endParaRPr lang="en-US" sz="1200" dirty="0"/>
                    </a:p>
                  </a:txBody>
                  <a:tcPr/>
                </a:tc>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r>
                        <a:rPr lang="en-GB" sz="1200" dirty="0"/>
                        <a:t>10:30am till 11am</a:t>
                      </a:r>
                    </a:p>
                    <a:p>
                      <a:r>
                        <a:rPr lang="en-GB" sz="1200" dirty="0"/>
                        <a:t> YST Healthy Movers (EYFS &amp; Year 1)</a:t>
                      </a:r>
                    </a:p>
                    <a:p>
                      <a:r>
                        <a:rPr lang="en-US" sz="1200" dirty="0">
                          <a:hlinkClick r:id="rId3"/>
                        </a:rPr>
                        <a:t>https://www.youtube.com/channel/</a:t>
                      </a:r>
                      <a:r>
                        <a:rPr lang="en-US" sz="1200" dirty="0" err="1">
                          <a:hlinkClick r:id="rId3"/>
                        </a:rPr>
                        <a:t>UCJerWssJeAsbd1kY79oRm7g</a:t>
                      </a:r>
                      <a:endParaRPr lang="en-GB" sz="1200" dirty="0"/>
                    </a:p>
                    <a:p>
                      <a:endParaRPr lang="en-US" sz="1200" dirty="0"/>
                    </a:p>
                  </a:txBody>
                  <a:tcPr/>
                </a:tc>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endParaRPr lang="en-US" dirty="0"/>
                    </a:p>
                  </a:txBody>
                  <a:tcPr/>
                </a:tc>
                <a:tc>
                  <a:txBody>
                    <a:bodyPr/>
                    <a:lstStyle/>
                    <a:p>
                      <a:r>
                        <a:rPr lang="en-GB" sz="1200" dirty="0"/>
                        <a:t>England Rugby Weekly Rugby Skill &amp; Fitness Sessions</a:t>
                      </a:r>
                    </a:p>
                    <a:p>
                      <a:endParaRPr lang="en-GB" sz="1200" dirty="0"/>
                    </a:p>
                    <a:p>
                      <a:r>
                        <a:rPr lang="en-GB" sz="1200" dirty="0"/>
                        <a:t>Mini &amp; Juniors </a:t>
                      </a:r>
                    </a:p>
                    <a:p>
                      <a:r>
                        <a:rPr lang="en-GB" sz="1200" dirty="0"/>
                        <a:t>Age 7-17</a:t>
                      </a:r>
                    </a:p>
                    <a:p>
                      <a:r>
                        <a:rPr lang="en-US" sz="1200" dirty="0">
                          <a:hlinkClick r:id="rId4"/>
                        </a:rPr>
                        <a:t>https://www.youtube.com/playlist?list=PLcSP18b0KfWMlWu1fevzCT0yM5I8CQ5Yp</a:t>
                      </a:r>
                      <a:endParaRPr lang="en-GB" sz="1200" dirty="0"/>
                    </a:p>
                    <a:p>
                      <a:endParaRPr lang="en-US" sz="1200" dirty="0"/>
                    </a:p>
                  </a:txBody>
                  <a:tcPr/>
                </a:tc>
                <a:extLst>
                  <a:ext uri="{0D108BD9-81ED-4DB2-BD59-A6C34878D82A}">
                    <a16:rowId xmlns:a16="http://schemas.microsoft.com/office/drawing/2014/main" val="3882344732"/>
                  </a:ext>
                </a:extLst>
              </a:tr>
              <a:tr h="360326">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extLst>
                  <a:ext uri="{0D108BD9-81ED-4DB2-BD59-A6C34878D82A}">
                    <a16:rowId xmlns:a16="http://schemas.microsoft.com/office/drawing/2014/main" val="3904023422"/>
                  </a:ext>
                </a:extLst>
              </a:tr>
              <a:tr h="1547286">
                <a:tc>
                  <a:txBody>
                    <a:bodyPr/>
                    <a:lstStyle/>
                    <a:p>
                      <a:endParaRPr lang="en-US" dirty="0"/>
                    </a:p>
                  </a:txBody>
                  <a:tcPr/>
                </a:tc>
                <a:tc>
                  <a:txBody>
                    <a:bodyPr/>
                    <a:lstStyle/>
                    <a:p>
                      <a:r>
                        <a:rPr lang="en-GB" sz="1200" dirty="0"/>
                        <a:t>5pm YST After School Sport Clubs </a:t>
                      </a:r>
                    </a:p>
                    <a:p>
                      <a:r>
                        <a:rPr lang="en-US" sz="1200" dirty="0">
                          <a:hlinkClick r:id="rId5"/>
                        </a:rPr>
                        <a:t>https://www.youtube.com/user/YouthSportTrust/videos</a:t>
                      </a:r>
                      <a:endParaRPr lang="en-GB" sz="1200" dirty="0"/>
                    </a:p>
                    <a:p>
                      <a:endParaRPr lang="en-US" sz="1200" dirty="0"/>
                    </a:p>
                  </a:txBody>
                  <a:tcPr/>
                </a:tc>
                <a:tc>
                  <a:txBody>
                    <a:bodyPr/>
                    <a:lstStyle/>
                    <a:p>
                      <a:r>
                        <a:rPr lang="en-GB" sz="1200" dirty="0"/>
                        <a:t>2pm till 2:45pm </a:t>
                      </a:r>
                    </a:p>
                    <a:p>
                      <a:r>
                        <a:rPr lang="en-GB" sz="1200" dirty="0"/>
                        <a:t>Chance to Shine </a:t>
                      </a:r>
                    </a:p>
                    <a:p>
                      <a:r>
                        <a:rPr lang="en-GB" sz="1200" dirty="0"/>
                        <a:t>Cricket Coaching </a:t>
                      </a:r>
                    </a:p>
                    <a:p>
                      <a:r>
                        <a:rPr lang="en-US" sz="1200" dirty="0">
                          <a:hlinkClick r:id="rId6"/>
                        </a:rPr>
                        <a:t>https://www.youtube.com/results?search_query=chance+to+shine+live</a:t>
                      </a:r>
                      <a:endParaRPr lang="en-GB" sz="1200" dirty="0"/>
                    </a:p>
                    <a:p>
                      <a:endParaRPr lang="en-US" sz="1200" dirty="0"/>
                    </a:p>
                  </a:txBody>
                  <a:tcPr/>
                </a:tc>
                <a:tc>
                  <a:txBody>
                    <a:bodyPr/>
                    <a:lstStyle/>
                    <a:p>
                      <a:r>
                        <a:rPr lang="en-GB" sz="1200" dirty="0"/>
                        <a:t>5pm YST After School Sport Clubs </a:t>
                      </a:r>
                    </a:p>
                    <a:p>
                      <a:r>
                        <a:rPr lang="en-US" sz="1200" dirty="0">
                          <a:hlinkClick r:id="rId5"/>
                        </a:rPr>
                        <a:t>https://www.youtube.com/user/YouthSportTrust/videos</a:t>
                      </a:r>
                      <a:endParaRPr lang="en-GB" sz="1200" dirty="0"/>
                    </a:p>
                    <a:p>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12255405"/>
                  </a:ext>
                </a:extLst>
              </a:tr>
            </a:tbl>
          </a:graphicData>
        </a:graphic>
      </p:graphicFrame>
      <p:sp>
        <p:nvSpPr>
          <p:cNvPr id="3" name="TextBox 2">
            <a:extLst>
              <a:ext uri="{FF2B5EF4-FFF2-40B4-BE49-F238E27FC236}">
                <a16:creationId xmlns:a16="http://schemas.microsoft.com/office/drawing/2014/main" id="{1F41DE32-F54C-A742-BCE4-1D1BC40CC579}"/>
              </a:ext>
            </a:extLst>
          </p:cNvPr>
          <p:cNvSpPr txBox="1"/>
          <p:nvPr/>
        </p:nvSpPr>
        <p:spPr>
          <a:xfrm>
            <a:off x="741314" y="954785"/>
            <a:ext cx="10709369" cy="923330"/>
          </a:xfrm>
          <a:prstGeom prst="rect">
            <a:avLst/>
          </a:prstGeom>
          <a:noFill/>
        </p:spPr>
        <p:txBody>
          <a:bodyPr wrap="square" rtlCol="0">
            <a:spAutoFit/>
          </a:bodyPr>
          <a:lstStyle/>
          <a:p>
            <a:pPr algn="l"/>
            <a:r>
              <a:rPr lang="en-GB" dirty="0"/>
              <a:t>The table below gives you an overview of what online classes are available that you can do at home for free and when they are streamed live on YouTube. All sessions are available on the providers channel after the stream so don’t worry if you miss them or can’t tune in at that time they can always be done later. </a:t>
            </a:r>
            <a:endParaRPr lang="en-US" dirty="0"/>
          </a:p>
        </p:txBody>
      </p:sp>
    </p:spTree>
    <p:extLst>
      <p:ext uri="{BB962C8B-B14F-4D97-AF65-F5344CB8AC3E}">
        <p14:creationId xmlns:p14="http://schemas.microsoft.com/office/powerpoint/2010/main" val="289480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Text&#10;&#10;Description automatically generated">
            <a:extLst>
              <a:ext uri="{FF2B5EF4-FFF2-40B4-BE49-F238E27FC236}">
                <a16:creationId xmlns:a16="http://schemas.microsoft.com/office/drawing/2014/main" id="{1DED7D13-A2E5-2B4A-B642-FA7E54D687EB}"/>
              </a:ext>
            </a:extLst>
          </p:cNvPr>
          <p:cNvPicPr>
            <a:picLocks noChangeAspect="1"/>
          </p:cNvPicPr>
          <p:nvPr/>
        </p:nvPicPr>
        <p:blipFill rotWithShape="1">
          <a:blip r:embed="rId2">
            <a:extLst>
              <a:ext uri="{28A0092B-C50C-407E-A947-70E740481C1C}">
                <a14:useLocalDpi xmlns:a14="http://schemas.microsoft.com/office/drawing/2010/main" val="0"/>
              </a:ext>
            </a:extLst>
          </a:blip>
          <a:srcRect l="755" r="162" b="-1"/>
          <a:stretch/>
        </p:blipFill>
        <p:spPr>
          <a:xfrm>
            <a:off x="20" y="1"/>
            <a:ext cx="4343380" cy="2926080"/>
          </a:xfrm>
          <a:prstGeom prst="rect">
            <a:avLst/>
          </a:prstGeom>
        </p:spPr>
      </p:pic>
      <p:pic>
        <p:nvPicPr>
          <p:cNvPr id="11" name="Picture 11">
            <a:extLst>
              <a:ext uri="{FF2B5EF4-FFF2-40B4-BE49-F238E27FC236}">
                <a16:creationId xmlns:a16="http://schemas.microsoft.com/office/drawing/2014/main" id="{B609ECDD-2BDB-4447-9F32-89BE83EF6222}"/>
              </a:ext>
            </a:extLst>
          </p:cNvPr>
          <p:cNvPicPr>
            <a:picLocks noChangeAspect="1"/>
          </p:cNvPicPr>
          <p:nvPr/>
        </p:nvPicPr>
        <p:blipFill rotWithShape="1">
          <a:blip r:embed="rId3">
            <a:extLst>
              <a:ext uri="{28A0092B-C50C-407E-A947-70E740481C1C}">
                <a14:useLocalDpi xmlns:a14="http://schemas.microsoft.com/office/drawing/2010/main" val="0"/>
              </a:ext>
            </a:extLst>
          </a:blip>
          <a:srcRect t="5401" r="-1" b="34850"/>
          <a:stretch/>
        </p:blipFill>
        <p:spPr>
          <a:xfrm>
            <a:off x="20" y="2926080"/>
            <a:ext cx="4343380" cy="3931920"/>
          </a:xfrm>
          <a:prstGeom prst="rect">
            <a:avLst/>
          </a:prstGeom>
        </p:spPr>
      </p:pic>
      <p:sp>
        <p:nvSpPr>
          <p:cNvPr id="2" name="Title 1">
            <a:extLst>
              <a:ext uri="{FF2B5EF4-FFF2-40B4-BE49-F238E27FC236}">
                <a16:creationId xmlns:a16="http://schemas.microsoft.com/office/drawing/2014/main" id="{9FEC88FB-2257-5741-BADD-71FDA144D626}"/>
              </a:ext>
            </a:extLst>
          </p:cNvPr>
          <p:cNvSpPr>
            <a:spLocks noGrp="1"/>
          </p:cNvSpPr>
          <p:nvPr>
            <p:ph type="title"/>
          </p:nvPr>
        </p:nvSpPr>
        <p:spPr>
          <a:xfrm>
            <a:off x="4702628" y="365125"/>
            <a:ext cx="6651171" cy="1325563"/>
          </a:xfrm>
        </p:spPr>
        <p:txBody>
          <a:bodyPr>
            <a:normAutofit/>
          </a:bodyPr>
          <a:lstStyle/>
          <a:p>
            <a:r>
              <a:rPr lang="en-GB"/>
              <a:t>10 Minute Shake Up </a:t>
            </a:r>
            <a:endParaRPr lang="en-US"/>
          </a:p>
        </p:txBody>
      </p:sp>
      <p:sp>
        <p:nvSpPr>
          <p:cNvPr id="6" name="Content Placeholder 5">
            <a:extLst>
              <a:ext uri="{FF2B5EF4-FFF2-40B4-BE49-F238E27FC236}">
                <a16:creationId xmlns:a16="http://schemas.microsoft.com/office/drawing/2014/main" id="{96CF4F22-5386-3B44-A6AA-BBE16CFC4B6C}"/>
              </a:ext>
            </a:extLst>
          </p:cNvPr>
          <p:cNvSpPr>
            <a:spLocks noGrp="1"/>
          </p:cNvSpPr>
          <p:nvPr>
            <p:ph idx="1"/>
          </p:nvPr>
        </p:nvSpPr>
        <p:spPr>
          <a:xfrm>
            <a:off x="4702628" y="1825625"/>
            <a:ext cx="6768738" cy="4351338"/>
          </a:xfrm>
        </p:spPr>
        <p:txBody>
          <a:bodyPr>
            <a:normAutofit/>
          </a:bodyPr>
          <a:lstStyle/>
          <a:p>
            <a:pPr marL="0" indent="0" algn="just">
              <a:buNone/>
            </a:pPr>
            <a:r>
              <a:rPr lang="en-GB" sz="2200" b="0" i="0" u="none" strike="noStrike">
                <a:effectLst/>
              </a:rPr>
              <a:t>Change4Life and Disney have teamed up to bring you play-along games inspired by your favourite Disney and Pixar characters. These 10-minute bursts of fun will really get kids moving and count towards the 60 active minutes they need every day!</a:t>
            </a:r>
          </a:p>
          <a:p>
            <a:pPr marL="0" indent="0" algn="just">
              <a:buNone/>
            </a:pPr>
            <a:endParaRPr lang="en-GB" sz="2200"/>
          </a:p>
          <a:p>
            <a:pPr marL="0" indent="0" algn="just">
              <a:buNone/>
            </a:pPr>
            <a:r>
              <a:rPr lang="en-GB" sz="2200"/>
              <a:t>There are 10 minute games for absolutely everyone. So if you want to play on your own or with a brother and sister or someone else at home you can. If you want to play a ball based game or a game with no equipment they’ve got them all. So if your favourite character is Elsa or your more a Buzz Lightyear fan that’s fine go and have a look what game your most loved character recommends.</a:t>
            </a:r>
          </a:p>
        </p:txBody>
      </p:sp>
    </p:spTree>
    <p:extLst>
      <p:ext uri="{BB962C8B-B14F-4D97-AF65-F5344CB8AC3E}">
        <p14:creationId xmlns:p14="http://schemas.microsoft.com/office/powerpoint/2010/main" val="372333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Lockdown Bingo!</a:t>
            </a:r>
          </a:p>
        </p:txBody>
      </p:sp>
      <p:sp>
        <p:nvSpPr>
          <p:cNvPr id="5" name="TextBox 4">
            <a:extLst>
              <a:ext uri="{FF2B5EF4-FFF2-40B4-BE49-F238E27FC236}">
                <a16:creationId xmlns:a16="http://schemas.microsoft.com/office/drawing/2014/main" id="{6B91CA84-1D1D-0748-B720-9A37C11434F8}"/>
              </a:ext>
            </a:extLst>
          </p:cNvPr>
          <p:cNvSpPr txBox="1"/>
          <p:nvPr/>
        </p:nvSpPr>
        <p:spPr>
          <a:xfrm>
            <a:off x="6096000" y="1690688"/>
            <a:ext cx="5171180" cy="4228893"/>
          </a:xfrm>
          <a:prstGeom prst="rect">
            <a:avLst/>
          </a:prstGeom>
        </p:spPr>
        <p:txBody>
          <a:bodyPr vert="horz" lIns="91440" tIns="45720" rIns="91440" bIns="45720" rtlCol="0">
            <a:normAutofit lnSpcReduction="10000"/>
          </a:bodyPr>
          <a:lstStyle/>
          <a:p>
            <a:pPr algn="just">
              <a:lnSpc>
                <a:spcPct val="90000"/>
              </a:lnSpc>
              <a:spcAft>
                <a:spcPts val="600"/>
              </a:spcAft>
            </a:pPr>
            <a:r>
              <a:rPr lang="en-US" sz="24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Staying active is extremely important, we should aim to do physical activity everyday for 60 minutes if you are aged between 5-18. </a:t>
            </a:r>
          </a:p>
          <a:p>
            <a:pPr algn="just">
              <a:lnSpc>
                <a:spcPct val="90000"/>
              </a:lnSpc>
              <a:spcAft>
                <a:spcPts val="600"/>
              </a:spcAft>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Try these great ideas on our bingo sheet and see if you can complete a line a week or better yet complete the entire sheet by the end of lockdown and celebrate getting BINGO!!!</a:t>
            </a: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Has anyone got a line yet? Or even bingo?!</a:t>
            </a: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15" name="Picture 16">
            <a:extLst>
              <a:ext uri="{FF2B5EF4-FFF2-40B4-BE49-F238E27FC236}">
                <a16:creationId xmlns:a16="http://schemas.microsoft.com/office/drawing/2014/main" id="{858EB66A-5F13-794E-B11C-22AF854D1BD7}"/>
              </a:ext>
            </a:extLst>
          </p:cNvPr>
          <p:cNvPicPr>
            <a:picLocks noChangeAspect="1"/>
          </p:cNvPicPr>
          <p:nvPr/>
        </p:nvPicPr>
        <p:blipFill rotWithShape="1">
          <a:blip r:embed="rId2">
            <a:extLst>
              <a:ext uri="{28A0092B-C50C-407E-A947-70E740481C1C}">
                <a14:useLocalDpi xmlns:a14="http://schemas.microsoft.com/office/drawing/2010/main" val="0"/>
              </a:ext>
            </a:extLst>
          </a:blip>
          <a:srcRect r="37917"/>
          <a:stretch/>
        </p:blipFill>
        <p:spPr>
          <a:xfrm>
            <a:off x="961005" y="2063750"/>
            <a:ext cx="4522926" cy="3704166"/>
          </a:xfrm>
          <a:prstGeom prst="rect">
            <a:avLst/>
          </a:prstGeom>
        </p:spPr>
      </p:pic>
    </p:spTree>
    <p:extLst>
      <p:ext uri="{BB962C8B-B14F-4D97-AF65-F5344CB8AC3E}">
        <p14:creationId xmlns:p14="http://schemas.microsoft.com/office/powerpoint/2010/main" val="272783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249CB01-C82B-D34D-93CA-D1B7D7F99B58}"/>
              </a:ext>
            </a:extLst>
          </p:cNvPr>
          <p:cNvPicPr>
            <a:picLocks noChangeAspect="1"/>
          </p:cNvPicPr>
          <p:nvPr/>
        </p:nvPicPr>
        <p:blipFill rotWithShape="1">
          <a:blip r:embed="rId2">
            <a:extLst>
              <a:ext uri="{28A0092B-C50C-407E-A947-70E740481C1C}">
                <a14:useLocalDpi xmlns:a14="http://schemas.microsoft.com/office/drawing/2010/main" val="0"/>
              </a:ext>
            </a:extLst>
          </a:blip>
          <a:srcRect l="10619" r="39381"/>
          <a:stretch/>
        </p:blipFill>
        <p:spPr>
          <a:xfrm>
            <a:off x="6096000" y="10"/>
            <a:ext cx="6096000" cy="6857990"/>
          </a:xfrm>
          <a:prstGeom prst="rect">
            <a:avLst/>
          </a:prstGeom>
        </p:spPr>
      </p:pic>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684162" y="92604"/>
            <a:ext cx="4854676" cy="1325563"/>
          </a:xfrm>
        </p:spPr>
        <p:txBody>
          <a:bodyPr>
            <a:normAutofit/>
          </a:bodyPr>
          <a:lstStyle/>
          <a:p>
            <a:r>
              <a:rPr lang="en-GB" sz="4200" b="1"/>
              <a:t>Mountain Climbers</a:t>
            </a:r>
            <a:endParaRPr lang="en-US" sz="4200" b="1"/>
          </a:p>
        </p:txBody>
      </p:sp>
      <p:sp>
        <p:nvSpPr>
          <p:cNvPr id="3" name="Content Placeholder 2">
            <a:extLst>
              <a:ext uri="{FF2B5EF4-FFF2-40B4-BE49-F238E27FC236}">
                <a16:creationId xmlns:a16="http://schemas.microsoft.com/office/drawing/2014/main" id="{1E65DE2A-ED7E-FD44-86DF-FE6E542A4AB3}"/>
              </a:ext>
            </a:extLst>
          </p:cNvPr>
          <p:cNvSpPr>
            <a:spLocks noGrp="1"/>
          </p:cNvSpPr>
          <p:nvPr>
            <p:ph idx="1"/>
          </p:nvPr>
        </p:nvSpPr>
        <p:spPr>
          <a:xfrm>
            <a:off x="127000" y="984250"/>
            <a:ext cx="5969000" cy="5873749"/>
          </a:xfrm>
        </p:spPr>
        <p:txBody>
          <a:bodyPr>
            <a:noAutofit/>
          </a:bodyPr>
          <a:lstStyle/>
          <a:p>
            <a:pPr marL="0" indent="0" algn="just">
              <a:buNone/>
            </a:pPr>
            <a:r>
              <a:rPr lang="en-GB" sz="1400" dirty="0"/>
              <a:t>Let’s climb a mountain! Using your stairs or just walking around the rooms in your house.</a:t>
            </a:r>
          </a:p>
          <a:p>
            <a:pPr marL="0" indent="0" algn="just">
              <a:buNone/>
            </a:pPr>
            <a:endParaRPr lang="en-GB" sz="1400" dirty="0"/>
          </a:p>
          <a:p>
            <a:pPr marL="0" indent="0" algn="just">
              <a:buNone/>
            </a:pPr>
            <a:r>
              <a:rPr lang="en-GB" sz="1400" dirty="0"/>
              <a:t>Every day this year we’ve been doing our daily mile and we don’t want to stop now just because of lockdown. So here’s a simple and challenging idea to keep it going. You climb the height of your chosen mountain by taking steps up your staircase. The current record for vertical height climbed by going up stairs is 18585m in 24 hours. We will be impressed if anyone beats that!</a:t>
            </a:r>
          </a:p>
          <a:p>
            <a:pPr marL="0" indent="0" algn="just">
              <a:buNone/>
            </a:pPr>
            <a:endParaRPr lang="en-GB" sz="1400" dirty="0"/>
          </a:p>
          <a:p>
            <a:pPr marL="0" indent="0" algn="just">
              <a:buNone/>
            </a:pPr>
            <a:r>
              <a:rPr lang="en-GB" sz="1400" dirty="0"/>
              <a:t>Your challenge is to pick a mountain you want to climb this lockdown find some facts about the mountain and work out how many steps you need to do to climb that mountain. Here’s a few already worked out for you:</a:t>
            </a:r>
          </a:p>
          <a:p>
            <a:pPr marL="0" indent="0" algn="just">
              <a:buNone/>
            </a:pPr>
            <a:r>
              <a:rPr lang="en-GB" sz="1400" dirty="0" err="1"/>
              <a:t>Scarfell</a:t>
            </a:r>
            <a:r>
              <a:rPr lang="en-GB" sz="1400" dirty="0"/>
              <a:t> Pike: 6,180 steps </a:t>
            </a:r>
          </a:p>
          <a:p>
            <a:pPr marL="0" indent="0" algn="just">
              <a:buNone/>
            </a:pPr>
            <a:r>
              <a:rPr lang="en-GB" sz="1400" dirty="0"/>
              <a:t>Snowdon: 7,120 steps</a:t>
            </a:r>
          </a:p>
          <a:p>
            <a:pPr marL="0" indent="0" algn="just">
              <a:buNone/>
            </a:pPr>
            <a:r>
              <a:rPr lang="en-GB" sz="1400" dirty="0"/>
              <a:t>Ben Nevis: 8,810 steps </a:t>
            </a:r>
          </a:p>
          <a:p>
            <a:pPr marL="0" indent="0" algn="just">
              <a:buNone/>
            </a:pPr>
            <a:r>
              <a:rPr lang="en-GB" sz="1400" dirty="0"/>
              <a:t>Whereas Mount Everest will take 58,070 steps!!!</a:t>
            </a:r>
          </a:p>
          <a:p>
            <a:pPr marL="0" indent="0" algn="just">
              <a:buNone/>
            </a:pPr>
            <a:r>
              <a:rPr lang="en-GB" sz="1400" dirty="0"/>
              <a:t>*BONUS* Before lockdown I climbed </a:t>
            </a:r>
            <a:r>
              <a:rPr lang="en-GB" sz="1400" dirty="0" err="1"/>
              <a:t>Helvelyn</a:t>
            </a:r>
            <a:r>
              <a:rPr lang="en-GB" sz="1400" dirty="0"/>
              <a:t> in the Lake District. It is around 3500 steps to get from the bottom to the top on the route I took. Can anyone beat my time of 2 hours 30 minutes to get from the bottom to the top. </a:t>
            </a:r>
          </a:p>
          <a:p>
            <a:pPr marL="0" indent="0" algn="just">
              <a:buNone/>
            </a:pPr>
            <a:endParaRPr lang="en-GB" sz="1400" dirty="0"/>
          </a:p>
          <a:p>
            <a:pPr marL="0" indent="0" algn="just">
              <a:buNone/>
            </a:pPr>
            <a:r>
              <a:rPr lang="en-GB" sz="1400" dirty="0"/>
              <a:t>Don’t forget if you complete one you could always climb another there are plenty of mountains to climb.</a:t>
            </a:r>
          </a:p>
        </p:txBody>
      </p:sp>
    </p:spTree>
    <p:extLst>
      <p:ext uri="{BB962C8B-B14F-4D97-AF65-F5344CB8AC3E}">
        <p14:creationId xmlns:p14="http://schemas.microsoft.com/office/powerpoint/2010/main" val="264904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9EEE-5BB5-EE4B-A95C-A6EB9CCB06BD}"/>
              </a:ext>
            </a:extLst>
          </p:cNvPr>
          <p:cNvSpPr>
            <a:spLocks noGrp="1"/>
          </p:cNvSpPr>
          <p:nvPr>
            <p:ph type="title"/>
          </p:nvPr>
        </p:nvSpPr>
        <p:spPr/>
        <p:txBody>
          <a:bodyPr/>
          <a:lstStyle/>
          <a:p>
            <a:r>
              <a:rPr lang="en-GB" b="1" dirty="0"/>
              <a:t>Introduction</a:t>
            </a:r>
            <a:endParaRPr lang="en-US" b="1" dirty="0"/>
          </a:p>
        </p:txBody>
      </p:sp>
      <p:sp>
        <p:nvSpPr>
          <p:cNvPr id="7" name="Content Placeholder 2">
            <a:extLst>
              <a:ext uri="{FF2B5EF4-FFF2-40B4-BE49-F238E27FC236}">
                <a16:creationId xmlns:a16="http://schemas.microsoft.com/office/drawing/2014/main" id="{3C84185B-C9F8-0E45-AF20-CBE5469C48CC}"/>
              </a:ext>
            </a:extLst>
          </p:cNvPr>
          <p:cNvSpPr>
            <a:spLocks noGrp="1"/>
          </p:cNvSpPr>
          <p:nvPr>
            <p:ph idx="1"/>
          </p:nvPr>
        </p:nvSpPr>
        <p:spPr>
          <a:xfrm>
            <a:off x="838200" y="1690688"/>
            <a:ext cx="10515600" cy="4351338"/>
          </a:xfrm>
        </p:spPr>
        <p:txBody>
          <a:bodyPr>
            <a:normAutofit fontScale="77500" lnSpcReduction="20000"/>
          </a:bodyPr>
          <a:lstStyle/>
          <a:p>
            <a:pPr marL="0" indent="0" algn="just">
              <a:buNone/>
            </a:pPr>
            <a:r>
              <a:rPr lang="en-GB" sz="2400" dirty="0">
                <a:solidFill>
                  <a:srgbClr val="FF0000"/>
                </a:solidFill>
              </a:rPr>
              <a:t>Physical activity can be lots of things. It can mean all bodily movements that use energy. It includes all types of physical exercise, sports and dance activities. But it also includes indoor and outdoor play, work-related activity, outdoor and adventurous activities, active travel (walking, cycling, scooting) and even something as simple as using the stairs in your home. </a:t>
            </a:r>
          </a:p>
          <a:p>
            <a:pPr marL="0" indent="0" algn="just">
              <a:buNone/>
            </a:pPr>
            <a:endParaRPr lang="en-GB" sz="2400" dirty="0">
              <a:solidFill>
                <a:srgbClr val="FF0000"/>
              </a:solidFill>
            </a:endParaRPr>
          </a:p>
          <a:p>
            <a:pPr marL="0" indent="0" algn="just">
              <a:buNone/>
            </a:pPr>
            <a:r>
              <a:rPr lang="en-GB" sz="2400" dirty="0">
                <a:solidFill>
                  <a:srgbClr val="FF0000"/>
                </a:solidFill>
              </a:rPr>
              <a:t>For everyone, not just children, who are stuck at home this lockdown it’s important to maintain a physical exercise routine and where possible try and stay as active as you can be. It may even be a great time to increase how active you are if you have more available time. </a:t>
            </a:r>
            <a:r>
              <a:rPr lang="en-US" sz="2400" dirty="0">
                <a:solidFill>
                  <a:srgbClr val="FF0000"/>
                </a:solidFill>
              </a:rPr>
              <a:t>Staying active is extremely important, we should aim to do physical activity everyday for 60 minutes if you are aged between 5-18. </a:t>
            </a:r>
            <a:endParaRPr lang="en-GB" sz="2400" dirty="0">
              <a:solidFill>
                <a:srgbClr val="FF0000"/>
              </a:solidFill>
            </a:endParaRPr>
          </a:p>
          <a:p>
            <a:pPr marL="0" indent="0" algn="just">
              <a:buNone/>
            </a:pPr>
            <a:endParaRPr lang="en-GB" sz="2400" dirty="0">
              <a:solidFill>
                <a:srgbClr val="FF0000"/>
              </a:solidFill>
            </a:endParaRPr>
          </a:p>
          <a:p>
            <a:pPr marL="0" indent="0" algn="just">
              <a:buNone/>
            </a:pPr>
            <a:r>
              <a:rPr lang="en-GB" sz="2400" dirty="0">
                <a:solidFill>
                  <a:srgbClr val="FF0000"/>
                </a:solidFill>
              </a:rPr>
              <a:t>This is our fourth instalment for P.E. At home. The following PowerPoint has some new ways in which your child can stay active this week as well as those challenges for across this half term. Hopefully you are making a start at those longer activities for this half term. Remember if there is one activity you really enjoyed from a previous week there is no reason you can’t go back to that PowerPoint and play it again. These PowerPoints are all about giving you ideas for things to do at home, but that doesn’t mean you can’t be creative yourself and change some of these games to make them more fun for you!</a:t>
            </a:r>
          </a:p>
          <a:p>
            <a:pPr marL="0" indent="0" algn="just">
              <a:buNone/>
            </a:pPr>
            <a:r>
              <a:rPr lang="en-GB" sz="2400" dirty="0">
                <a:solidFill>
                  <a:srgbClr val="FF0000"/>
                </a:solidFill>
              </a:rPr>
              <a:t>Thanks Elliott</a:t>
            </a:r>
          </a:p>
        </p:txBody>
      </p:sp>
    </p:spTree>
    <p:extLst>
      <p:ext uri="{BB962C8B-B14F-4D97-AF65-F5344CB8AC3E}">
        <p14:creationId xmlns:p14="http://schemas.microsoft.com/office/powerpoint/2010/main" val="418592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EEDF-F22A-B34B-A288-4400065C151E}"/>
              </a:ext>
            </a:extLst>
          </p:cNvPr>
          <p:cNvSpPr>
            <a:spLocks noGrp="1"/>
          </p:cNvSpPr>
          <p:nvPr>
            <p:ph type="title"/>
          </p:nvPr>
        </p:nvSpPr>
        <p:spPr>
          <a:xfrm>
            <a:off x="838200" y="0"/>
            <a:ext cx="6507878" cy="1277938"/>
          </a:xfrm>
        </p:spPr>
        <p:txBody>
          <a:bodyPr/>
          <a:lstStyle/>
          <a:p>
            <a:r>
              <a:rPr lang="en-GB" b="1" dirty="0"/>
              <a:t>This Weeks Activities</a:t>
            </a:r>
            <a:endParaRPr lang="en-US" b="1" dirty="0"/>
          </a:p>
        </p:txBody>
      </p:sp>
      <p:sp>
        <p:nvSpPr>
          <p:cNvPr id="7" name="TextBox 6">
            <a:extLst>
              <a:ext uri="{FF2B5EF4-FFF2-40B4-BE49-F238E27FC236}">
                <a16:creationId xmlns:a16="http://schemas.microsoft.com/office/drawing/2014/main" id="{6F1373E8-6253-D043-B821-8A7D97CB89BC}"/>
              </a:ext>
            </a:extLst>
          </p:cNvPr>
          <p:cNvSpPr txBox="1"/>
          <p:nvPr/>
        </p:nvSpPr>
        <p:spPr>
          <a:xfrm rot="20001429">
            <a:off x="8996199" y="480082"/>
            <a:ext cx="260030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just"/>
            <a:r>
              <a:rPr lang="en-GB" sz="2000" dirty="0">
                <a:ln w="0"/>
                <a:effectLst>
                  <a:outerShdw blurRad="38100" dist="19050" dir="2700000" algn="tl" rotWithShape="0">
                    <a:schemeClr val="dk1">
                      <a:alpha val="40000"/>
                    </a:schemeClr>
                  </a:outerShdw>
                </a:effectLst>
              </a:rPr>
              <a:t>Remember you don’t have to do all of these activities in one go! Spread them across the week if you want to keep you busy!</a:t>
            </a:r>
            <a:endParaRPr lang="en-US" sz="2000" dirty="0">
              <a:ln w="0"/>
              <a:effectLst>
                <a:outerShdw blurRad="38100" dist="19050" dir="2700000" algn="tl" rotWithShape="0">
                  <a:schemeClr val="dk1">
                    <a:alpha val="40000"/>
                  </a:schemeClr>
                </a:outerShdw>
              </a:effectLst>
            </a:endParaRPr>
          </a:p>
        </p:txBody>
      </p:sp>
      <p:grpSp>
        <p:nvGrpSpPr>
          <p:cNvPr id="12" name="Group 11">
            <a:extLst>
              <a:ext uri="{FF2B5EF4-FFF2-40B4-BE49-F238E27FC236}">
                <a16:creationId xmlns:a16="http://schemas.microsoft.com/office/drawing/2014/main" id="{AB2F729D-BE68-864E-863B-F543DC0E314A}"/>
              </a:ext>
            </a:extLst>
          </p:cNvPr>
          <p:cNvGrpSpPr/>
          <p:nvPr/>
        </p:nvGrpSpPr>
        <p:grpSpPr>
          <a:xfrm>
            <a:off x="8783123" y="2899157"/>
            <a:ext cx="3072141" cy="3578506"/>
            <a:chOff x="8783123" y="2899157"/>
            <a:chExt cx="3072141" cy="3578506"/>
          </a:xfrm>
        </p:grpSpPr>
        <p:pic>
          <p:nvPicPr>
            <p:cNvPr id="9" name="Picture 9">
              <a:extLst>
                <a:ext uri="{FF2B5EF4-FFF2-40B4-BE49-F238E27FC236}">
                  <a16:creationId xmlns:a16="http://schemas.microsoft.com/office/drawing/2014/main" id="{DE011A9E-DBC4-1745-97E3-A9C82592E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2899157"/>
              <a:ext cx="1397000" cy="1790700"/>
            </a:xfrm>
            <a:prstGeom prst="rect">
              <a:avLst/>
            </a:prstGeom>
            <a:ln>
              <a:solidFill>
                <a:schemeClr val="tx1"/>
              </a:solidFill>
            </a:ln>
          </p:spPr>
        </p:pic>
        <p:pic>
          <p:nvPicPr>
            <p:cNvPr id="10" name="Picture 10">
              <a:extLst>
                <a:ext uri="{FF2B5EF4-FFF2-40B4-BE49-F238E27FC236}">
                  <a16:creationId xmlns:a16="http://schemas.microsoft.com/office/drawing/2014/main" id="{3E552130-92F3-0148-84FE-90F766795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30" r="20075"/>
            <a:stretch/>
          </p:blipFill>
          <p:spPr>
            <a:xfrm>
              <a:off x="10181167" y="2899158"/>
              <a:ext cx="1674097" cy="1790700"/>
            </a:xfrm>
            <a:prstGeom prst="rect">
              <a:avLst/>
            </a:prstGeom>
            <a:ln>
              <a:solidFill>
                <a:schemeClr val="tx1"/>
              </a:solidFill>
            </a:ln>
          </p:spPr>
        </p:pic>
        <p:pic>
          <p:nvPicPr>
            <p:cNvPr id="11" name="Picture 11">
              <a:extLst>
                <a:ext uri="{FF2B5EF4-FFF2-40B4-BE49-F238E27FC236}">
                  <a16:creationId xmlns:a16="http://schemas.microsoft.com/office/drawing/2014/main" id="{70A11CF7-45D6-8D4A-8A2A-B08A2B6D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3123" y="4689857"/>
              <a:ext cx="3072141" cy="1787806"/>
            </a:xfrm>
            <a:prstGeom prst="rect">
              <a:avLst/>
            </a:prstGeom>
            <a:ln>
              <a:solidFill>
                <a:schemeClr val="tx1"/>
              </a:solidFill>
            </a:ln>
          </p:spPr>
        </p:pic>
      </p:grpSp>
      <p:sp>
        <p:nvSpPr>
          <p:cNvPr id="16" name="Content Placeholder 2">
            <a:extLst>
              <a:ext uri="{FF2B5EF4-FFF2-40B4-BE49-F238E27FC236}">
                <a16:creationId xmlns:a16="http://schemas.microsoft.com/office/drawing/2014/main" id="{F73AEFE5-B1AA-984C-8B35-264A543337CE}"/>
              </a:ext>
            </a:extLst>
          </p:cNvPr>
          <p:cNvSpPr>
            <a:spLocks noGrp="1"/>
          </p:cNvSpPr>
          <p:nvPr>
            <p:ph idx="1"/>
          </p:nvPr>
        </p:nvSpPr>
        <p:spPr>
          <a:xfrm>
            <a:off x="838200" y="1056537"/>
            <a:ext cx="7861301" cy="5475941"/>
          </a:xfrm>
        </p:spPr>
        <p:txBody>
          <a:bodyPr>
            <a:noAutofit/>
          </a:bodyPr>
          <a:lstStyle/>
          <a:p>
            <a:pPr marL="0" indent="0" algn="just">
              <a:buNone/>
            </a:pPr>
            <a:r>
              <a:rPr lang="en-GB" sz="2100" dirty="0"/>
              <a:t>This week our activities are working on a variety of skills that are applicable and needed in almost any sport. The first is building on our footwork patterns from previous weeks but in the form of jumping this time. This is a skill needed in everyday life but especially in sports such as athletics. The second skill is agility, this applies the first activity and previous footwork activities into different games that will get us moving to avoid both static and moving objects testing out footwork coordination to be as fast as possible; this links to several sports such as football, rugby and cricket. This week I’ve added a third main activity to give you more choice and keep you busy. That means this week we’ve got more chances than ever to win those Gold medals with three activities as well as the 60 second challenges! This weeks third activity is a great one that we’ve done in school before as a team game but is just as fun working on your own. King of the cones activity is a variety of 3 games with aim of beating a partner through throwing or rolling accuracy to steal all of there cones.  It can be adapted as well so you can create your own way to play. Remember just because you don’t have cones doesn’t mean you can’t play, it can be done with any household object. </a:t>
            </a:r>
          </a:p>
        </p:txBody>
      </p:sp>
    </p:spTree>
    <p:extLst>
      <p:ext uri="{BB962C8B-B14F-4D97-AF65-F5344CB8AC3E}">
        <p14:creationId xmlns:p14="http://schemas.microsoft.com/office/powerpoint/2010/main" val="403866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3D6B46-5931-624D-BD68-FC1252DBA3BD}"/>
              </a:ext>
            </a:extLst>
          </p:cNvPr>
          <p:cNvSpPr>
            <a:spLocks noGrp="1"/>
          </p:cNvSpPr>
          <p:nvPr>
            <p:ph type="title"/>
          </p:nvPr>
        </p:nvSpPr>
        <p:spPr>
          <a:xfrm>
            <a:off x="1000967" y="7484"/>
            <a:ext cx="10190065" cy="829243"/>
          </a:xfrm>
        </p:spPr>
        <p:txBody>
          <a:bodyPr anchor="b">
            <a:noAutofit/>
          </a:bodyPr>
          <a:lstStyle/>
          <a:p>
            <a:r>
              <a:rPr lang="en-GB" sz="4000" b="1" dirty="0">
                <a:solidFill>
                  <a:schemeClr val="tx1">
                    <a:lumMod val="95000"/>
                  </a:schemeClr>
                </a:solidFill>
              </a:rPr>
              <a:t>Warm-up &amp; Activity 1: Jumping Combinations</a:t>
            </a:r>
            <a:endParaRPr lang="en-US" sz="4000" b="1" dirty="0">
              <a:solidFill>
                <a:schemeClr val="tx1">
                  <a:lumMod val="95000"/>
                </a:schemeClr>
              </a:solidFill>
            </a:endParaRPr>
          </a:p>
        </p:txBody>
      </p:sp>
      <p:sp>
        <p:nvSpPr>
          <p:cNvPr id="6" name="TextBox 5">
            <a:extLst>
              <a:ext uri="{FF2B5EF4-FFF2-40B4-BE49-F238E27FC236}">
                <a16:creationId xmlns:a16="http://schemas.microsoft.com/office/drawing/2014/main" id="{A4731D50-422F-1243-9456-DF89128D48CA}"/>
              </a:ext>
            </a:extLst>
          </p:cNvPr>
          <p:cNvSpPr txBox="1"/>
          <p:nvPr/>
        </p:nvSpPr>
        <p:spPr>
          <a:xfrm>
            <a:off x="7990827" y="3254016"/>
            <a:ext cx="3860714" cy="3539430"/>
          </a:xfrm>
          <a:prstGeom prst="rect">
            <a:avLst/>
          </a:prstGeom>
          <a:noFill/>
        </p:spPr>
        <p:txBody>
          <a:bodyPr wrap="square" rtlCol="0">
            <a:spAutoFit/>
          </a:bodyPr>
          <a:lstStyle/>
          <a:p>
            <a:pPr marL="0" indent="0">
              <a:buNone/>
            </a:pPr>
            <a:r>
              <a:rPr lang="en-GB" sz="1600" dirty="0">
                <a:solidFill>
                  <a:schemeClr val="tx1">
                    <a:lumMod val="95000"/>
                  </a:schemeClr>
                </a:solidFill>
              </a:rPr>
              <a:t>Do the following to earn those medals;</a:t>
            </a:r>
          </a:p>
          <a:p>
            <a:pPr marL="0" indent="0">
              <a:buNone/>
            </a:pPr>
            <a:r>
              <a:rPr lang="en-GB" sz="1600" dirty="0">
                <a:solidFill>
                  <a:schemeClr val="tx1">
                    <a:lumMod val="95000"/>
                  </a:schemeClr>
                </a:solidFill>
              </a:rPr>
              <a:t>Gold: Complete 20 jumping combination circuits &amp; master the triple jump setting as long a jump as you can!</a:t>
            </a:r>
          </a:p>
          <a:p>
            <a:pPr marL="0" indent="0">
              <a:buNone/>
            </a:pPr>
            <a:endParaRPr lang="en-GB" sz="1600" dirty="0">
              <a:solidFill>
                <a:schemeClr val="tx1">
                  <a:lumMod val="95000"/>
                </a:schemeClr>
              </a:solidFill>
            </a:endParaRPr>
          </a:p>
          <a:p>
            <a:r>
              <a:rPr lang="en-GB" sz="1600" dirty="0">
                <a:solidFill>
                  <a:schemeClr val="tx1">
                    <a:lumMod val="95000"/>
                  </a:schemeClr>
                </a:solidFill>
              </a:rPr>
              <a:t>Silver: Complete 15 jumping combination circuits &amp; master the triple jump setting as long a jump as you can!</a:t>
            </a:r>
          </a:p>
          <a:p>
            <a:pPr marL="0" indent="0">
              <a:buNone/>
            </a:pPr>
            <a:endParaRPr lang="en-GB" sz="1600" dirty="0">
              <a:solidFill>
                <a:schemeClr val="tx1">
                  <a:lumMod val="95000"/>
                </a:schemeClr>
              </a:solidFill>
            </a:endParaRPr>
          </a:p>
          <a:p>
            <a:r>
              <a:rPr lang="en-GB" sz="1600" dirty="0">
                <a:solidFill>
                  <a:schemeClr val="tx1">
                    <a:lumMod val="95000"/>
                  </a:schemeClr>
                </a:solidFill>
              </a:rPr>
              <a:t>Bronze: Complete 10 jumping combination circuits &amp; master the triple jump setting as long a jump as you can!</a:t>
            </a:r>
          </a:p>
          <a:p>
            <a:pPr marL="0" indent="0">
              <a:buNone/>
            </a:pPr>
            <a:endParaRPr lang="en-GB" sz="1600" dirty="0">
              <a:solidFill>
                <a:schemeClr val="tx1">
                  <a:lumMod val="95000"/>
                </a:schemeClr>
              </a:solidFill>
            </a:endParaRPr>
          </a:p>
          <a:p>
            <a:pPr marL="0" indent="0">
              <a:buNone/>
            </a:pPr>
            <a:r>
              <a:rPr lang="en-GB" sz="1600" dirty="0">
                <a:solidFill>
                  <a:schemeClr val="tx1">
                    <a:lumMod val="95000"/>
                  </a:schemeClr>
                </a:solidFill>
              </a:rPr>
              <a:t>Submit your high scores to class dojo! </a:t>
            </a:r>
            <a:endParaRPr lang="en-US" sz="1600" dirty="0"/>
          </a:p>
        </p:txBody>
      </p:sp>
      <p:pic>
        <p:nvPicPr>
          <p:cNvPr id="7" name="Picture 7">
            <a:extLst>
              <a:ext uri="{FF2B5EF4-FFF2-40B4-BE49-F238E27FC236}">
                <a16:creationId xmlns:a16="http://schemas.microsoft.com/office/drawing/2014/main" id="{491724F4-2AA0-1F43-8C49-9B99CEE075A8}"/>
              </a:ext>
            </a:extLst>
          </p:cNvPr>
          <p:cNvPicPr>
            <a:picLocks noChangeAspect="1"/>
          </p:cNvPicPr>
          <p:nvPr/>
        </p:nvPicPr>
        <p:blipFill rotWithShape="1">
          <a:blip r:embed="rId2">
            <a:extLst>
              <a:ext uri="{28A0092B-C50C-407E-A947-70E740481C1C}">
                <a14:useLocalDpi xmlns:a14="http://schemas.microsoft.com/office/drawing/2010/main" val="0"/>
              </a:ext>
            </a:extLst>
          </a:blip>
          <a:srcRect l="2609" t="17727" r="4400" b="9635"/>
          <a:stretch/>
        </p:blipFill>
        <p:spPr>
          <a:xfrm>
            <a:off x="340459" y="5380598"/>
            <a:ext cx="7583412" cy="1373674"/>
          </a:xfrm>
          <a:prstGeom prst="rect">
            <a:avLst/>
          </a:prstGeom>
        </p:spPr>
      </p:pic>
      <p:pic>
        <p:nvPicPr>
          <p:cNvPr id="12" name="Picture 12">
            <a:extLst>
              <a:ext uri="{FF2B5EF4-FFF2-40B4-BE49-F238E27FC236}">
                <a16:creationId xmlns:a16="http://schemas.microsoft.com/office/drawing/2014/main" id="{913E586F-DD50-4B4F-ADE3-86011C4A9F4C}"/>
              </a:ext>
            </a:extLst>
          </p:cNvPr>
          <p:cNvPicPr>
            <a:picLocks noChangeAspect="1"/>
          </p:cNvPicPr>
          <p:nvPr/>
        </p:nvPicPr>
        <p:blipFill rotWithShape="1">
          <a:blip r:embed="rId3">
            <a:extLst>
              <a:ext uri="{28A0092B-C50C-407E-A947-70E740481C1C}">
                <a14:useLocalDpi xmlns:a14="http://schemas.microsoft.com/office/drawing/2010/main" val="0"/>
              </a:ext>
            </a:extLst>
          </a:blip>
          <a:srcRect l="6737" r="16008"/>
          <a:stretch/>
        </p:blipFill>
        <p:spPr>
          <a:xfrm>
            <a:off x="8837007" y="865010"/>
            <a:ext cx="2247187" cy="2389006"/>
          </a:xfrm>
          <a:prstGeom prst="rect">
            <a:avLst/>
          </a:prstGeom>
        </p:spPr>
      </p:pic>
      <p:sp>
        <p:nvSpPr>
          <p:cNvPr id="4" name="Content Placeholder 2">
            <a:extLst>
              <a:ext uri="{FF2B5EF4-FFF2-40B4-BE49-F238E27FC236}">
                <a16:creationId xmlns:a16="http://schemas.microsoft.com/office/drawing/2014/main" id="{8D93CD7D-82C6-3043-B02B-50E282FE66DF}"/>
              </a:ext>
            </a:extLst>
          </p:cNvPr>
          <p:cNvSpPr>
            <a:spLocks noGrp="1"/>
          </p:cNvSpPr>
          <p:nvPr>
            <p:ph idx="1"/>
          </p:nvPr>
        </p:nvSpPr>
        <p:spPr>
          <a:xfrm>
            <a:off x="340459" y="865010"/>
            <a:ext cx="76897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dirty="0">
                <a:solidFill>
                  <a:schemeClr val="tx1">
                    <a:lumMod val="95000"/>
                  </a:schemeClr>
                </a:solidFill>
              </a:rPr>
              <a:t>Our next activity will build on the work we did on footwork patterns a few weeks ago by applying those skills to jumping combinations. The video link below shows you how to set-up and what we are going to practice for our warm up. For our warm-up challenge try and set up some courses that look like the ones in the video to play the three versions of the games. Try completing as many as you can getting faster and faster each time. </a:t>
            </a:r>
          </a:p>
          <a:p>
            <a:pPr marL="0" indent="0" algn="just">
              <a:buNone/>
            </a:pPr>
            <a:r>
              <a:rPr lang="en-GB" sz="1300" dirty="0">
                <a:solidFill>
                  <a:schemeClr val="tx1">
                    <a:lumMod val="95000"/>
                  </a:schemeClr>
                </a:solidFill>
                <a:hlinkClick r:id="rId4"/>
              </a:rPr>
              <a:t>https://www.youtube.com/watch?v=</a:t>
            </a:r>
            <a:r>
              <a:rPr lang="en-GB" sz="1300" dirty="0" err="1">
                <a:solidFill>
                  <a:schemeClr val="tx1">
                    <a:lumMod val="95000"/>
                  </a:schemeClr>
                </a:solidFill>
                <a:hlinkClick r:id="rId4"/>
              </a:rPr>
              <a:t>cRjO1IGwbLo</a:t>
            </a:r>
            <a:endParaRPr lang="en-GB" sz="1300" dirty="0">
              <a:solidFill>
                <a:schemeClr val="tx1">
                  <a:lumMod val="95000"/>
                </a:schemeClr>
              </a:solidFill>
            </a:endParaRPr>
          </a:p>
          <a:p>
            <a:pPr marL="0" indent="0" algn="just">
              <a:buNone/>
            </a:pPr>
            <a:r>
              <a:rPr lang="en-GB" sz="1300" dirty="0">
                <a:solidFill>
                  <a:schemeClr val="tx1">
                    <a:lumMod val="95000"/>
                  </a:schemeClr>
                </a:solidFill>
              </a:rPr>
              <a:t>Courtesy of Yorkshire Sport Foundation</a:t>
            </a:r>
          </a:p>
          <a:p>
            <a:pPr marL="0" indent="0" algn="just">
              <a:buNone/>
            </a:pPr>
            <a:endParaRPr lang="en-GB" sz="1300" dirty="0">
              <a:solidFill>
                <a:schemeClr val="tx1">
                  <a:lumMod val="95000"/>
                </a:schemeClr>
              </a:solidFill>
            </a:endParaRPr>
          </a:p>
          <a:p>
            <a:pPr marL="0" indent="0" algn="just">
              <a:buNone/>
            </a:pPr>
            <a:r>
              <a:rPr lang="en-GB" sz="1300" dirty="0">
                <a:solidFill>
                  <a:schemeClr val="tx1">
                    <a:lumMod val="95000"/>
                  </a:schemeClr>
                </a:solidFill>
              </a:rPr>
              <a:t>For our main challenge put what you’ve practised in the warm up into trying to perfect the Triple Jump. We did the triple jump in athletics at the start of the school year so we should all remember the basics to it. Remember it’s called the triple jump because it’s a hop-skip-jump; doing all three back to back as one continuous movement. </a:t>
            </a:r>
          </a:p>
          <a:p>
            <a:pPr marL="0" indent="0" algn="just">
              <a:buNone/>
            </a:pPr>
            <a:endParaRPr lang="en-GB" sz="1300" dirty="0">
              <a:solidFill>
                <a:schemeClr val="tx1">
                  <a:lumMod val="95000"/>
                </a:schemeClr>
              </a:solidFill>
            </a:endParaRPr>
          </a:p>
          <a:p>
            <a:pPr marL="0" indent="0" algn="just">
              <a:buNone/>
            </a:pPr>
            <a:r>
              <a:rPr lang="en-GB" sz="1300" dirty="0">
                <a:solidFill>
                  <a:schemeClr val="tx1">
                    <a:lumMod val="95000"/>
                  </a:schemeClr>
                </a:solidFill>
              </a:rPr>
              <a:t>Use the image below to help-workout which foot to land on and push off and watch this video below for some inspiration for your jump. </a:t>
            </a:r>
          </a:p>
          <a:p>
            <a:pPr marL="0" indent="0" algn="just">
              <a:buNone/>
            </a:pPr>
            <a:r>
              <a:rPr lang="en-GB" sz="1300" dirty="0">
                <a:solidFill>
                  <a:schemeClr val="tx1">
                    <a:lumMod val="95000"/>
                  </a:schemeClr>
                </a:solidFill>
              </a:rPr>
              <a:t>Men’s Triple Jump RIO 2016: </a:t>
            </a:r>
            <a:r>
              <a:rPr lang="en-GB" sz="1300" dirty="0">
                <a:solidFill>
                  <a:schemeClr val="tx1">
                    <a:lumMod val="95000"/>
                  </a:schemeClr>
                </a:solidFill>
                <a:hlinkClick r:id="rId5"/>
              </a:rPr>
              <a:t>https://www.youtube.com/watch?v=</a:t>
            </a:r>
            <a:r>
              <a:rPr lang="en-GB" sz="1300" dirty="0" err="1">
                <a:solidFill>
                  <a:schemeClr val="tx1">
                    <a:lumMod val="95000"/>
                  </a:schemeClr>
                </a:solidFill>
                <a:hlinkClick r:id="rId5"/>
              </a:rPr>
              <a:t>xfxvPFYB4VE</a:t>
            </a:r>
            <a:endParaRPr lang="en-GB" sz="1300" dirty="0">
              <a:solidFill>
                <a:schemeClr val="tx1">
                  <a:lumMod val="95000"/>
                </a:schemeClr>
              </a:solidFill>
            </a:endParaRPr>
          </a:p>
          <a:p>
            <a:pPr marL="0" indent="0" algn="just">
              <a:buNone/>
            </a:pPr>
            <a:endParaRPr lang="en-GB" sz="1300" dirty="0">
              <a:solidFill>
                <a:schemeClr val="tx1">
                  <a:lumMod val="95000"/>
                </a:schemeClr>
              </a:solidFill>
            </a:endParaRPr>
          </a:p>
          <a:p>
            <a:pPr marL="0" indent="0" algn="just">
              <a:buNone/>
            </a:pPr>
            <a:r>
              <a:rPr lang="en-GB" sz="1300" dirty="0">
                <a:solidFill>
                  <a:schemeClr val="tx1">
                    <a:lumMod val="95000"/>
                  </a:schemeClr>
                </a:solidFill>
              </a:rPr>
              <a:t>Try and get </a:t>
            </a:r>
          </a:p>
          <a:p>
            <a:pPr marL="0" indent="0" algn="just">
              <a:buNone/>
            </a:pPr>
            <a:endParaRPr lang="en-GB" sz="1300" dirty="0">
              <a:solidFill>
                <a:schemeClr val="tx1">
                  <a:lumMod val="95000"/>
                </a:schemeClr>
              </a:solidFill>
            </a:endParaRPr>
          </a:p>
          <a:p>
            <a:pPr marL="0" indent="0" algn="just">
              <a:buNone/>
            </a:pPr>
            <a:endParaRPr lang="en-GB" sz="1300" dirty="0">
              <a:solidFill>
                <a:schemeClr val="tx1">
                  <a:lumMod val="95000"/>
                </a:schemeClr>
              </a:solidFill>
            </a:endParaRPr>
          </a:p>
        </p:txBody>
      </p:sp>
    </p:spTree>
    <p:extLst>
      <p:ext uri="{BB962C8B-B14F-4D97-AF65-F5344CB8AC3E}">
        <p14:creationId xmlns:p14="http://schemas.microsoft.com/office/powerpoint/2010/main" val="326853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ADEECF3-78AB-3D41-94E3-81B455F55D52}"/>
              </a:ext>
            </a:extLst>
          </p:cNvPr>
          <p:cNvPicPr>
            <a:picLocks noChangeAspect="1"/>
          </p:cNvPicPr>
          <p:nvPr/>
        </p:nvPicPr>
        <p:blipFill rotWithShape="1">
          <a:blip r:embed="rId2">
            <a:extLst>
              <a:ext uri="{28A0092B-C50C-407E-A947-70E740481C1C}">
                <a14:useLocalDpi xmlns:a14="http://schemas.microsoft.com/office/drawing/2010/main" val="0"/>
              </a:ext>
            </a:extLst>
          </a:blip>
          <a:srcRect t="1543" r="1298"/>
          <a:stretch/>
        </p:blipFill>
        <p:spPr>
          <a:xfrm>
            <a:off x="6092362" y="0"/>
            <a:ext cx="6095999" cy="6858000"/>
          </a:xfrm>
          <a:prstGeom prst="rect">
            <a:avLst/>
          </a:prstGeom>
        </p:spPr>
      </p:pic>
      <p:sp>
        <p:nvSpPr>
          <p:cNvPr id="9" name="Title 1">
            <a:extLst>
              <a:ext uri="{FF2B5EF4-FFF2-40B4-BE49-F238E27FC236}">
                <a16:creationId xmlns:a16="http://schemas.microsoft.com/office/drawing/2014/main" id="{CEBB0033-3D5E-924C-BD97-DFC98520EC69}"/>
              </a:ext>
            </a:extLst>
          </p:cNvPr>
          <p:cNvSpPr>
            <a:spLocks noGrp="1"/>
          </p:cNvSpPr>
          <p:nvPr>
            <p:ph type="title"/>
          </p:nvPr>
        </p:nvSpPr>
        <p:spPr>
          <a:xfrm>
            <a:off x="3639" y="-1"/>
            <a:ext cx="6088722" cy="996079"/>
          </a:xfrm>
        </p:spPr>
        <p:txBody>
          <a:bodyPr>
            <a:normAutofit/>
          </a:bodyPr>
          <a:lstStyle/>
          <a:p>
            <a:pPr algn="ctr"/>
            <a:r>
              <a:rPr lang="en-GB" sz="4200" b="1" dirty="0">
                <a:gradFill flip="none" rotWithShape="1">
                  <a:gsLst>
                    <a:gs pos="28000">
                      <a:srgbClr val="EDEDED"/>
                    </a:gs>
                    <a:gs pos="0">
                      <a:srgbClr val="BFBFBF"/>
                    </a:gs>
                    <a:gs pos="100000">
                      <a:srgbClr val="FFFFFF"/>
                    </a:gs>
                  </a:gsLst>
                  <a:lin ang="4800000" scaled="0"/>
                  <a:tileRect/>
                </a:gradFill>
              </a:rPr>
              <a:t>Activity 2: Agility</a:t>
            </a:r>
            <a:endParaRPr lang="en-US" sz="4200" b="1" dirty="0">
              <a:gradFill flip="none" rotWithShape="1">
                <a:gsLst>
                  <a:gs pos="28000">
                    <a:srgbClr val="EDEDED"/>
                  </a:gs>
                  <a:gs pos="0">
                    <a:srgbClr val="BFBFBF"/>
                  </a:gs>
                  <a:gs pos="100000">
                    <a:srgbClr val="FFFFFF"/>
                  </a:gs>
                </a:gsLst>
                <a:lin ang="4800000" scaled="0"/>
                <a:tileRect/>
              </a:gradFill>
            </a:endParaRPr>
          </a:p>
        </p:txBody>
      </p:sp>
      <p:sp>
        <p:nvSpPr>
          <p:cNvPr id="15" name="Content Placeholder 2">
            <a:extLst>
              <a:ext uri="{FF2B5EF4-FFF2-40B4-BE49-F238E27FC236}">
                <a16:creationId xmlns:a16="http://schemas.microsoft.com/office/drawing/2014/main" id="{16C99CA7-098B-264D-B30E-426B9C10C777}"/>
              </a:ext>
            </a:extLst>
          </p:cNvPr>
          <p:cNvSpPr>
            <a:spLocks noGrp="1"/>
          </p:cNvSpPr>
          <p:nvPr>
            <p:ph idx="1"/>
          </p:nvPr>
        </p:nvSpPr>
        <p:spPr>
          <a:xfrm>
            <a:off x="218862" y="996079"/>
            <a:ext cx="5645549" cy="5647768"/>
          </a:xfrm>
        </p:spPr>
        <p:txBody>
          <a:bodyPr>
            <a:normAutofit fontScale="92500" lnSpcReduction="20000"/>
          </a:bodyPr>
          <a:lstStyle/>
          <a:p>
            <a:pPr marL="0" indent="0" algn="just">
              <a:buNone/>
            </a:pPr>
            <a:r>
              <a:rPr lang="en-GB" sz="1600" dirty="0">
                <a:solidFill>
                  <a:srgbClr val="FF0000"/>
                </a:solidFill>
              </a:rPr>
              <a:t>Our next activity will test our agility; how  we change direction, how we move our feet, how fast we do it. These games build on activity one as well as our previous footwork patterns. The second game in this video is like our get past the goalkeeper one from previous weeks. The video link below shows you how to play and what we are going to practice. </a:t>
            </a:r>
          </a:p>
          <a:p>
            <a:pPr marL="0" indent="0" algn="just">
              <a:buNone/>
            </a:pPr>
            <a:endParaRPr lang="en-GB" sz="1600" dirty="0">
              <a:solidFill>
                <a:srgbClr val="FF0000"/>
              </a:solidFill>
            </a:endParaRPr>
          </a:p>
          <a:p>
            <a:pPr marL="0" indent="0" algn="just">
              <a:buNone/>
            </a:pPr>
            <a:r>
              <a:rPr lang="en-GB" sz="1600" dirty="0">
                <a:solidFill>
                  <a:srgbClr val="FF0000"/>
                </a:solidFill>
                <a:hlinkClick r:id="rId3"/>
              </a:rPr>
              <a:t>https://www.youtube.com/watch?v=cUy-nGjLWQM</a:t>
            </a:r>
            <a:endParaRPr lang="en-GB" sz="1600" dirty="0">
              <a:solidFill>
                <a:srgbClr val="FF0000"/>
              </a:solidFill>
            </a:endParaRPr>
          </a:p>
          <a:p>
            <a:pPr marL="0" indent="0" algn="just">
              <a:buNone/>
            </a:pPr>
            <a:r>
              <a:rPr lang="en-GB" sz="1600" dirty="0">
                <a:solidFill>
                  <a:srgbClr val="FF0000"/>
                </a:solidFill>
              </a:rPr>
              <a:t>Courtesy of Yorkshire Sport Foundation</a:t>
            </a:r>
          </a:p>
          <a:p>
            <a:pPr marL="0" indent="0" algn="just">
              <a:buNone/>
            </a:pPr>
            <a:endParaRPr lang="en-GB" sz="1600" dirty="0">
              <a:solidFill>
                <a:srgbClr val="FF0000"/>
              </a:solidFill>
            </a:endParaRPr>
          </a:p>
          <a:p>
            <a:pPr marL="0" indent="0" algn="just">
              <a:buNone/>
            </a:pPr>
            <a:r>
              <a:rPr lang="en-GB" sz="1600" dirty="0">
                <a:solidFill>
                  <a:srgbClr val="FF0000"/>
                </a:solidFill>
              </a:rPr>
              <a:t>For our medal challenge play the obstacle game at the end of the video with the balls that you need to dodge. Try playing for 60 second games and then try again and beat your scores from the previous go. Avoid the obstacles on the floor and them balls to get these medals! </a:t>
            </a:r>
          </a:p>
          <a:p>
            <a:pPr marL="0" indent="0" algn="just">
              <a:buNone/>
            </a:pPr>
            <a:endParaRPr lang="en-GB" sz="1600" dirty="0">
              <a:solidFill>
                <a:srgbClr val="FF0000"/>
              </a:solidFill>
            </a:endParaRPr>
          </a:p>
          <a:p>
            <a:pPr marL="0" indent="0" algn="just">
              <a:buNone/>
            </a:pPr>
            <a:r>
              <a:rPr lang="en-GB" sz="1600" dirty="0">
                <a:solidFill>
                  <a:srgbClr val="FF0000"/>
                </a:solidFill>
              </a:rPr>
              <a:t>Do the following to earn those medals;</a:t>
            </a:r>
          </a:p>
          <a:p>
            <a:pPr marL="0" indent="0" algn="just">
              <a:buNone/>
            </a:pPr>
            <a:r>
              <a:rPr lang="en-GB" sz="1600" dirty="0">
                <a:solidFill>
                  <a:srgbClr val="FF0000"/>
                </a:solidFill>
              </a:rPr>
              <a:t>Gold: Don’t touch any obstacles and avoid getting hit with the ball in 3 games. </a:t>
            </a:r>
          </a:p>
          <a:p>
            <a:pPr marL="0" indent="0" algn="just">
              <a:buNone/>
            </a:pPr>
            <a:r>
              <a:rPr lang="en-GB" sz="1600" dirty="0">
                <a:solidFill>
                  <a:srgbClr val="FF0000"/>
                </a:solidFill>
              </a:rPr>
              <a:t>Silver: Touch less than 3 obstacles and avoid getting hit more than 3 times in 3 games. </a:t>
            </a:r>
          </a:p>
          <a:p>
            <a:pPr marL="0" indent="0" algn="just">
              <a:buNone/>
            </a:pPr>
            <a:r>
              <a:rPr lang="en-GB" sz="1600" dirty="0">
                <a:solidFill>
                  <a:srgbClr val="FF0000"/>
                </a:solidFill>
              </a:rPr>
              <a:t>Bronze: Touch less than 5 obstacles and avoid getting hit more than 5 times in 3 games. </a:t>
            </a:r>
          </a:p>
          <a:p>
            <a:pPr marL="0" indent="0" algn="just">
              <a:buNone/>
            </a:pPr>
            <a:endParaRPr lang="en-GB" sz="1600" dirty="0">
              <a:solidFill>
                <a:srgbClr val="FF0000"/>
              </a:solidFill>
            </a:endParaRPr>
          </a:p>
          <a:p>
            <a:pPr marL="0" indent="0" algn="just">
              <a:buNone/>
            </a:pPr>
            <a:r>
              <a:rPr lang="en-GB" sz="1600" dirty="0">
                <a:solidFill>
                  <a:srgbClr val="FF0000"/>
                </a:solidFill>
              </a:rPr>
              <a:t>Submit your high scores to class dojo!</a:t>
            </a:r>
          </a:p>
        </p:txBody>
      </p:sp>
    </p:spTree>
    <p:extLst>
      <p:ext uri="{BB962C8B-B14F-4D97-AF65-F5344CB8AC3E}">
        <p14:creationId xmlns:p14="http://schemas.microsoft.com/office/powerpoint/2010/main" val="265995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ADEECF3-78AB-3D41-94E3-81B455F55D52}"/>
              </a:ext>
            </a:extLst>
          </p:cNvPr>
          <p:cNvPicPr>
            <a:picLocks noChangeAspect="1"/>
          </p:cNvPicPr>
          <p:nvPr/>
        </p:nvPicPr>
        <p:blipFill rotWithShape="1">
          <a:blip r:embed="rId2">
            <a:extLst>
              <a:ext uri="{28A0092B-C50C-407E-A947-70E740481C1C}">
                <a14:useLocalDpi xmlns:a14="http://schemas.microsoft.com/office/drawing/2010/main" val="0"/>
              </a:ext>
            </a:extLst>
          </a:blip>
          <a:srcRect t="1543" r="1298"/>
          <a:stretch/>
        </p:blipFill>
        <p:spPr>
          <a:xfrm>
            <a:off x="6092362" y="0"/>
            <a:ext cx="6095999" cy="6858000"/>
          </a:xfrm>
          <a:prstGeom prst="rect">
            <a:avLst/>
          </a:prstGeom>
        </p:spPr>
      </p:pic>
      <p:sp>
        <p:nvSpPr>
          <p:cNvPr id="7" name="Title 1">
            <a:extLst>
              <a:ext uri="{FF2B5EF4-FFF2-40B4-BE49-F238E27FC236}">
                <a16:creationId xmlns:a16="http://schemas.microsoft.com/office/drawing/2014/main" id="{33E89346-462F-E749-8881-E5E3C6788D93}"/>
              </a:ext>
            </a:extLst>
          </p:cNvPr>
          <p:cNvSpPr>
            <a:spLocks noGrp="1"/>
          </p:cNvSpPr>
          <p:nvPr>
            <p:ph type="title"/>
          </p:nvPr>
        </p:nvSpPr>
        <p:spPr>
          <a:xfrm>
            <a:off x="318471" y="0"/>
            <a:ext cx="5456094" cy="1033431"/>
          </a:xfrm>
        </p:spPr>
        <p:txBody>
          <a:bodyPr>
            <a:normAutofit/>
          </a:bodyPr>
          <a:lstStyle/>
          <a:p>
            <a:r>
              <a:rPr lang="en-GB" sz="3400" b="1" dirty="0">
                <a:gradFill flip="none" rotWithShape="1">
                  <a:gsLst>
                    <a:gs pos="28000">
                      <a:srgbClr val="EDEDED"/>
                    </a:gs>
                    <a:gs pos="0">
                      <a:srgbClr val="BFBFBF"/>
                    </a:gs>
                    <a:gs pos="100000">
                      <a:srgbClr val="FFFFFF"/>
                    </a:gs>
                  </a:gsLst>
                  <a:lin ang="4800000" scaled="0"/>
                  <a:tileRect/>
                </a:gradFill>
              </a:rPr>
              <a:t>Activity 3: King of the Cones</a:t>
            </a:r>
            <a:endParaRPr lang="en-US" sz="3400" b="1" dirty="0">
              <a:gradFill flip="none" rotWithShape="1">
                <a:gsLst>
                  <a:gs pos="28000">
                    <a:srgbClr val="EDEDED"/>
                  </a:gs>
                  <a:gs pos="0">
                    <a:srgbClr val="BFBFBF"/>
                  </a:gs>
                  <a:gs pos="100000">
                    <a:srgbClr val="FFFFFF"/>
                  </a:gs>
                </a:gsLst>
                <a:lin ang="4800000" scaled="0"/>
                <a:tileRect/>
              </a:gradFill>
            </a:endParaRPr>
          </a:p>
        </p:txBody>
      </p:sp>
      <p:sp>
        <p:nvSpPr>
          <p:cNvPr id="8" name="Content Placeholder 2">
            <a:extLst>
              <a:ext uri="{FF2B5EF4-FFF2-40B4-BE49-F238E27FC236}">
                <a16:creationId xmlns:a16="http://schemas.microsoft.com/office/drawing/2014/main" id="{1249C2F7-2845-E544-8D0C-0108D69A1D73}"/>
              </a:ext>
            </a:extLst>
          </p:cNvPr>
          <p:cNvSpPr>
            <a:spLocks noGrp="1"/>
          </p:cNvSpPr>
          <p:nvPr>
            <p:ph idx="1"/>
          </p:nvPr>
        </p:nvSpPr>
        <p:spPr>
          <a:xfrm>
            <a:off x="146846" y="921374"/>
            <a:ext cx="5792271" cy="5839508"/>
          </a:xfrm>
        </p:spPr>
        <p:txBody>
          <a:bodyPr>
            <a:normAutofit fontScale="92500" lnSpcReduction="10000"/>
          </a:bodyPr>
          <a:lstStyle/>
          <a:p>
            <a:pPr marL="0" indent="0" algn="just">
              <a:buNone/>
            </a:pPr>
            <a:r>
              <a:rPr lang="en-GB" sz="1600" dirty="0">
                <a:solidFill>
                  <a:srgbClr val="FF0000"/>
                </a:solidFill>
              </a:rPr>
              <a:t>Our next  activity will build on on and test our hand-eye coordination skills that we worked on previously through striking the cone (or other object) to beat our partner at the games in the video link below.  It’s also a great fitness booster game as it will need to be moving sharp to beat your partner. The video link below shows you how to play and what we are going to practice. </a:t>
            </a:r>
          </a:p>
          <a:p>
            <a:pPr marL="0" indent="0" algn="just">
              <a:buNone/>
            </a:pPr>
            <a:endParaRPr lang="en-GB" sz="1600" dirty="0">
              <a:solidFill>
                <a:srgbClr val="FF0000"/>
              </a:solidFill>
            </a:endParaRPr>
          </a:p>
          <a:p>
            <a:pPr marL="0" indent="0" algn="just">
              <a:buNone/>
            </a:pPr>
            <a:r>
              <a:rPr lang="en-GB" sz="1600" dirty="0">
                <a:solidFill>
                  <a:srgbClr val="FF0000"/>
                </a:solidFill>
                <a:hlinkClick r:id="rId3"/>
              </a:rPr>
              <a:t>https://www.youtube.com/watch?v=GXN9cYj6eX8</a:t>
            </a:r>
            <a:endParaRPr lang="en-GB" sz="1600" dirty="0">
              <a:solidFill>
                <a:srgbClr val="FF0000"/>
              </a:solidFill>
            </a:endParaRPr>
          </a:p>
          <a:p>
            <a:pPr marL="0" indent="0" algn="just">
              <a:buNone/>
            </a:pPr>
            <a:r>
              <a:rPr lang="en-GB" sz="1600" dirty="0">
                <a:solidFill>
                  <a:srgbClr val="FF0000"/>
                </a:solidFill>
              </a:rPr>
              <a:t>Courtesy of Yorkshire Sport Foundation</a:t>
            </a:r>
          </a:p>
          <a:p>
            <a:pPr marL="0" indent="0" algn="just">
              <a:buNone/>
            </a:pPr>
            <a:endParaRPr lang="en-GB" sz="1600" dirty="0">
              <a:solidFill>
                <a:srgbClr val="FF0000"/>
              </a:solidFill>
            </a:endParaRPr>
          </a:p>
          <a:p>
            <a:pPr marL="0" indent="0" algn="just">
              <a:buNone/>
            </a:pPr>
            <a:r>
              <a:rPr lang="en-GB" sz="1600" dirty="0">
                <a:solidFill>
                  <a:srgbClr val="FF0000"/>
                </a:solidFill>
              </a:rPr>
              <a:t>For our medal challenge try any of the three versions of the games in the video and try and beat your partner.</a:t>
            </a:r>
          </a:p>
          <a:p>
            <a:pPr marL="0" indent="0" algn="just">
              <a:buNone/>
            </a:pPr>
            <a:endParaRPr lang="en-GB" sz="1600" dirty="0">
              <a:solidFill>
                <a:srgbClr val="FF0000"/>
              </a:solidFill>
            </a:endParaRPr>
          </a:p>
          <a:p>
            <a:pPr marL="0" indent="0" algn="just">
              <a:buNone/>
            </a:pPr>
            <a:r>
              <a:rPr lang="en-GB" sz="1600" dirty="0">
                <a:solidFill>
                  <a:srgbClr val="FF0000"/>
                </a:solidFill>
              </a:rPr>
              <a:t>Do the following to earn those medals;</a:t>
            </a:r>
          </a:p>
          <a:p>
            <a:pPr marL="0" indent="0" algn="just">
              <a:buNone/>
            </a:pPr>
            <a:r>
              <a:rPr lang="en-GB" sz="1600" dirty="0">
                <a:solidFill>
                  <a:srgbClr val="FF0000"/>
                </a:solidFill>
              </a:rPr>
              <a:t>Gold: Play your partner at all three games and manage to hit there cones 50 times all together and win 5 times at any of the games. </a:t>
            </a:r>
          </a:p>
          <a:p>
            <a:pPr marL="0" indent="0" algn="just">
              <a:buNone/>
            </a:pPr>
            <a:r>
              <a:rPr lang="en-GB" sz="1600" dirty="0">
                <a:solidFill>
                  <a:srgbClr val="FF0000"/>
                </a:solidFill>
              </a:rPr>
              <a:t>Silver: Play your partner at all three games and manage to there cones 30 times all together and win 3 times at any of the games. </a:t>
            </a:r>
          </a:p>
          <a:p>
            <a:pPr marL="0" indent="0" algn="just">
              <a:buNone/>
            </a:pPr>
            <a:r>
              <a:rPr lang="en-GB" sz="1600" dirty="0">
                <a:solidFill>
                  <a:srgbClr val="FF0000"/>
                </a:solidFill>
              </a:rPr>
              <a:t>Bronze: Play your partner at all three games and manage to hit there cones 10 times all together and win 1 times at any of the games.</a:t>
            </a:r>
          </a:p>
          <a:p>
            <a:pPr marL="0" indent="0" algn="just">
              <a:buNone/>
            </a:pPr>
            <a:endParaRPr lang="en-GB" sz="1600" dirty="0">
              <a:solidFill>
                <a:srgbClr val="FF0000"/>
              </a:solidFill>
            </a:endParaRPr>
          </a:p>
          <a:p>
            <a:pPr marL="0" indent="0" algn="just">
              <a:buNone/>
            </a:pPr>
            <a:r>
              <a:rPr lang="en-GB" sz="1600" dirty="0">
                <a:solidFill>
                  <a:srgbClr val="FF0000"/>
                </a:solidFill>
              </a:rPr>
              <a:t>Submit your high scores to class dojo!</a:t>
            </a:r>
          </a:p>
        </p:txBody>
      </p:sp>
    </p:spTree>
    <p:extLst>
      <p:ext uri="{BB962C8B-B14F-4D97-AF65-F5344CB8AC3E}">
        <p14:creationId xmlns:p14="http://schemas.microsoft.com/office/powerpoint/2010/main" val="27253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5D03-061C-0C4E-82FD-498682C4716E}"/>
              </a:ext>
            </a:extLst>
          </p:cNvPr>
          <p:cNvSpPr>
            <a:spLocks noGrp="1"/>
          </p:cNvSpPr>
          <p:nvPr>
            <p:ph type="title"/>
          </p:nvPr>
        </p:nvSpPr>
        <p:spPr>
          <a:xfrm>
            <a:off x="643467" y="4824690"/>
            <a:ext cx="4010828" cy="1502540"/>
          </a:xfrm>
        </p:spPr>
        <p:txBody>
          <a:bodyPr anchor="ctr">
            <a:normAutofit/>
          </a:bodyPr>
          <a:lstStyle/>
          <a:p>
            <a:pPr algn="r"/>
            <a:r>
              <a:rPr lang="en-GB" sz="3000" b="1" dirty="0">
                <a:solidFill>
                  <a:schemeClr val="tx1"/>
                </a:solidFill>
              </a:rPr>
              <a:t>Activity 4: 60 second skill challenge *bonus*</a:t>
            </a:r>
            <a:endParaRPr lang="en-US" sz="3000" b="1" dirty="0">
              <a:solidFill>
                <a:schemeClr val="tx1"/>
              </a:solidFill>
            </a:endParaRPr>
          </a:p>
        </p:txBody>
      </p:sp>
      <p:sp>
        <p:nvSpPr>
          <p:cNvPr id="3" name="Content Placeholder 2">
            <a:extLst>
              <a:ext uri="{FF2B5EF4-FFF2-40B4-BE49-F238E27FC236}">
                <a16:creationId xmlns:a16="http://schemas.microsoft.com/office/drawing/2014/main" id="{88D82269-C13C-B94B-8805-872B48B6DF49}"/>
              </a:ext>
            </a:extLst>
          </p:cNvPr>
          <p:cNvSpPr>
            <a:spLocks noGrp="1"/>
          </p:cNvSpPr>
          <p:nvPr>
            <p:ph idx="1"/>
          </p:nvPr>
        </p:nvSpPr>
        <p:spPr>
          <a:xfrm>
            <a:off x="4976029" y="4863208"/>
            <a:ext cx="6894237" cy="1425504"/>
          </a:xfrm>
        </p:spPr>
        <p:txBody>
          <a:bodyPr anchor="ctr">
            <a:normAutofit/>
          </a:bodyPr>
          <a:lstStyle/>
          <a:p>
            <a:pPr marL="0" indent="0" algn="just">
              <a:buNone/>
            </a:pPr>
            <a:r>
              <a:rPr lang="en-GB" sz="1600" dirty="0">
                <a:gradFill>
                  <a:gsLst>
                    <a:gs pos="34000">
                      <a:schemeClr val="tx1">
                        <a:lumMod val="93000"/>
                      </a:schemeClr>
                    </a:gs>
                    <a:gs pos="0">
                      <a:schemeClr val="bg1">
                        <a:lumMod val="25000"/>
                        <a:lumOff val="75000"/>
                      </a:schemeClr>
                    </a:gs>
                    <a:gs pos="100000">
                      <a:schemeClr val="tx1"/>
                    </a:gs>
                  </a:gsLst>
                  <a:lin ang="4800000" scaled="0"/>
                </a:gradFill>
              </a:rPr>
              <a:t>Here are a few more 60 second challenges you can do to earn even more medals. Remember don’t worry if you don’t get Gold straightaway keep practicing to work your way up from Bronze, to Silver, to Gold. Remember to record your scores on the score sheet from the previous slide.</a:t>
            </a:r>
          </a:p>
        </p:txBody>
      </p:sp>
      <p:pic>
        <p:nvPicPr>
          <p:cNvPr id="4" name="Picture 5">
            <a:extLst>
              <a:ext uri="{FF2B5EF4-FFF2-40B4-BE49-F238E27FC236}">
                <a16:creationId xmlns:a16="http://schemas.microsoft.com/office/drawing/2014/main" id="{D8D0D5E4-92A5-AE46-BD62-68A541348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128" y="0"/>
            <a:ext cx="9731744" cy="4552404"/>
          </a:xfrm>
          <a:prstGeom prst="rect">
            <a:avLst/>
          </a:prstGeom>
        </p:spPr>
      </p:pic>
    </p:spTree>
    <p:extLst>
      <p:ext uri="{BB962C8B-B14F-4D97-AF65-F5344CB8AC3E}">
        <p14:creationId xmlns:p14="http://schemas.microsoft.com/office/powerpoint/2010/main" val="359601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9B139A4-3FA4-934A-B668-CF809C75999D}"/>
              </a:ext>
            </a:extLst>
          </p:cNvPr>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dirty="0"/>
              <a:t>The below are a few links to videos from the wonderful YouTube channel of Joe Wicks who has been keeping the entire nation moving across all three of these lockdowns. They are some short exercise blasts that can be done in one go as a longer exercise workout or as a daily top up. </a:t>
            </a:r>
          </a:p>
          <a:p>
            <a:endParaRPr lang="en-GB" sz="1900" dirty="0"/>
          </a:p>
          <a:p>
            <a:pPr marL="0" indent="0">
              <a:buNone/>
            </a:pPr>
            <a:r>
              <a:rPr lang="en-GB" sz="1900" b="0" i="0" u="none" strike="noStrike" dirty="0">
                <a:effectLst/>
              </a:rPr>
              <a:t>Active 8 Minute Workout 4 | The Body Coach TV</a:t>
            </a:r>
            <a:endParaRPr lang="en-GB" sz="1900" dirty="0"/>
          </a:p>
          <a:p>
            <a:r>
              <a:rPr lang="en-GB" sz="1900" dirty="0">
                <a:hlinkClick r:id="rId2"/>
              </a:rPr>
              <a:t>https://www.youtube.com/watch?v=E5cmJpSFZB8&amp;list=PLyCLoPd4VxBvPHOpzoEk5onAEbq40g2-k&amp;index=18</a:t>
            </a:r>
            <a:endParaRPr lang="en-GB" sz="1900" dirty="0"/>
          </a:p>
          <a:p>
            <a:endParaRPr lang="en-GB" sz="1900" dirty="0"/>
          </a:p>
          <a:p>
            <a:pPr marL="0" indent="0">
              <a:buNone/>
            </a:pPr>
            <a:r>
              <a:rPr lang="en-GB" sz="1900" dirty="0"/>
              <a:t>Froggy Coach </a:t>
            </a:r>
            <a:r>
              <a:rPr lang="en-GB" sz="1900" b="0" i="0" u="none" strike="noStrike" dirty="0">
                <a:effectLst/>
              </a:rPr>
              <a:t>Active 8 Minute Workout | The Body Coach TV</a:t>
            </a:r>
            <a:endParaRPr lang="en-GB" sz="1900" dirty="0"/>
          </a:p>
          <a:p>
            <a:r>
              <a:rPr lang="en-GB" sz="1900" dirty="0">
                <a:hlinkClick r:id="rId3"/>
              </a:rPr>
              <a:t>https://www.youtube.com/watch?v=</a:t>
            </a:r>
            <a:r>
              <a:rPr lang="en-GB" sz="1900" dirty="0" err="1">
                <a:hlinkClick r:id="rId3"/>
              </a:rPr>
              <a:t>16FIVgWUklY</a:t>
            </a:r>
            <a:r>
              <a:rPr lang="en-GB" sz="1900" dirty="0">
                <a:hlinkClick r:id="rId3"/>
              </a:rPr>
              <a:t>&amp;list=PLyCLoPd4VxBvPHOpzoEk5onAEbq40g2-k&amp;index=21</a:t>
            </a:r>
            <a:endParaRPr lang="en-GB" sz="1900" dirty="0"/>
          </a:p>
          <a:p>
            <a:endParaRPr lang="en-GB" sz="1900" dirty="0"/>
          </a:p>
          <a:p>
            <a:endParaRPr lang="en-GB" sz="1900" dirty="0"/>
          </a:p>
          <a:p>
            <a:endParaRPr lang="en-GB" sz="19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endParaRPr lang="en-GB" sz="2000" dirty="0"/>
          </a:p>
          <a:p>
            <a:pPr marL="457200" indent="-457200">
              <a:buFont typeface="+mj-lt"/>
              <a:buAutoNum type="arabicPeriod"/>
            </a:pPr>
            <a:endParaRPr lang="en-GB" sz="2000" dirty="0"/>
          </a:p>
        </p:txBody>
      </p:sp>
      <p:sp>
        <p:nvSpPr>
          <p:cNvPr id="5" name="Title 1">
            <a:extLst>
              <a:ext uri="{FF2B5EF4-FFF2-40B4-BE49-F238E27FC236}">
                <a16:creationId xmlns:a16="http://schemas.microsoft.com/office/drawing/2014/main" id="{262B5F7F-0A0C-5D4B-A43B-B6283C976A61}"/>
              </a:ext>
            </a:extLst>
          </p:cNvPr>
          <p:cNvSpPr>
            <a:spLocks noGrp="1"/>
          </p:cNvSpPr>
          <p:nvPr>
            <p:ph type="title"/>
          </p:nvPr>
        </p:nvSpPr>
        <p:spPr>
          <a:xfrm>
            <a:off x="838200" y="365125"/>
            <a:ext cx="10515600" cy="1325563"/>
          </a:xfrm>
        </p:spPr>
        <p:txBody>
          <a:bodyPr/>
          <a:lstStyle/>
          <a:p>
            <a:r>
              <a:rPr lang="en-GB" b="1" dirty="0"/>
              <a:t>Activity 5: Workout Challenge</a:t>
            </a:r>
            <a:endParaRPr lang="en-US" b="1" dirty="0"/>
          </a:p>
        </p:txBody>
      </p:sp>
    </p:spTree>
    <p:extLst>
      <p:ext uri="{BB962C8B-B14F-4D97-AF65-F5344CB8AC3E}">
        <p14:creationId xmlns:p14="http://schemas.microsoft.com/office/powerpoint/2010/main" val="414933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8DDDC4-8290-4848-B861-03551342CC87}"/>
              </a:ext>
            </a:extLst>
          </p:cNvPr>
          <p:cNvSpPr txBox="1">
            <a:spLocks noGrp="1"/>
          </p:cNvSpPr>
          <p:nvPr>
            <p:ph type="title"/>
          </p:nvPr>
        </p:nvSpPr>
        <p:spPr>
          <a:xfrm>
            <a:off x="1999197" y="60054"/>
            <a:ext cx="8193605" cy="12330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GB" sz="4400" b="1" dirty="0">
                <a:solidFill>
                  <a:schemeClr val="tx1">
                    <a:lumMod val="95000"/>
                  </a:schemeClr>
                </a:solidFill>
              </a:rPr>
              <a:t>Cool-down: Daily Mile Challenge</a:t>
            </a:r>
            <a:endParaRPr lang="en-US" sz="4400" b="1" dirty="0">
              <a:solidFill>
                <a:schemeClr val="tx1">
                  <a:lumMod val="95000"/>
                </a:schemeClr>
              </a:solidFill>
            </a:endParaRPr>
          </a:p>
        </p:txBody>
      </p:sp>
      <p:sp>
        <p:nvSpPr>
          <p:cNvPr id="12" name="Content Placeholder 11">
            <a:extLst>
              <a:ext uri="{FF2B5EF4-FFF2-40B4-BE49-F238E27FC236}">
                <a16:creationId xmlns:a16="http://schemas.microsoft.com/office/drawing/2014/main" id="{D99E8259-B8B1-6E4E-BFB1-62DB0CC8BEA6}"/>
              </a:ext>
            </a:extLst>
          </p:cNvPr>
          <p:cNvSpPr>
            <a:spLocks noGrp="1"/>
          </p:cNvSpPr>
          <p:nvPr>
            <p:ph idx="1"/>
          </p:nvPr>
        </p:nvSpPr>
        <p:spPr>
          <a:xfrm>
            <a:off x="4009216" y="1561354"/>
            <a:ext cx="4183530" cy="4816039"/>
          </a:xfrm>
        </p:spPr>
        <p:txBody>
          <a:bodyPr>
            <a:normAutofit/>
          </a:bodyPr>
          <a:lstStyle/>
          <a:p>
            <a:pPr marL="0" indent="0" algn="just">
              <a:buNone/>
            </a:pPr>
            <a:r>
              <a:rPr lang="en-GB" sz="2400" dirty="0">
                <a:solidFill>
                  <a:schemeClr val="tx1">
                    <a:lumMod val="95000"/>
                  </a:schemeClr>
                </a:solidFill>
              </a:rPr>
              <a:t>In School this year and last summer we’ve had a big focus on completing our “Daily Mile” challenge everyday. These two worksheets are this weeks and last weeks daily mile challenges. They give you fun and creative ways to do your daily mile at home both indoors and outside. Doing a daily mile is a good way to cool down after an intense day of workouts or sporting activities. </a:t>
            </a:r>
            <a:endParaRPr lang="en-US" sz="2400" dirty="0">
              <a:solidFill>
                <a:schemeClr val="tx1">
                  <a:lumMod val="95000"/>
                </a:schemeClr>
              </a:solidFill>
            </a:endParaRPr>
          </a:p>
        </p:txBody>
      </p:sp>
      <p:pic>
        <p:nvPicPr>
          <p:cNvPr id="2" name="Picture 2">
            <a:extLst>
              <a:ext uri="{FF2B5EF4-FFF2-40B4-BE49-F238E27FC236}">
                <a16:creationId xmlns:a16="http://schemas.microsoft.com/office/drawing/2014/main" id="{874EDCC4-CA60-D843-8AA5-DE41445E2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26" y="1329006"/>
            <a:ext cx="3747116" cy="5313977"/>
          </a:xfrm>
          <a:prstGeom prst="rect">
            <a:avLst/>
          </a:prstGeom>
        </p:spPr>
      </p:pic>
      <p:pic>
        <p:nvPicPr>
          <p:cNvPr id="3" name="Picture 3">
            <a:extLst>
              <a:ext uri="{FF2B5EF4-FFF2-40B4-BE49-F238E27FC236}">
                <a16:creationId xmlns:a16="http://schemas.microsoft.com/office/drawing/2014/main" id="{EB83321C-0679-0E43-BF4D-EB3DC393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059" y="1329005"/>
            <a:ext cx="3740151" cy="5315002"/>
          </a:xfrm>
          <a:prstGeom prst="rect">
            <a:avLst/>
          </a:prstGeom>
        </p:spPr>
      </p:pic>
    </p:spTree>
    <p:extLst>
      <p:ext uri="{BB962C8B-B14F-4D97-AF65-F5344CB8AC3E}">
        <p14:creationId xmlns:p14="http://schemas.microsoft.com/office/powerpoint/2010/main" val="326873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2295</Words>
  <Application>Microsoft Office PowerPoint</Application>
  <PresentationFormat>Widescreen</PresentationFormat>
  <Paragraphs>156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P.E from Home Year 5&amp;6</vt:lpstr>
      <vt:lpstr>Introduction</vt:lpstr>
      <vt:lpstr>This Weeks Activities</vt:lpstr>
      <vt:lpstr>Warm-up &amp; Activity 1: Jumping Combinations</vt:lpstr>
      <vt:lpstr>Activity 2: Agility</vt:lpstr>
      <vt:lpstr>Activity 3: King of the Cones</vt:lpstr>
      <vt:lpstr>Activity 4: 60 second skill challenge *bonus*</vt:lpstr>
      <vt:lpstr>Activity 5: Workout Challenge</vt:lpstr>
      <vt:lpstr>Cool-down: Daily Mile Challenge</vt:lpstr>
      <vt:lpstr>Activities to Keep You Moving This Half-term</vt:lpstr>
      <vt:lpstr>Online Weekly Sessions Timetable </vt:lpstr>
      <vt:lpstr>10 Minute Shake Up </vt:lpstr>
      <vt:lpstr>Lockdown Bingo!</vt:lpstr>
      <vt:lpstr>Mountain Climbers</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from Home Year 5&amp;6</dc:title>
  <dc:creator>Wood, Jack</dc:creator>
  <cp:lastModifiedBy>Wood, Jack</cp:lastModifiedBy>
  <cp:revision>5</cp:revision>
  <dcterms:created xsi:type="dcterms:W3CDTF">2021-02-05T09:46:10Z</dcterms:created>
  <dcterms:modified xsi:type="dcterms:W3CDTF">2021-02-05T09:49:53Z</dcterms:modified>
</cp:coreProperties>
</file>