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DA0CC-81A5-4C04-9EF6-092639300212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41FEA-8495-4D79-8BE9-2AD05EE47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474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23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5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77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023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047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002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84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14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440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4F53-68C5-4892-9214-4AC0C2B079BF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26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4F53-68C5-4892-9214-4AC0C2B079BF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F6B06-42E6-4CDE-A641-6D3537A14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88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075252"/>
              </p:ext>
            </p:extLst>
          </p:nvPr>
        </p:nvGraphicFramePr>
        <p:xfrm>
          <a:off x="372597" y="1108205"/>
          <a:ext cx="11247648" cy="4215243"/>
        </p:xfrm>
        <a:graphic>
          <a:graphicData uri="http://schemas.openxmlformats.org/drawingml/2006/table">
            <a:tbl>
              <a:tblPr/>
              <a:tblGrid>
                <a:gridCol w="1590674">
                  <a:extLst>
                    <a:ext uri="{9D8B030D-6E8A-4147-A177-3AD203B41FA5}">
                      <a16:colId xmlns:a16="http://schemas.microsoft.com/office/drawing/2014/main" val="1851461765"/>
                    </a:ext>
                  </a:extLst>
                </a:gridCol>
                <a:gridCol w="4149995">
                  <a:extLst>
                    <a:ext uri="{9D8B030D-6E8A-4147-A177-3AD203B41FA5}">
                      <a16:colId xmlns:a16="http://schemas.microsoft.com/office/drawing/2014/main" val="2858541325"/>
                    </a:ext>
                  </a:extLst>
                </a:gridCol>
                <a:gridCol w="3048144">
                  <a:extLst>
                    <a:ext uri="{9D8B030D-6E8A-4147-A177-3AD203B41FA5}">
                      <a16:colId xmlns:a16="http://schemas.microsoft.com/office/drawing/2014/main" val="2324958835"/>
                    </a:ext>
                  </a:extLst>
                </a:gridCol>
                <a:gridCol w="2458835">
                  <a:extLst>
                    <a:ext uri="{9D8B030D-6E8A-4147-A177-3AD203B41FA5}">
                      <a16:colId xmlns:a16="http://schemas.microsoft.com/office/drawing/2014/main" val="4055121629"/>
                    </a:ext>
                  </a:extLst>
                </a:gridCol>
              </a:tblGrid>
              <a:tr h="264829"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en-GB" sz="1100" b="1" i="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Subject Specific Vocabulary​</a:t>
                      </a:r>
                      <a:endParaRPr lang="en-GB" sz="11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endParaRPr lang="en-GB" sz="11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en-GB" sz="1100" b="1" i="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Sticky </a:t>
                      </a:r>
                      <a:r>
                        <a:rPr lang="en-GB" sz="1100" b="1" i="0" dirty="0" smtClean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Knowledge </a:t>
                      </a:r>
                      <a:endParaRPr lang="en-GB" sz="1100" b="1" i="0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17975962"/>
                  </a:ext>
                </a:extLst>
              </a:tr>
              <a:tr h="107199">
                <a:tc rowSpan="2">
                  <a:txBody>
                    <a:bodyPr/>
                    <a:lstStyle/>
                    <a:p>
                      <a:pPr algn="l" fontAlgn="base"/>
                      <a:r>
                        <a:rPr lang="en-GB" sz="1600" b="0" i="0" dirty="0" smtClean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Family </a:t>
                      </a: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l" fontAlgn="base"/>
                      <a:r>
                        <a:rPr lang="en-GB" sz="16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 group of people</a:t>
                      </a:r>
                      <a:r>
                        <a:rPr lang="en-GB" sz="16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around you and help you</a:t>
                      </a:r>
                      <a:endParaRPr lang="en-GB" sz="1600" b="0" i="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auto"/>
                      <a:r>
                        <a:rPr lang="en-GB" sz="14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For the following</a:t>
                      </a: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half term, our PSHCE topic will be around </a:t>
                      </a: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families and committed relationships. We </a:t>
                      </a: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will explore the people </a:t>
                      </a: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 our family and find out about how they are all special. </a:t>
                      </a:r>
                      <a:endParaRPr lang="en-GB" sz="6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997804"/>
                  </a:ext>
                </a:extLst>
              </a:tr>
              <a:tr h="5539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ase">
                        <a:buFont typeface="Arial" panose="020B0604020202020204" pitchFamily="34" charset="0"/>
                        <a:buNone/>
                      </a:pPr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Our</a:t>
                      </a:r>
                      <a:r>
                        <a:rPr lang="en-GB" sz="11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family is made up of different people. </a:t>
                      </a:r>
                      <a:endParaRPr lang="en-GB" sz="11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8097301"/>
                  </a:ext>
                </a:extLst>
              </a:tr>
              <a:tr h="13611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dirty="0" smtClean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Special</a:t>
                      </a:r>
                      <a:r>
                        <a:rPr lang="en-GB" sz="1600" b="0" i="0" baseline="0" dirty="0" smtClean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endParaRPr lang="en-GB" sz="1600" b="0" i="0" dirty="0" smtClean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ase"/>
                      <a:endParaRPr lang="en-GB" sz="1600" b="0" i="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 positiv</a:t>
                      </a:r>
                      <a:r>
                        <a:rPr lang="en-GB" sz="16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 quality about people. </a:t>
                      </a:r>
                      <a:endParaRPr lang="en-GB" sz="1600" b="0" i="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ase"/>
                      <a:endParaRPr lang="en-GB" sz="16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0391"/>
                  </a:ext>
                </a:extLst>
              </a:tr>
              <a:tr h="3226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Families are in all different shapes and sizes but each one is very special </a:t>
                      </a:r>
                      <a:endParaRPr lang="en-GB" sz="11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36606183"/>
                  </a:ext>
                </a:extLst>
              </a:tr>
              <a:tr h="373431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b="0" i="0" dirty="0" smtClean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Similarities</a:t>
                      </a:r>
                      <a:endParaRPr lang="en-GB" sz="1600" b="0" i="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Something</a:t>
                      </a:r>
                      <a:r>
                        <a:rPr lang="en-GB" sz="16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that is the same</a:t>
                      </a:r>
                      <a:endParaRPr lang="en-GB" sz="16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ase">
                        <a:buFont typeface="Arial" panose="020B0604020202020204" pitchFamily="34" charset="0"/>
                        <a:buChar char="•"/>
                      </a:pPr>
                      <a:endParaRPr lang="en-GB" sz="11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465199"/>
                  </a:ext>
                </a:extLst>
              </a:tr>
              <a:tr h="422488">
                <a:tc rowSpan="2">
                  <a:txBody>
                    <a:bodyPr/>
                    <a:lstStyle/>
                    <a:p>
                      <a:pPr algn="l" fontAlgn="base"/>
                      <a:r>
                        <a:rPr lang="en-GB" sz="1600" b="0" i="0" dirty="0" smtClean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Differences</a:t>
                      </a:r>
                      <a:endParaRPr lang="en-GB" sz="1600" b="0" i="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entury Gothic" panose="020B0502020202020204" pitchFamily="34" charset="0"/>
                        </a:rPr>
                        <a:t>Something</a:t>
                      </a:r>
                      <a:r>
                        <a:rPr lang="en-GB" sz="1600" baseline="0" dirty="0" smtClean="0">
                          <a:latin typeface="Century Gothic" panose="020B0502020202020204" pitchFamily="34" charset="0"/>
                        </a:rPr>
                        <a:t> that is not the same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>
                          <a:latin typeface="Century Gothic" panose="020B0502020202020204" pitchFamily="34" charset="0"/>
                        </a:rPr>
                        <a:t>Families can enjoy</a:t>
                      </a:r>
                      <a:r>
                        <a:rPr lang="en-GB" sz="1100" baseline="0" dirty="0" smtClean="0">
                          <a:latin typeface="Century Gothic" panose="020B0502020202020204" pitchFamily="34" charset="0"/>
                        </a:rPr>
                        <a:t> doing different things together. 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78611978"/>
                  </a:ext>
                </a:extLst>
              </a:tr>
              <a:tr h="282806">
                <a:tc vMerge="1">
                  <a:txBody>
                    <a:bodyPr/>
                    <a:lstStyle/>
                    <a:p>
                      <a:pPr algn="l" fontAlgn="base"/>
                      <a:endParaRPr lang="en-GB" sz="1600" b="0" i="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vMerge="1">
                  <a:txBody>
                    <a:bodyPr/>
                    <a:lstStyle/>
                    <a:p>
                      <a:pPr algn="l" fontAlgn="base"/>
                      <a:endParaRPr lang="en-GB" sz="12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auto"/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r>
                        <a:rPr lang="en-GB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100" b="0" i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903369"/>
                  </a:ext>
                </a:extLst>
              </a:tr>
              <a:tr h="776966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b="0" i="0" dirty="0" smtClean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Diversity</a:t>
                      </a:r>
                      <a:endParaRPr lang="en-GB" sz="1600" b="0" i="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People</a:t>
                      </a:r>
                      <a:r>
                        <a:rPr lang="en-GB" sz="16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may be different in many ways.</a:t>
                      </a:r>
                      <a:endParaRPr lang="en-GB" sz="16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ase">
                        <a:buFont typeface="Arial" panose="020B0604020202020204" pitchFamily="34" charset="0"/>
                        <a:buNone/>
                      </a:pPr>
                      <a:r>
                        <a:rPr lang="en-GB" sz="14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Our</a:t>
                      </a: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Golden Rules are: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We are gentle.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We are kind and helpful.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We listen.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We are honest.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We work hard.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We look after property.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19109792"/>
                  </a:ext>
                </a:extLst>
              </a:tr>
              <a:tr h="888982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b="0" i="0" dirty="0" smtClean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Together</a:t>
                      </a:r>
                      <a:endParaRPr lang="en-GB" sz="1600" b="0" i="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entury Gothic" panose="020B0502020202020204" pitchFamily="34" charset="0"/>
                        </a:rPr>
                        <a:t>With another</a:t>
                      </a:r>
                      <a:r>
                        <a:rPr lang="en-GB" sz="1600" baseline="0" dirty="0" smtClean="0">
                          <a:latin typeface="Century Gothic" panose="020B0502020202020204" pitchFamily="34" charset="0"/>
                        </a:rPr>
                        <a:t> person or people 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774344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 flipV="1">
            <a:off x="423863" y="189550"/>
            <a:ext cx="838844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ontrol 2"/>
          <p:cNvSpPr>
            <a:spLocks noChangeArrowheads="1" noChangeShapeType="1"/>
          </p:cNvSpPr>
          <p:nvPr/>
        </p:nvSpPr>
        <p:spPr bwMode="auto">
          <a:xfrm>
            <a:off x="829480" y="774266"/>
            <a:ext cx="11248373" cy="6731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017599"/>
              </p:ext>
            </p:extLst>
          </p:nvPr>
        </p:nvGraphicFramePr>
        <p:xfrm>
          <a:off x="372597" y="233880"/>
          <a:ext cx="11247648" cy="726694"/>
        </p:xfrm>
        <a:graphic>
          <a:graphicData uri="http://schemas.openxmlformats.org/drawingml/2006/table">
            <a:tbl>
              <a:tblPr/>
              <a:tblGrid>
                <a:gridCol w="2126763">
                  <a:extLst>
                    <a:ext uri="{9D8B030D-6E8A-4147-A177-3AD203B41FA5}">
                      <a16:colId xmlns:a16="http://schemas.microsoft.com/office/drawing/2014/main" val="716076005"/>
                    </a:ext>
                  </a:extLst>
                </a:gridCol>
                <a:gridCol w="9120885">
                  <a:extLst>
                    <a:ext uri="{9D8B030D-6E8A-4147-A177-3AD203B41FA5}">
                      <a16:colId xmlns:a16="http://schemas.microsoft.com/office/drawing/2014/main" val="608035354"/>
                    </a:ext>
                  </a:extLst>
                </a:gridCol>
              </a:tblGrid>
              <a:tr h="336550"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b="1" kern="14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Yarm Primary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330602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EY2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Enquiry Question</a:t>
                      </a:r>
                      <a:r>
                        <a:rPr lang="en-GB" sz="16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 </a:t>
                      </a:r>
                      <a:r>
                        <a:rPr lang="en-GB" sz="16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Are all families the same?</a:t>
                      </a:r>
                      <a:r>
                        <a:rPr lang="en-GB" sz="1600" b="1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GB" sz="16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599061"/>
                  </a:ext>
                </a:extLst>
              </a:tr>
            </a:tbl>
          </a:graphicData>
        </a:graphic>
      </p:graphicFrame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606" y="3604532"/>
            <a:ext cx="24257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8736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174224-D19C-CE48-88B6-D99B6744024A}"/>
              </a:ext>
            </a:extLst>
          </p:cNvPr>
          <p:cNvSpPr txBox="1"/>
          <p:nvPr/>
        </p:nvSpPr>
        <p:spPr>
          <a:xfrm>
            <a:off x="406475" y="708623"/>
            <a:ext cx="969348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/>
            <a:r>
              <a:rPr lang="en-GB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My Family – Who is in your family? Can you draw and label a picture of the different people in your families. </a:t>
            </a:r>
            <a:endParaRPr lang="en-GB" sz="2000" dirty="0" smtClean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/>
            <a:endParaRPr lang="en-GB" sz="2000" dirty="0" smtClean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/>
            <a:r>
              <a:rPr lang="en-GB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Our Families – What do you like to do with your family? </a:t>
            </a:r>
            <a:r>
              <a:rPr lang="en-GB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Can you make a poster to show the different things that you do? </a:t>
            </a:r>
            <a:r>
              <a:rPr lang="en-GB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endParaRPr lang="en-GB" sz="2000" dirty="0" smtClean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/>
            <a:endParaRPr lang="en-GB" sz="20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/>
            <a:r>
              <a:rPr lang="en-GB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Family Superheroes</a:t>
            </a:r>
            <a:r>
              <a:rPr lang="en-GB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en-GB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en-GB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Who is important in your family? Why are they special? </a:t>
            </a:r>
            <a:endParaRPr lang="en-GB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/>
            <a:endParaRPr lang="en-GB" dirty="0" smtClean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71450" indent="-171450"/>
            <a:r>
              <a:rPr lang="en-GB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endParaRPr lang="en-GB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521" y="4087857"/>
            <a:ext cx="2966400" cy="159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149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f93dbba-febe-48b0-b3cd-a2ba24223b7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F84BA851173D44A737AF63A25877E0" ma:contentTypeVersion="11" ma:contentTypeDescription="Create a new document." ma:contentTypeScope="" ma:versionID="01a5317c7172021bf60bf737d5f51bbd">
  <xsd:schema xmlns:xsd="http://www.w3.org/2001/XMLSchema" xmlns:xs="http://www.w3.org/2001/XMLSchema" xmlns:p="http://schemas.microsoft.com/office/2006/metadata/properties" xmlns:ns2="ff93dbba-febe-48b0-b3cd-a2ba24223b74" targetNamespace="http://schemas.microsoft.com/office/2006/metadata/properties" ma:root="true" ma:fieldsID="ac6a18db7dbf2928668da7c69f65ee15" ns2:_="">
    <xsd:import namespace="ff93dbba-febe-48b0-b3cd-a2ba24223b74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93dbba-febe-48b0-b3cd-a2ba24223b7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4C8410-F7BF-43A6-B564-A6CE1FE78FCB}">
  <ds:schemaRefs>
    <ds:schemaRef ds:uri="http://purl.org/dc/elements/1.1/"/>
    <ds:schemaRef ds:uri="http://schemas.microsoft.com/office/2006/metadata/properties"/>
    <ds:schemaRef ds:uri="5ded66cc-194f-4eb5-9a90-fee91d73535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61e2da7-4e58-49b5-a0bb-400a75bba1a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866753A-2E90-42C6-BB96-7500D38A3CF5}"/>
</file>

<file path=customXml/itemProps3.xml><?xml version="1.0" encoding="utf-8"?>
<ds:datastoreItem xmlns:ds="http://schemas.openxmlformats.org/officeDocument/2006/customXml" ds:itemID="{F020616D-01CD-4573-AD01-5E4079611D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1879</TotalTime>
  <Words>231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banana’s make us run faster?</dc:title>
  <dc:creator>Fuller, Dawn</dc:creator>
  <cp:lastModifiedBy>Barber, J</cp:lastModifiedBy>
  <cp:revision>66</cp:revision>
  <dcterms:created xsi:type="dcterms:W3CDTF">2020-01-14T13:39:29Z</dcterms:created>
  <dcterms:modified xsi:type="dcterms:W3CDTF">2022-02-16T17:07:59Z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0x010100BEF84BA851173D44A737AF63A25877E0</vt:lpwstr>
  </property>
  <property fmtid="{D5CDD505-2E9C-101B-9397-08002B2CF9AE}" pid="3" name="Order">
    <vt:r8>17215400</vt:r8>
  </property>
</Properties>
</file>