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68" r:id="rId5"/>
    <p:sldId id="269" r:id="rId6"/>
    <p:sldId id="277" r:id="rId7"/>
    <p:sldId id="270" r:id="rId8"/>
    <p:sldId id="271" r:id="rId9"/>
    <p:sldId id="272" r:id="rId10"/>
    <p:sldId id="273" r:id="rId11"/>
    <p:sldId id="274" r:id="rId12"/>
    <p:sldId id="275"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B48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25818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51605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433342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C3C6AF-0ADC-4354-BDF9-DC82D375D067}"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102654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C3C6AF-0ADC-4354-BDF9-DC82D375D067}" type="datetimeFigureOut">
              <a:rPr lang="en-GB" smtClean="0"/>
              <a:t>27/01/2021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21797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FC3C6AF-0ADC-4354-BDF9-DC82D375D067}"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325190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FC3C6AF-0ADC-4354-BDF9-DC82D375D067}" type="datetimeFigureOut">
              <a:rPr lang="en-GB" smtClean="0"/>
              <a:t>27/01/2021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402956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FC3C6AF-0ADC-4354-BDF9-DC82D375D067}" type="datetimeFigureOut">
              <a:rPr lang="en-GB" smtClean="0"/>
              <a:t>27/01/2021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65504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C3C6AF-0ADC-4354-BDF9-DC82D375D067}" type="datetimeFigureOut">
              <a:rPr lang="en-GB" smtClean="0"/>
              <a:t>27/01/2021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793404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3305228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C3C6AF-0ADC-4354-BDF9-DC82D375D067}" type="datetimeFigureOut">
              <a:rPr lang="en-GB" smtClean="0"/>
              <a:t>27/01/2021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B879C8-6E6A-4439-93A5-1DA6069D46AB}" type="slidenum">
              <a:rPr lang="en-GB" smtClean="0"/>
              <a:t>‹#›</a:t>
            </a:fld>
            <a:endParaRPr lang="en-GB"/>
          </a:p>
        </p:txBody>
      </p:sp>
    </p:spTree>
    <p:extLst>
      <p:ext uri="{BB962C8B-B14F-4D97-AF65-F5344CB8AC3E}">
        <p14:creationId xmlns:p14="http://schemas.microsoft.com/office/powerpoint/2010/main" val="1201406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3C6AF-0ADC-4354-BDF9-DC82D375D067}" type="datetimeFigureOut">
              <a:rPr lang="en-GB" smtClean="0"/>
              <a:t>27/01/2021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879C8-6E6A-4439-93A5-1DA6069D46AB}" type="slidenum">
              <a:rPr lang="en-GB" smtClean="0"/>
              <a:t>‹#›</a:t>
            </a:fld>
            <a:endParaRPr lang="en-GB"/>
          </a:p>
        </p:txBody>
      </p:sp>
    </p:spTree>
    <p:extLst>
      <p:ext uri="{BB962C8B-B14F-4D97-AF65-F5344CB8AC3E}">
        <p14:creationId xmlns:p14="http://schemas.microsoft.com/office/powerpoint/2010/main" val="1839659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323941566"/>
              </p:ext>
            </p:extLst>
          </p:nvPr>
        </p:nvGraphicFramePr>
        <p:xfrm>
          <a:off x="0" y="0"/>
          <a:ext cx="10515600" cy="640080"/>
        </p:xfrm>
        <a:graphic>
          <a:graphicData uri="http://schemas.openxmlformats.org/drawingml/2006/table">
            <a:tbl>
              <a:tblPr/>
              <a:tblGrid>
                <a:gridCol w="10515600">
                  <a:extLst>
                    <a:ext uri="{9D8B030D-6E8A-4147-A177-3AD203B41FA5}">
                      <a16:colId xmlns:a16="http://schemas.microsoft.com/office/drawing/2014/main" val="3009555163"/>
                    </a:ext>
                  </a:extLst>
                </a:gridCol>
              </a:tblGrid>
              <a:tr h="0">
                <a:tc>
                  <a:txBody>
                    <a:bodyPr/>
                    <a:lstStyle/>
                    <a:p>
                      <a:r>
                        <a:rPr lang="en-GB" sz="3600" u="sng" baseline="0" dirty="0" smtClean="0">
                          <a:solidFill>
                            <a:srgbClr val="000000"/>
                          </a:solidFill>
                          <a:effectLst/>
                          <a:latin typeface="Century Gothic" panose="020B0502020202020204" pitchFamily="34" charset="0"/>
                        </a:rPr>
                        <a:t>Friday 29</a:t>
                      </a:r>
                      <a:r>
                        <a:rPr lang="en-GB" sz="3600" u="sng" baseline="30000" dirty="0" smtClean="0">
                          <a:solidFill>
                            <a:srgbClr val="000000"/>
                          </a:solidFill>
                          <a:effectLst/>
                          <a:latin typeface="Century Gothic" panose="020B0502020202020204" pitchFamily="34" charset="0"/>
                        </a:rPr>
                        <a:t>th</a:t>
                      </a:r>
                      <a:r>
                        <a:rPr lang="en-GB" sz="3600" u="sng" baseline="0" dirty="0" smtClean="0">
                          <a:solidFill>
                            <a:srgbClr val="000000"/>
                          </a:solidFill>
                          <a:effectLst/>
                          <a:latin typeface="Century Gothic" panose="020B0502020202020204" pitchFamily="34" charset="0"/>
                        </a:rPr>
                        <a:t> January</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94204074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2487144"/>
              </p:ext>
            </p:extLst>
          </p:nvPr>
        </p:nvGraphicFramePr>
        <p:xfrm>
          <a:off x="3907971" y="640080"/>
          <a:ext cx="4713515" cy="640080"/>
        </p:xfrm>
        <a:graphic>
          <a:graphicData uri="http://schemas.openxmlformats.org/drawingml/2006/table">
            <a:tbl>
              <a:tblPr/>
              <a:tblGrid>
                <a:gridCol w="4713515">
                  <a:extLst>
                    <a:ext uri="{9D8B030D-6E8A-4147-A177-3AD203B41FA5}">
                      <a16:colId xmlns:a16="http://schemas.microsoft.com/office/drawing/2014/main" val="1953017780"/>
                    </a:ext>
                  </a:extLst>
                </a:gridCol>
              </a:tblGrid>
              <a:tr h="0">
                <a:tc>
                  <a:txBody>
                    <a:bodyPr/>
                    <a:lstStyle/>
                    <a:p>
                      <a:r>
                        <a:rPr lang="en-GB" sz="3600" u="sng" dirty="0" smtClean="0">
                          <a:solidFill>
                            <a:srgbClr val="000000"/>
                          </a:solidFill>
                          <a:effectLst/>
                          <a:latin typeface="Century Gothic" panose="020B0502020202020204" pitchFamily="34" charset="0"/>
                        </a:rPr>
                        <a:t>Book evaluation</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265394789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62522599"/>
              </p:ext>
            </p:extLst>
          </p:nvPr>
        </p:nvGraphicFramePr>
        <p:xfrm>
          <a:off x="0" y="1486694"/>
          <a:ext cx="10515600" cy="1554480"/>
        </p:xfrm>
        <a:graphic>
          <a:graphicData uri="http://schemas.openxmlformats.org/drawingml/2006/table">
            <a:tbl>
              <a:tblPr/>
              <a:tblGrid>
                <a:gridCol w="10515600">
                  <a:extLst>
                    <a:ext uri="{9D8B030D-6E8A-4147-A177-3AD203B41FA5}">
                      <a16:colId xmlns:a16="http://schemas.microsoft.com/office/drawing/2014/main" val="547176855"/>
                    </a:ext>
                  </a:extLst>
                </a:gridCol>
              </a:tblGrid>
              <a:tr h="0">
                <a:tc>
                  <a:txBody>
                    <a:bodyPr/>
                    <a:lstStyle/>
                    <a:p>
                      <a:r>
                        <a:rPr lang="en-GB" sz="3200" dirty="0">
                          <a:solidFill>
                            <a:srgbClr val="0000FF"/>
                          </a:solidFill>
                          <a:effectLst/>
                          <a:latin typeface="Century Gothic" panose="020B0502020202020204" pitchFamily="34" charset="0"/>
                        </a:rPr>
                        <a:t>Learning objective:</a:t>
                      </a:r>
                      <a:endParaRPr lang="en-GB" sz="1600" dirty="0">
                        <a:effectLst/>
                      </a:endParaRPr>
                    </a:p>
                    <a:p>
                      <a:r>
                        <a:rPr lang="en-GB" sz="3200" dirty="0">
                          <a:solidFill>
                            <a:srgbClr val="000000"/>
                          </a:solidFill>
                          <a:effectLst/>
                          <a:latin typeface="Century Gothic" panose="020B0502020202020204" pitchFamily="34" charset="0"/>
                        </a:rPr>
                        <a:t>Today I am learning </a:t>
                      </a:r>
                      <a:r>
                        <a:rPr lang="en-GB" sz="3200" dirty="0" smtClean="0">
                          <a:solidFill>
                            <a:srgbClr val="000000"/>
                          </a:solidFill>
                          <a:effectLst/>
                          <a:latin typeface="Century Gothic" panose="020B0502020202020204" pitchFamily="34" charset="0"/>
                        </a:rPr>
                        <a:t>to reflect upon my</a:t>
                      </a:r>
                      <a:r>
                        <a:rPr lang="en-GB" sz="3200" baseline="0" dirty="0" smtClean="0">
                          <a:solidFill>
                            <a:srgbClr val="000000"/>
                          </a:solidFill>
                          <a:effectLst/>
                          <a:latin typeface="Century Gothic" panose="020B0502020202020204" pitchFamily="34" charset="0"/>
                        </a:rPr>
                        <a:t> views of the book</a:t>
                      </a:r>
                      <a:endParaRPr lang="en-GB" sz="1600" dirty="0">
                        <a:effectLst/>
                      </a:endParaRPr>
                    </a:p>
                  </a:txBody>
                  <a:tcPr anchor="ctr">
                    <a:lnL>
                      <a:noFill/>
                    </a:lnL>
                    <a:lnR>
                      <a:noFill/>
                    </a:lnR>
                    <a:lnT>
                      <a:noFill/>
                    </a:lnT>
                    <a:lnB>
                      <a:noFill/>
                    </a:lnB>
                  </a:tcPr>
                </a:tc>
                <a:extLst>
                  <a:ext uri="{0D108BD9-81ED-4DB2-BD59-A6C34878D82A}">
                    <a16:rowId xmlns:a16="http://schemas.microsoft.com/office/drawing/2014/main" val="381005464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651203442"/>
              </p:ext>
            </p:extLst>
          </p:nvPr>
        </p:nvGraphicFramePr>
        <p:xfrm>
          <a:off x="0" y="2881948"/>
          <a:ext cx="10515600" cy="3505200"/>
        </p:xfrm>
        <a:graphic>
          <a:graphicData uri="http://schemas.openxmlformats.org/drawingml/2006/table">
            <a:tbl>
              <a:tblPr/>
              <a:tblGrid>
                <a:gridCol w="10515600">
                  <a:extLst>
                    <a:ext uri="{9D8B030D-6E8A-4147-A177-3AD203B41FA5}">
                      <a16:colId xmlns:a16="http://schemas.microsoft.com/office/drawing/2014/main" val="1560678404"/>
                    </a:ext>
                  </a:extLst>
                </a:gridCol>
              </a:tblGrid>
              <a:tr h="0">
                <a:tc>
                  <a:txBody>
                    <a:bodyPr/>
                    <a:lstStyle/>
                    <a:p>
                      <a:r>
                        <a:rPr lang="en-GB" sz="3200" dirty="0" smtClean="0">
                          <a:solidFill>
                            <a:srgbClr val="0000FF"/>
                          </a:solidFill>
                          <a:effectLst/>
                          <a:latin typeface="Century Gothic" panose="020B0502020202020204" pitchFamily="34" charset="0"/>
                        </a:rPr>
                        <a:t>Success </a:t>
                      </a:r>
                      <a:r>
                        <a:rPr lang="en-GB" sz="3200" dirty="0">
                          <a:solidFill>
                            <a:srgbClr val="0000FF"/>
                          </a:solidFill>
                          <a:effectLst/>
                          <a:latin typeface="Century Gothic" panose="020B0502020202020204" pitchFamily="34" charset="0"/>
                        </a:rPr>
                        <a:t>Criteria:</a:t>
                      </a:r>
                      <a:endParaRPr lang="en-GB" sz="1600" dirty="0">
                        <a:effectLst/>
                      </a:endParaRPr>
                    </a:p>
                    <a:p>
                      <a:r>
                        <a:rPr lang="en-GB" sz="3200" dirty="0">
                          <a:solidFill>
                            <a:srgbClr val="000000"/>
                          </a:solidFill>
                          <a:effectLst/>
                          <a:latin typeface="Century Gothic" panose="020B0502020202020204" pitchFamily="34" charset="0"/>
                        </a:rPr>
                        <a:t>I know I will be </a:t>
                      </a:r>
                      <a:r>
                        <a:rPr lang="en-GB" sz="3200" dirty="0" smtClean="0">
                          <a:solidFill>
                            <a:srgbClr val="000000"/>
                          </a:solidFill>
                          <a:effectLst/>
                          <a:latin typeface="Century Gothic" panose="020B0502020202020204" pitchFamily="34" charset="0"/>
                        </a:rPr>
                        <a:t>successful </a:t>
                      </a:r>
                      <a:r>
                        <a:rPr lang="en-GB" sz="3200" dirty="0">
                          <a:solidFill>
                            <a:srgbClr val="000000"/>
                          </a:solidFill>
                          <a:effectLst/>
                          <a:latin typeface="Century Gothic" panose="020B0502020202020204" pitchFamily="34" charset="0"/>
                        </a:rPr>
                        <a:t>if -</a:t>
                      </a:r>
                      <a:endParaRPr lang="en-GB" sz="1600" dirty="0">
                        <a:effectLst/>
                      </a:endParaRPr>
                    </a:p>
                    <a:p>
                      <a:r>
                        <a:rPr lang="en-GB" sz="3200" dirty="0">
                          <a:solidFill>
                            <a:srgbClr val="000000"/>
                          </a:solidFill>
                          <a:effectLst/>
                          <a:latin typeface="Century Gothic" panose="020B0502020202020204" pitchFamily="34" charset="0"/>
                        </a:rPr>
                        <a:t>I </a:t>
                      </a:r>
                      <a:r>
                        <a:rPr lang="en-GB" sz="3200" dirty="0" smtClean="0">
                          <a:solidFill>
                            <a:srgbClr val="000000"/>
                          </a:solidFill>
                          <a:effectLst/>
                          <a:latin typeface="Century Gothic" panose="020B0502020202020204" pitchFamily="34" charset="0"/>
                        </a:rPr>
                        <a:t>can</a:t>
                      </a:r>
                      <a:r>
                        <a:rPr lang="en-GB" sz="3200" baseline="0" dirty="0" smtClean="0">
                          <a:solidFill>
                            <a:srgbClr val="000000"/>
                          </a:solidFill>
                          <a:effectLst/>
                          <a:latin typeface="Century Gothic" panose="020B0502020202020204" pitchFamily="34" charset="0"/>
                        </a:rPr>
                        <a:t> complete each section of the grid</a:t>
                      </a:r>
                    </a:p>
                    <a:p>
                      <a:r>
                        <a:rPr lang="en-GB" sz="3200" baseline="0" dirty="0" smtClean="0">
                          <a:solidFill>
                            <a:srgbClr val="000000"/>
                          </a:solidFill>
                          <a:effectLst/>
                          <a:latin typeface="Century Gothic" panose="020B0502020202020204" pitchFamily="34" charset="0"/>
                        </a:rPr>
                        <a:t>I can state what I liked and disliked about the book</a:t>
                      </a:r>
                    </a:p>
                    <a:p>
                      <a:r>
                        <a:rPr lang="en-GB" sz="3200" baseline="0" dirty="0" smtClean="0">
                          <a:solidFill>
                            <a:srgbClr val="000000"/>
                          </a:solidFill>
                          <a:effectLst/>
                          <a:latin typeface="Century Gothic" panose="020B0502020202020204" pitchFamily="34" charset="0"/>
                        </a:rPr>
                        <a:t>I can state if there was anything that puzzled me about the book</a:t>
                      </a:r>
                    </a:p>
                    <a:p>
                      <a:r>
                        <a:rPr lang="en-GB" sz="3200" baseline="0" dirty="0" smtClean="0">
                          <a:solidFill>
                            <a:srgbClr val="000000"/>
                          </a:solidFill>
                          <a:effectLst/>
                          <a:latin typeface="Century Gothic" panose="020B0502020202020204" pitchFamily="34" charset="0"/>
                        </a:rPr>
                        <a:t>I can state if I spotted any patterns or connections</a:t>
                      </a:r>
                      <a:endParaRPr lang="en-GB" sz="1600" dirty="0">
                        <a:effectLst/>
                      </a:endParaRPr>
                    </a:p>
                  </a:txBody>
                  <a:tcPr anchor="ctr">
                    <a:lnL>
                      <a:noFill/>
                    </a:lnL>
                    <a:lnR>
                      <a:noFill/>
                    </a:lnR>
                    <a:lnT>
                      <a:noFill/>
                    </a:lnT>
                    <a:lnB>
                      <a:noFill/>
                    </a:lnB>
                  </a:tcPr>
                </a:tc>
                <a:extLst>
                  <a:ext uri="{0D108BD9-81ED-4DB2-BD59-A6C34878D82A}">
                    <a16:rowId xmlns:a16="http://schemas.microsoft.com/office/drawing/2014/main" val="1882307590"/>
                  </a:ext>
                </a:extLst>
              </a:tr>
            </a:tbl>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16789" y="6108474"/>
            <a:ext cx="609600" cy="609600"/>
          </a:xfrm>
          <a:prstGeom prst="rect">
            <a:avLst/>
          </a:prstGeom>
        </p:spPr>
      </p:pic>
    </p:spTree>
    <p:extLst>
      <p:ext uri="{BB962C8B-B14F-4D97-AF65-F5344CB8AC3E}">
        <p14:creationId xmlns:p14="http://schemas.microsoft.com/office/powerpoint/2010/main" val="26041950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95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953" y="431074"/>
            <a:ext cx="11194869" cy="1938992"/>
          </a:xfrm>
          <a:prstGeom prst="rect">
            <a:avLst/>
          </a:prstGeom>
          <a:noFill/>
        </p:spPr>
        <p:txBody>
          <a:bodyPr wrap="square" rtlCol="0">
            <a:spAutoFit/>
          </a:bodyPr>
          <a:lstStyle/>
          <a:p>
            <a:r>
              <a:rPr lang="en-GB" sz="2400" b="1" u="sng" dirty="0" smtClean="0">
                <a:latin typeface="Century Gothic" panose="020B0502020202020204" pitchFamily="34" charset="0"/>
              </a:rPr>
              <a:t>Puzzles</a:t>
            </a:r>
          </a:p>
          <a:p>
            <a:r>
              <a:rPr lang="en-GB" sz="2400" dirty="0" smtClean="0">
                <a:latin typeface="Century Gothic" panose="020B0502020202020204" pitchFamily="34" charset="0"/>
              </a:rPr>
              <a:t>Was there anything that puzzled you?</a:t>
            </a:r>
          </a:p>
          <a:p>
            <a:r>
              <a:rPr lang="en-GB" sz="2400" dirty="0" smtClean="0">
                <a:latin typeface="Century Gothic" panose="020B0502020202020204" pitchFamily="34" charset="0"/>
              </a:rPr>
              <a:t>Was there anything that you’d never found in a book before?</a:t>
            </a:r>
          </a:p>
          <a:p>
            <a:r>
              <a:rPr lang="en-GB" sz="2400" dirty="0" smtClean="0">
                <a:latin typeface="Century Gothic" panose="020B0502020202020204" pitchFamily="34" charset="0"/>
              </a:rPr>
              <a:t>Was there anything that took you completely by surprise?</a:t>
            </a:r>
          </a:p>
          <a:p>
            <a:r>
              <a:rPr lang="en-GB" sz="2400" dirty="0" smtClean="0">
                <a:latin typeface="Century Gothic" panose="020B0502020202020204" pitchFamily="34" charset="0"/>
              </a:rPr>
              <a:t>Did you notice any apparent inconsistencies?</a:t>
            </a:r>
            <a:endParaRPr lang="en-GB" sz="2400" dirty="0">
              <a:latin typeface="Century Gothic" panose="020B0502020202020204" pitchFamily="34" charset="0"/>
            </a:endParaRPr>
          </a:p>
        </p:txBody>
      </p:sp>
    </p:spTree>
    <p:extLst>
      <p:ext uri="{BB962C8B-B14F-4D97-AF65-F5344CB8AC3E}">
        <p14:creationId xmlns:p14="http://schemas.microsoft.com/office/powerpoint/2010/main" val="359279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833" y="548640"/>
            <a:ext cx="10946675" cy="1200329"/>
          </a:xfrm>
          <a:prstGeom prst="rect">
            <a:avLst/>
          </a:prstGeom>
          <a:noFill/>
        </p:spPr>
        <p:txBody>
          <a:bodyPr wrap="square" rtlCol="0">
            <a:spAutoFit/>
          </a:bodyPr>
          <a:lstStyle/>
          <a:p>
            <a:r>
              <a:rPr lang="en-GB" sz="2400" b="1" u="sng" dirty="0" smtClean="0">
                <a:latin typeface="Century Gothic" panose="020B0502020202020204" pitchFamily="34" charset="0"/>
              </a:rPr>
              <a:t>Patterns</a:t>
            </a:r>
          </a:p>
          <a:p>
            <a:r>
              <a:rPr lang="en-GB" sz="2400" dirty="0" smtClean="0">
                <a:latin typeface="Century Gothic" panose="020B0502020202020204" pitchFamily="34" charset="0"/>
              </a:rPr>
              <a:t>Were there any patterns?</a:t>
            </a:r>
          </a:p>
          <a:p>
            <a:r>
              <a:rPr lang="en-GB" sz="2400" dirty="0" smtClean="0">
                <a:latin typeface="Century Gothic" panose="020B0502020202020204" pitchFamily="34" charset="0"/>
              </a:rPr>
              <a:t>Were there any connections that you noticed? </a:t>
            </a:r>
            <a:endParaRPr lang="en-GB" sz="2400" dirty="0">
              <a:latin typeface="Century Gothic" panose="020B0502020202020204" pitchFamily="34" charset="0"/>
            </a:endParaRPr>
          </a:p>
        </p:txBody>
      </p:sp>
    </p:spTree>
    <p:extLst>
      <p:ext uri="{BB962C8B-B14F-4D97-AF65-F5344CB8AC3E}">
        <p14:creationId xmlns:p14="http://schemas.microsoft.com/office/powerpoint/2010/main" val="2698298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1885" y="300446"/>
            <a:ext cx="11534503" cy="6001643"/>
          </a:xfrm>
          <a:prstGeom prst="rect">
            <a:avLst/>
          </a:prstGeom>
          <a:noFill/>
        </p:spPr>
        <p:txBody>
          <a:bodyPr wrap="square" rtlCol="0">
            <a:spAutoFit/>
          </a:bodyPr>
          <a:lstStyle/>
          <a:p>
            <a:r>
              <a:rPr lang="en-GB" sz="2400" dirty="0" smtClean="0">
                <a:latin typeface="Century Gothic" panose="020B0502020202020204" pitchFamily="34" charset="0"/>
              </a:rPr>
              <a:t>Here are some other useful questions for you to consider…</a:t>
            </a:r>
          </a:p>
          <a:p>
            <a:endParaRPr lang="en-GB" sz="2400" dirty="0">
              <a:latin typeface="Century Gothic" panose="020B0502020202020204"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rPr>
              <a:t>When you first saw this book, even before you read it, what sort of book did you think it would be?</a:t>
            </a:r>
          </a:p>
          <a:p>
            <a:pPr marL="342900" indent="-342900">
              <a:buFont typeface="Arial" panose="020B0604020202020204" pitchFamily="34" charset="0"/>
              <a:buChar char="•"/>
            </a:pPr>
            <a:r>
              <a:rPr lang="en-GB" sz="2400" dirty="0" smtClean="0">
                <a:latin typeface="Century Gothic" panose="020B0502020202020204" pitchFamily="34" charset="0"/>
              </a:rPr>
              <a:t>Have you read other books like it?</a:t>
            </a:r>
          </a:p>
          <a:p>
            <a:pPr marL="342900" indent="-342900">
              <a:buFont typeface="Arial" panose="020B0604020202020204" pitchFamily="34" charset="0"/>
              <a:buChar char="•"/>
            </a:pPr>
            <a:r>
              <a:rPr lang="en-GB" sz="2400" dirty="0" smtClean="0">
                <a:latin typeface="Century Gothic" panose="020B0502020202020204" pitchFamily="34" charset="0"/>
              </a:rPr>
              <a:t>Have you read this book before? If so, was it different this time?</a:t>
            </a:r>
          </a:p>
          <a:p>
            <a:pPr marL="342900" indent="-342900">
              <a:buFont typeface="Arial" panose="020B0604020202020204" pitchFamily="34" charset="0"/>
              <a:buChar char="•"/>
            </a:pPr>
            <a:r>
              <a:rPr lang="en-GB" sz="2400" dirty="0" smtClean="0">
                <a:latin typeface="Century Gothic" panose="020B0502020202020204" pitchFamily="34" charset="0"/>
              </a:rPr>
              <a:t>While you were reading it, or now when you think about it, were there word or phrases or other things to do with the language that you liked? Or didn’t like?</a:t>
            </a:r>
          </a:p>
          <a:p>
            <a:pPr marL="342900" indent="-342900">
              <a:buFont typeface="Arial" panose="020B0604020202020204" pitchFamily="34" charset="0"/>
              <a:buChar char="•"/>
            </a:pPr>
            <a:r>
              <a:rPr lang="en-GB" sz="2400" dirty="0" smtClean="0">
                <a:latin typeface="Century Gothic" panose="020B0502020202020204" pitchFamily="34" charset="0"/>
              </a:rPr>
              <a:t>If the writer asked what could be improved in the book, how would you have made it better?</a:t>
            </a:r>
          </a:p>
          <a:p>
            <a:pPr marL="342900" indent="-342900">
              <a:buFont typeface="Arial" panose="020B0604020202020204" pitchFamily="34" charset="0"/>
              <a:buChar char="•"/>
            </a:pPr>
            <a:r>
              <a:rPr lang="en-GB" sz="2400" dirty="0" smtClean="0">
                <a:latin typeface="Century Gothic" panose="020B0502020202020204" pitchFamily="34" charset="0"/>
              </a:rPr>
              <a:t>Has anything that happens in the book ever happened to you?</a:t>
            </a:r>
          </a:p>
          <a:p>
            <a:pPr marL="342900" indent="-342900">
              <a:buFont typeface="Arial" panose="020B0604020202020204" pitchFamily="34" charset="0"/>
              <a:buChar char="•"/>
            </a:pPr>
            <a:r>
              <a:rPr lang="en-GB" sz="2400" dirty="0" smtClean="0">
                <a:latin typeface="Century Gothic" panose="020B0502020202020204" pitchFamily="34" charset="0"/>
              </a:rPr>
              <a:t>When you were reading the book, did you ‘see’ the story happening in your imagination?</a:t>
            </a:r>
          </a:p>
          <a:p>
            <a:pPr marL="342900" indent="-342900">
              <a:buFont typeface="Arial" panose="020B0604020202020204" pitchFamily="34" charset="0"/>
              <a:buChar char="•"/>
            </a:pPr>
            <a:r>
              <a:rPr lang="en-GB" sz="2400" dirty="0" smtClean="0">
                <a:latin typeface="Century Gothic" panose="020B0502020202020204" pitchFamily="34" charset="0"/>
              </a:rPr>
              <a:t>What will you tell your friends about this book?</a:t>
            </a:r>
          </a:p>
          <a:p>
            <a:pPr marL="342900" indent="-342900">
              <a:buFont typeface="Arial" panose="020B0604020202020204" pitchFamily="34" charset="0"/>
              <a:buChar char="•"/>
            </a:pPr>
            <a:endParaRPr lang="en-GB" sz="2400" dirty="0">
              <a:latin typeface="Century Gothic" panose="020B0502020202020204" pitchFamily="34" charset="0"/>
            </a:endParaRPr>
          </a:p>
        </p:txBody>
      </p:sp>
    </p:spTree>
    <p:extLst>
      <p:ext uri="{BB962C8B-B14F-4D97-AF65-F5344CB8AC3E}">
        <p14:creationId xmlns:p14="http://schemas.microsoft.com/office/powerpoint/2010/main" val="3737006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8457" y="522514"/>
            <a:ext cx="11077303" cy="4524315"/>
          </a:xfrm>
          <a:prstGeom prst="rect">
            <a:avLst/>
          </a:prstGeom>
          <a:noFill/>
        </p:spPr>
        <p:txBody>
          <a:bodyPr wrap="square" rtlCol="0">
            <a:spAutoFit/>
          </a:bodyPr>
          <a:lstStyle/>
          <a:p>
            <a:r>
              <a:rPr lang="en-GB" sz="2400" b="1" u="sng" dirty="0" smtClean="0">
                <a:latin typeface="Century Gothic" panose="020B0502020202020204" pitchFamily="34" charset="0"/>
              </a:rPr>
              <a:t>Task</a:t>
            </a:r>
          </a:p>
          <a:p>
            <a:endParaRPr lang="en-GB" sz="2400" b="1" u="sng" dirty="0">
              <a:latin typeface="Century Gothic" panose="020B0502020202020204" pitchFamily="34" charset="0"/>
            </a:endParaRPr>
          </a:p>
          <a:p>
            <a:r>
              <a:rPr lang="en-GB" sz="2400" dirty="0" smtClean="0">
                <a:latin typeface="Century Gothic" panose="020B0502020202020204" pitchFamily="34" charset="0"/>
              </a:rPr>
              <a:t>Now you have completed all sections of your grid and considered the extra questions, it is your task to write a paragraph summarising your thoughts, feelings and reflections of he book. Use your recordings from the grid to help you.</a:t>
            </a:r>
          </a:p>
          <a:p>
            <a:endParaRPr lang="en-GB" sz="2400" dirty="0">
              <a:latin typeface="Century Gothic" panose="020B0502020202020204" pitchFamily="34" charset="0"/>
            </a:endParaRPr>
          </a:p>
          <a:p>
            <a:r>
              <a:rPr lang="en-GB" sz="2400" dirty="0" smtClean="0">
                <a:latin typeface="Century Gothic" panose="020B0502020202020204" pitchFamily="34" charset="0"/>
              </a:rPr>
              <a:t>Remember to always use correct spelling, capital letters and punctuation in your writing and to really consider your presentation too – what would your teacher say if you were in class?</a:t>
            </a:r>
          </a:p>
          <a:p>
            <a:endParaRPr lang="en-GB" sz="2400" u="sng" dirty="0">
              <a:latin typeface="Century Gothic" panose="020B0502020202020204" pitchFamily="34" charset="0"/>
            </a:endParaRPr>
          </a:p>
          <a:p>
            <a:endParaRPr lang="en-GB" sz="2400" dirty="0">
              <a:latin typeface="Century Gothic" panose="020B0502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38948" y="6063343"/>
            <a:ext cx="609600" cy="609600"/>
          </a:xfrm>
          <a:prstGeom prst="rect">
            <a:avLst/>
          </a:prstGeom>
        </p:spPr>
      </p:pic>
    </p:spTree>
    <p:extLst>
      <p:ext uri="{BB962C8B-B14F-4D97-AF65-F5344CB8AC3E}">
        <p14:creationId xmlns:p14="http://schemas.microsoft.com/office/powerpoint/2010/main" val="2008051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90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16538" y="221747"/>
            <a:ext cx="3004457" cy="2800767"/>
          </a:xfrm>
          <a:prstGeom prst="rect">
            <a:avLst/>
          </a:prstGeom>
        </p:spPr>
        <p:txBody>
          <a:bodyPr wrap="square">
            <a:spAutoFit/>
          </a:bodyPr>
          <a:lstStyle/>
          <a:p>
            <a:pPr algn="ctr"/>
            <a:r>
              <a:rPr lang="en-GB" sz="3200" dirty="0">
                <a:latin typeface="Century Gothic" panose="020B0502020202020204" pitchFamily="34" charset="0"/>
              </a:rPr>
              <a:t>Today </a:t>
            </a:r>
            <a:r>
              <a:rPr lang="en-GB" sz="3200" dirty="0" smtClean="0">
                <a:latin typeface="Century Gothic" panose="020B0502020202020204" pitchFamily="34" charset="0"/>
              </a:rPr>
              <a:t>we will finish reading the book.</a:t>
            </a:r>
          </a:p>
          <a:p>
            <a:pPr algn="ctr"/>
            <a:endParaRPr lang="en-GB" sz="4800" dirty="0">
              <a:latin typeface="Century Gothic" panose="020B0502020202020204" pitchFamily="34" charset="0"/>
            </a:endParaRPr>
          </a:p>
          <a:p>
            <a:endParaRPr lang="en-GB" sz="3200" dirty="0">
              <a:latin typeface="Century Gothic" panose="020B050202020202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14901" r="8896"/>
          <a:stretch/>
        </p:blipFill>
        <p:spPr>
          <a:xfrm>
            <a:off x="444138" y="221747"/>
            <a:ext cx="6531428" cy="6365716"/>
          </a:xfrm>
          <a:prstGeom prst="rect">
            <a:avLst/>
          </a:prstGeom>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0995" y="6128657"/>
            <a:ext cx="609600" cy="609600"/>
          </a:xfrm>
          <a:prstGeom prst="rect">
            <a:avLst/>
          </a:prstGeom>
        </p:spPr>
      </p:pic>
    </p:spTree>
    <p:extLst>
      <p:ext uri="{BB962C8B-B14F-4D97-AF65-F5344CB8AC3E}">
        <p14:creationId xmlns:p14="http://schemas.microsoft.com/office/powerpoint/2010/main" val="2249093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85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396" r="8032"/>
          <a:stretch/>
        </p:blipFill>
        <p:spPr>
          <a:xfrm>
            <a:off x="2612571" y="212954"/>
            <a:ext cx="6557555" cy="6422978"/>
          </a:xfrm>
          <a:prstGeom prst="rect">
            <a:avLst/>
          </a:prstGeom>
        </p:spPr>
      </p:pic>
    </p:spTree>
    <p:extLst>
      <p:ext uri="{BB962C8B-B14F-4D97-AF65-F5344CB8AC3E}">
        <p14:creationId xmlns:p14="http://schemas.microsoft.com/office/powerpoint/2010/main" val="3273880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20413" b="17365"/>
          <a:stretch/>
        </p:blipFill>
        <p:spPr>
          <a:xfrm>
            <a:off x="143691" y="130628"/>
            <a:ext cx="11937274" cy="5570730"/>
          </a:xfrm>
          <a:prstGeom prst="rect">
            <a:avLst/>
          </a:prstGeom>
        </p:spPr>
      </p:pic>
      <p:sp>
        <p:nvSpPr>
          <p:cNvPr id="3" name="TextBox 2"/>
          <p:cNvSpPr txBox="1"/>
          <p:nvPr/>
        </p:nvSpPr>
        <p:spPr>
          <a:xfrm>
            <a:off x="4909693" y="6021977"/>
            <a:ext cx="2117887" cy="646331"/>
          </a:xfrm>
          <a:prstGeom prst="rect">
            <a:avLst/>
          </a:prstGeom>
          <a:noFill/>
        </p:spPr>
        <p:txBody>
          <a:bodyPr wrap="none" rtlCol="0">
            <a:spAutoFit/>
          </a:bodyPr>
          <a:lstStyle/>
          <a:p>
            <a:r>
              <a:rPr lang="en-GB" sz="3600" dirty="0" smtClean="0">
                <a:latin typeface="Century Gothic" panose="020B0502020202020204" pitchFamily="34" charset="0"/>
              </a:rPr>
              <a:t>The end.</a:t>
            </a:r>
            <a:endParaRPr lang="en-GB" sz="3600" dirty="0">
              <a:latin typeface="Century Gothic" panose="020B0502020202020204" pitchFamily="34" charset="0"/>
            </a:endParaRPr>
          </a:p>
        </p:txBody>
      </p:sp>
    </p:spTree>
    <p:extLst>
      <p:ext uri="{BB962C8B-B14F-4D97-AF65-F5344CB8AC3E}">
        <p14:creationId xmlns:p14="http://schemas.microsoft.com/office/powerpoint/2010/main" val="776782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137" y="404948"/>
            <a:ext cx="11259799" cy="5262979"/>
          </a:xfrm>
          <a:prstGeom prst="rect">
            <a:avLst/>
          </a:prstGeom>
          <a:noFill/>
        </p:spPr>
        <p:txBody>
          <a:bodyPr wrap="square" rtlCol="0">
            <a:spAutoFit/>
          </a:bodyPr>
          <a:lstStyle/>
          <a:p>
            <a:r>
              <a:rPr lang="en-GB" sz="2400" dirty="0" smtClean="0">
                <a:latin typeface="Century Gothic" panose="020B0502020202020204" pitchFamily="34" charset="0"/>
              </a:rPr>
              <a:t>Now I would like you to </a:t>
            </a:r>
            <a:r>
              <a:rPr lang="en-GB" sz="2400" dirty="0" smtClean="0">
                <a:latin typeface="Century Gothic" panose="020B0502020202020204" pitchFamily="34" charset="0"/>
              </a:rPr>
              <a:t>compare </a:t>
            </a:r>
            <a:r>
              <a:rPr lang="en-GB" sz="2400" dirty="0" smtClean="0">
                <a:latin typeface="Century Gothic" panose="020B0502020202020204" pitchFamily="34" charset="0"/>
              </a:rPr>
              <a:t>and contrast the last double spread with the opening double page spread.</a:t>
            </a:r>
          </a:p>
          <a:p>
            <a:endParaRPr lang="en-GB" sz="2400" dirty="0">
              <a:latin typeface="Century Gothic" panose="020B0502020202020204" pitchFamily="34" charset="0"/>
            </a:endParaRPr>
          </a:p>
          <a:p>
            <a:pPr algn="ctr"/>
            <a:r>
              <a:rPr lang="en-GB" sz="2400" dirty="0" smtClean="0">
                <a:latin typeface="Century Gothic" panose="020B0502020202020204" pitchFamily="34" charset="0"/>
              </a:rPr>
              <a:t>I would like you to consider the following:</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*What do you notice?</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*How do the two compare and contrast?</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*How does the positioning of the characters differ and influence your perspective?</a:t>
            </a:r>
          </a:p>
          <a:p>
            <a:endParaRPr lang="en-GB" sz="2400" dirty="0" smtClean="0">
              <a:latin typeface="Century Gothic" panose="020B0502020202020204" pitchFamily="34" charset="0"/>
            </a:endParaRPr>
          </a:p>
          <a:p>
            <a:r>
              <a:rPr lang="en-GB" sz="2400" dirty="0" smtClean="0">
                <a:latin typeface="Century Gothic" panose="020B0502020202020204" pitchFamily="34" charset="0"/>
              </a:rPr>
              <a:t>*How is colour used and to what effect?</a:t>
            </a:r>
          </a:p>
          <a:p>
            <a:endParaRPr lang="en-GB" sz="2400" dirty="0">
              <a:latin typeface="Century Gothic" panose="020B0502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94336" y="6076405"/>
            <a:ext cx="609600" cy="609600"/>
          </a:xfrm>
          <a:prstGeom prst="rect">
            <a:avLst/>
          </a:prstGeom>
        </p:spPr>
      </p:pic>
    </p:spTree>
    <p:extLst>
      <p:ext uri="{BB962C8B-B14F-4D97-AF65-F5344CB8AC3E}">
        <p14:creationId xmlns:p14="http://schemas.microsoft.com/office/powerpoint/2010/main" val="30395328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542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09693" y="6021977"/>
            <a:ext cx="184731" cy="646331"/>
          </a:xfrm>
          <a:prstGeom prst="rect">
            <a:avLst/>
          </a:prstGeom>
          <a:noFill/>
        </p:spPr>
        <p:txBody>
          <a:bodyPr wrap="none" rtlCol="0">
            <a:spAutoFit/>
          </a:bodyPr>
          <a:lstStyle/>
          <a:p>
            <a:endParaRPr lang="en-GB" sz="3600" dirty="0">
              <a:latin typeface="Century Gothic" panose="020B050202020202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7714" b="25523"/>
          <a:stretch/>
        </p:blipFill>
        <p:spPr>
          <a:xfrm>
            <a:off x="116550" y="130629"/>
            <a:ext cx="6075543" cy="2586445"/>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0413" b="17365"/>
          <a:stretch/>
        </p:blipFill>
        <p:spPr>
          <a:xfrm>
            <a:off x="4428308" y="3211875"/>
            <a:ext cx="7406640" cy="3456433"/>
          </a:xfrm>
          <a:prstGeom prst="rect">
            <a:avLst/>
          </a:prstGeom>
        </p:spPr>
      </p:pic>
    </p:spTree>
    <p:extLst>
      <p:ext uri="{BB962C8B-B14F-4D97-AF65-F5344CB8AC3E}">
        <p14:creationId xmlns:p14="http://schemas.microsoft.com/office/powerpoint/2010/main" val="273399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2378" y="308898"/>
            <a:ext cx="11379669" cy="1938992"/>
          </a:xfrm>
          <a:prstGeom prst="rect">
            <a:avLst/>
          </a:prstGeom>
          <a:noFill/>
        </p:spPr>
        <p:txBody>
          <a:bodyPr wrap="square" rtlCol="0">
            <a:spAutoFit/>
          </a:bodyPr>
          <a:lstStyle/>
          <a:p>
            <a:pPr algn="ctr"/>
            <a:r>
              <a:rPr lang="en-GB" sz="2400" dirty="0" smtClean="0">
                <a:latin typeface="Century Gothic" panose="020B0502020202020204" pitchFamily="34" charset="0"/>
              </a:rPr>
              <a:t>I would now like you to reflect upon your views of the text using the grid below.</a:t>
            </a:r>
          </a:p>
          <a:p>
            <a:pPr algn="ctr"/>
            <a:endParaRPr lang="en-GB" sz="2400" dirty="0" smtClean="0">
              <a:latin typeface="Century Gothic" panose="020B0502020202020204" pitchFamily="34" charset="0"/>
            </a:endParaRPr>
          </a:p>
          <a:p>
            <a:pPr algn="ctr"/>
            <a:r>
              <a:rPr lang="en-GB" sz="2400" dirty="0" smtClean="0">
                <a:latin typeface="Century Gothic" panose="020B0502020202020204" pitchFamily="34" charset="0"/>
              </a:rPr>
              <a:t>Please complete each section as fully as you can as this will help you with your next challenge.</a:t>
            </a:r>
            <a:endParaRPr lang="en-GB" sz="2400" dirty="0">
              <a:latin typeface="Century Gothic" panose="020B0502020202020204" pitchFamily="34" charset="0"/>
            </a:endParaRPr>
          </a:p>
        </p:txBody>
      </p:sp>
      <p:pic>
        <p:nvPicPr>
          <p:cNvPr id="3" name="Picture 2"/>
          <p:cNvPicPr>
            <a:picLocks noChangeAspect="1"/>
          </p:cNvPicPr>
          <p:nvPr/>
        </p:nvPicPr>
        <p:blipFill>
          <a:blip r:embed="rId4"/>
          <a:stretch>
            <a:fillRect/>
          </a:stretch>
        </p:blipFill>
        <p:spPr>
          <a:xfrm>
            <a:off x="4382012" y="2247890"/>
            <a:ext cx="3200400" cy="4505325"/>
          </a:xfrm>
          <a:prstGeom prst="rect">
            <a:avLst/>
          </a:prstGeom>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474926" y="5802085"/>
            <a:ext cx="609600" cy="609600"/>
          </a:xfrm>
          <a:prstGeom prst="rect">
            <a:avLst/>
          </a:prstGeom>
        </p:spPr>
      </p:pic>
    </p:spTree>
    <p:extLst>
      <p:ext uri="{BB962C8B-B14F-4D97-AF65-F5344CB8AC3E}">
        <p14:creationId xmlns:p14="http://schemas.microsoft.com/office/powerpoint/2010/main" val="33268444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3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149" y="444137"/>
            <a:ext cx="10698480" cy="1815882"/>
          </a:xfrm>
          <a:prstGeom prst="rect">
            <a:avLst/>
          </a:prstGeom>
          <a:noFill/>
        </p:spPr>
        <p:txBody>
          <a:bodyPr wrap="square" rtlCol="0">
            <a:spAutoFit/>
          </a:bodyPr>
          <a:lstStyle/>
          <a:p>
            <a:r>
              <a:rPr lang="en-GB" sz="2800" b="1" u="sng" dirty="0" smtClean="0">
                <a:latin typeface="Century Gothic" panose="020B0502020202020204" pitchFamily="34" charset="0"/>
              </a:rPr>
              <a:t>Likes</a:t>
            </a:r>
          </a:p>
          <a:p>
            <a:r>
              <a:rPr lang="en-GB" sz="2800" dirty="0" smtClean="0">
                <a:latin typeface="Century Gothic" panose="020B0502020202020204" pitchFamily="34" charset="0"/>
              </a:rPr>
              <a:t>Was there anything you liked about the book?</a:t>
            </a:r>
          </a:p>
          <a:p>
            <a:r>
              <a:rPr lang="en-GB" sz="2800" dirty="0" smtClean="0">
                <a:latin typeface="Century Gothic" panose="020B0502020202020204" pitchFamily="34" charset="0"/>
              </a:rPr>
              <a:t>What especially caught your attention?</a:t>
            </a:r>
          </a:p>
          <a:p>
            <a:r>
              <a:rPr lang="en-GB" sz="2800" dirty="0" smtClean="0">
                <a:latin typeface="Century Gothic" panose="020B0502020202020204" pitchFamily="34" charset="0"/>
              </a:rPr>
              <a:t>What would you have liked more of?</a:t>
            </a:r>
            <a:endParaRPr lang="en-GB" sz="2800" dirty="0">
              <a:latin typeface="Century Gothic" panose="020B0502020202020204" pitchFamily="34" charset="0"/>
            </a:endParaRPr>
          </a:p>
        </p:txBody>
      </p:sp>
    </p:spTree>
    <p:extLst>
      <p:ext uri="{BB962C8B-B14F-4D97-AF65-F5344CB8AC3E}">
        <p14:creationId xmlns:p14="http://schemas.microsoft.com/office/powerpoint/2010/main" val="120314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9451" y="522514"/>
            <a:ext cx="11299372" cy="2308324"/>
          </a:xfrm>
          <a:prstGeom prst="rect">
            <a:avLst/>
          </a:prstGeom>
          <a:noFill/>
        </p:spPr>
        <p:txBody>
          <a:bodyPr wrap="square" rtlCol="0">
            <a:spAutoFit/>
          </a:bodyPr>
          <a:lstStyle/>
          <a:p>
            <a:r>
              <a:rPr lang="en-GB" sz="2400" b="1" u="sng" dirty="0" smtClean="0">
                <a:latin typeface="Century Gothic" panose="020B0502020202020204" pitchFamily="34" charset="0"/>
              </a:rPr>
              <a:t>Dislikes</a:t>
            </a:r>
          </a:p>
          <a:p>
            <a:r>
              <a:rPr lang="en-GB" sz="2400" dirty="0" smtClean="0">
                <a:latin typeface="Century Gothic" panose="020B0502020202020204" pitchFamily="34" charset="0"/>
              </a:rPr>
              <a:t>Was there anything you disliked about the book?</a:t>
            </a:r>
          </a:p>
          <a:p>
            <a:r>
              <a:rPr lang="en-GB" sz="2400" dirty="0" smtClean="0">
                <a:latin typeface="Century Gothic" panose="020B0502020202020204" pitchFamily="34" charset="0"/>
              </a:rPr>
              <a:t>Were there parts that bored you?</a:t>
            </a:r>
          </a:p>
          <a:p>
            <a:r>
              <a:rPr lang="en-GB" sz="2400" dirty="0" smtClean="0">
                <a:latin typeface="Century Gothic" panose="020B0502020202020204" pitchFamily="34" charset="0"/>
              </a:rPr>
              <a:t>Would you have skipped parts? If so, which ones?</a:t>
            </a:r>
          </a:p>
          <a:p>
            <a:r>
              <a:rPr lang="en-GB" sz="2400" dirty="0" smtClean="0">
                <a:latin typeface="Century Gothic" panose="020B0502020202020204" pitchFamily="34" charset="0"/>
              </a:rPr>
              <a:t>Would you have fully read the book on your own? If not, where would you have gave up?</a:t>
            </a:r>
            <a:endParaRPr lang="en-GB" sz="2400" dirty="0">
              <a:latin typeface="Century Gothic" panose="020B0502020202020204" pitchFamily="34" charset="0"/>
            </a:endParaRPr>
          </a:p>
        </p:txBody>
      </p:sp>
    </p:spTree>
    <p:extLst>
      <p:ext uri="{BB962C8B-B14F-4D97-AF65-F5344CB8AC3E}">
        <p14:creationId xmlns:p14="http://schemas.microsoft.com/office/powerpoint/2010/main" val="1271015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547</Words>
  <Application>Microsoft Office PowerPoint</Application>
  <PresentationFormat>Widescreen</PresentationFormat>
  <Paragraphs>58</Paragraphs>
  <Slides>13</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Brunskill, Nichola</dc:creator>
  <cp:lastModifiedBy>Smurthwaite, Andrew</cp:lastModifiedBy>
  <cp:revision>54</cp:revision>
  <dcterms:created xsi:type="dcterms:W3CDTF">2021-01-08T09:49:20Z</dcterms:created>
  <dcterms:modified xsi:type="dcterms:W3CDTF">2021-01-27T11:56:16Z</dcterms:modified>
</cp:coreProperties>
</file>