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83" r:id="rId5"/>
    <p:sldId id="258" r:id="rId6"/>
    <p:sldId id="259" r:id="rId7"/>
    <p:sldId id="260" r:id="rId8"/>
    <p:sldId id="261" r:id="rId9"/>
    <p:sldId id="262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4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Image"/>
          <p:cNvSpPr>
            <a:spLocks noGrp="1"/>
          </p:cNvSpPr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>
            <a:spLocks noGrp="1"/>
          </p:cNvSpPr>
          <p:nvPr>
            <p:ph type="sldNum" sz="quarter" idx="2"/>
          </p:nvPr>
        </p:nvSpPr>
        <p:spPr>
          <a:xfrm>
            <a:off x="6366789" y="9245599"/>
            <a:ext cx="283922" cy="38100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Image"/>
          <p:cNvSpPr>
            <a:spLocks noGrp="1"/>
          </p:cNvSpPr>
          <p:nvPr>
            <p:ph type="pic" sz="half" idx="13"/>
          </p:nvPr>
        </p:nvSpPr>
        <p:spPr>
          <a:xfrm>
            <a:off x="7002462" y="17462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Title Text"/>
          <p:cNvSpPr>
            <a:spLocks noGrp="1"/>
          </p:cNvSpPr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>
            <a:spLocks noGrp="1"/>
          </p:cNvSpPr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>
            <a:spLocks noGrp="1"/>
          </p:cNvSpPr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>
            <a:spLocks noGrp="1"/>
          </p:cNvSpPr>
          <p:nvPr>
            <p:ph type="sldNum" sz="quarter" idx="2"/>
          </p:nvPr>
        </p:nvSpPr>
        <p:spPr>
          <a:xfrm>
            <a:off x="6366789" y="9245599"/>
            <a:ext cx="283922" cy="381001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300" i="1"/>
            </a:lvl1pPr>
          </a:lstStyle>
          <a:p>
            <a:r>
              <a:t>–Johnny Appleseed</a:t>
            </a:r>
          </a:p>
        </p:txBody>
      </p:sp>
      <p:sp>
        <p:nvSpPr>
          <p:cNvPr id="108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r>
              <a:t>“Type a quote here.” </a:t>
            </a:r>
          </a:p>
        </p:txBody>
      </p:sp>
      <p:sp>
        <p:nvSpPr>
          <p:cNvPr id="10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6366789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RjxXQif6VMI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King_of_East_Anglia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Offa_of_Mercia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xXQif6VM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he mystery of the empty grave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368045">
              <a:defRPr sz="4410">
                <a:solidFill>
                  <a:schemeClr val="accent5">
                    <a:satOff val="14285"/>
                    <a:lumOff val="-13364"/>
                  </a:schemeClr>
                </a:solidFill>
              </a:defRPr>
            </a:lvl1pPr>
          </a:lstStyle>
          <a:p>
            <a:r>
              <a:t>The mystery of the empty grave</a:t>
            </a:r>
          </a:p>
        </p:txBody>
      </p:sp>
      <p:pic>
        <p:nvPicPr>
          <p:cNvPr id="13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70261" y="8075752"/>
            <a:ext cx="1461101" cy="1461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o complete a historical enquiry of the events of Sutton Hoo.…"/>
          <p:cNvSpPr/>
          <p:nvPr/>
        </p:nvSpPr>
        <p:spPr>
          <a:xfrm>
            <a:off x="1332668" y="2985346"/>
            <a:ext cx="10339463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complete a historical enquiry of the events of Sutton Hoo.</a:t>
            </a:r>
          </a:p>
          <a:p>
            <a:pPr marL="228600" indent="-228600">
              <a:buSzPct val="100000"/>
              <a:buChar char="•"/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use evidence to make suggestions and draw conclusions.</a:t>
            </a:r>
          </a:p>
        </p:txBody>
      </p:sp>
      <p:pic>
        <p:nvPicPr>
          <p:cNvPr id="136" name="suttonhoo.jpeg" descr="suttonhoo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2239" y="5328355"/>
            <a:ext cx="1934638" cy="319981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668" y="2488101"/>
            <a:ext cx="1122571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You can use any of the following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 objects that you can see to complete your main task today!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7554B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1000948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grabber.jpeg" descr="imagegrabbe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5181601" cy="518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34311" y="503484"/>
            <a:ext cx="3267006" cy="8304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2275" y="4594577"/>
            <a:ext cx="4906152" cy="6590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s238045_l.jpeg" descr="ps238045_l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382173">
            <a:off x="6529493" y="316088"/>
            <a:ext cx="1381761" cy="785706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he finds"/>
          <p:cNvSpPr/>
          <p:nvPr/>
        </p:nvSpPr>
        <p:spPr>
          <a:xfrm>
            <a:off x="7518400" y="927946"/>
            <a:ext cx="1952978" cy="1625601"/>
          </a:xfrm>
          <a:prstGeom prst="rect">
            <a:avLst/>
          </a:prstGeom>
          <a:solidFill>
            <a:srgbClr val="95373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D9D9D9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The finds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  <p:bldP spid="159" grpId="4" animBg="1" advAuto="0"/>
      <p:bldP spid="160" grpId="2" animBg="1" advAuto="0"/>
      <p:bldP spid="161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026" y="2835768"/>
            <a:ext cx="10742508" cy="575507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37 coins dated about AD 625"/>
          <p:cNvSpPr/>
          <p:nvPr/>
        </p:nvSpPr>
        <p:spPr>
          <a:xfrm rot="448854">
            <a:off x="7836172" y="925372"/>
            <a:ext cx="4111415" cy="1625601"/>
          </a:xfrm>
          <a:prstGeom prst="rect">
            <a:avLst/>
          </a:prstGeom>
          <a:solidFill>
            <a:srgbClr val="EBF1DE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37 coins dated about AD 625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  <p:bldP spid="165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ulos_saulos_spoonm.jpeg" descr="paulos_saulos_spoon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044" y="474133"/>
            <a:ext cx="7924801" cy="497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One spoon is inscribed Paul the other Saul"/>
          <p:cNvSpPr/>
          <p:nvPr/>
        </p:nvSpPr>
        <p:spPr>
          <a:xfrm>
            <a:off x="4147537" y="1744979"/>
            <a:ext cx="6245014" cy="1143001"/>
          </a:xfrm>
          <a:prstGeom prst="rect">
            <a:avLst/>
          </a:prstGeom>
          <a:solidFill>
            <a:srgbClr val="EBF1DE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One spoon is inscribed Paul the other Saul</a:t>
            </a:r>
          </a:p>
        </p:txBody>
      </p:sp>
      <p:sp>
        <p:nvSpPr>
          <p:cNvPr id="169" name="They are christening spoons"/>
          <p:cNvSpPr/>
          <p:nvPr/>
        </p:nvSpPr>
        <p:spPr>
          <a:xfrm rot="20275003">
            <a:off x="1537469" y="4803674"/>
            <a:ext cx="5364481" cy="1270001"/>
          </a:xfrm>
          <a:prstGeom prst="rect">
            <a:avLst/>
          </a:prstGeom>
          <a:solidFill>
            <a:srgbClr val="DCE6F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They are christening spoons</a:t>
            </a:r>
          </a:p>
        </p:txBody>
      </p:sp>
      <p:sp>
        <p:nvSpPr>
          <p:cNvPr id="170" name="The owner at some time must have been Christian but the burial is pagan."/>
          <p:cNvSpPr/>
          <p:nvPr/>
        </p:nvSpPr>
        <p:spPr>
          <a:xfrm>
            <a:off x="5784426" y="5997504"/>
            <a:ext cx="6606260" cy="1854201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The owner at some time must have been Christian but the burial is pagan.</a:t>
            </a:r>
          </a:p>
        </p:txBody>
      </p:sp>
      <p:sp>
        <p:nvSpPr>
          <p:cNvPr id="171" name="2 silver spoons"/>
          <p:cNvSpPr/>
          <p:nvPr/>
        </p:nvSpPr>
        <p:spPr>
          <a:xfrm rot="1095676">
            <a:off x="7557307" y="535904"/>
            <a:ext cx="3790810" cy="685801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2 silver spoons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2" animBg="1" advAuto="0"/>
      <p:bldP spid="168" grpId="3" animBg="1" advAuto="0"/>
      <p:bldP spid="169" grpId="4" animBg="1" advAuto="0"/>
      <p:bldP spid="170" grpId="5" animBg="1" advAuto="0"/>
      <p:bldP spid="171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What do the finds tell us?…"/>
          <p:cNvSpPr/>
          <p:nvPr/>
        </p:nvSpPr>
        <p:spPr>
          <a:xfrm>
            <a:off x="1452879" y="678039"/>
            <a:ext cx="10099042" cy="1143001"/>
          </a:xfrm>
          <a:prstGeom prst="rect">
            <a:avLst/>
          </a:prstGeom>
          <a:solidFill>
            <a:srgbClr val="95373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D9D9D9"/>
                </a:solidFill>
              </a:defRPr>
            </a:pPr>
            <a:r>
              <a:t>What do the finds tell us?</a:t>
            </a:r>
          </a:p>
          <a:p>
            <a:pPr>
              <a:defRPr sz="3400">
                <a:solidFill>
                  <a:srgbClr val="D9D9D9"/>
                </a:solidFill>
              </a:defRPr>
            </a:pPr>
            <a:r>
              <a:t> Watch the short </a:t>
            </a:r>
            <a:r>
              <a:rPr u="sng">
                <a:hlinkClick r:id="rId2"/>
              </a:rPr>
              <a:t>video</a:t>
            </a:r>
            <a:r>
              <a:t> </a:t>
            </a:r>
          </a:p>
        </p:txBody>
      </p:sp>
      <p:pic>
        <p:nvPicPr>
          <p:cNvPr id="174" name="O2-4-4-i2.jpeg" descr="O2-4-4-i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715" y="3772746"/>
            <a:ext cx="5633157" cy="316992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ink is to beginning of clip: show from discovery of finds starting…"/>
          <p:cNvSpPr/>
          <p:nvPr/>
        </p:nvSpPr>
        <p:spPr>
          <a:xfrm>
            <a:off x="3058947" y="7824046"/>
            <a:ext cx="6785306" cy="937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Link is to beginning of clip: show from discovery of finds starting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800">
                <a:latin typeface="Avenir Book"/>
                <a:ea typeface="Avenir Book"/>
                <a:cs typeface="Avenir Book"/>
                <a:sym typeface="Avenir Book"/>
              </a:rPr>
              <a:t>at 6min 15sec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utton_hoo_recon.png" descr="sutton_hoo_r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2106" y="2275839"/>
            <a:ext cx="9428481" cy="634887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rtist’s impressions of the final scene"/>
          <p:cNvSpPr/>
          <p:nvPr/>
        </p:nvSpPr>
        <p:spPr>
          <a:xfrm>
            <a:off x="4673600" y="317499"/>
            <a:ext cx="5791200" cy="1193801"/>
          </a:xfrm>
          <a:prstGeom prst="rect">
            <a:avLst/>
          </a:prstGeom>
          <a:solidFill>
            <a:srgbClr val="663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Artist’s impressions of the final scene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s_sutton_hoo_recon.jpeg" descr="as_sutton_hoo_reco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144" y="645723"/>
            <a:ext cx="8590112" cy="846215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ttp://www.bbc.co.uk/schools/primaryhistory/anglo_saxons/kings_and_laws/teachers_resources.shtml"/>
          <p:cNvSpPr/>
          <p:nvPr/>
        </p:nvSpPr>
        <p:spPr>
          <a:xfrm>
            <a:off x="-1" y="9125091"/>
            <a:ext cx="130048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http://www.bbc.co.uk/schools/primaryhistory/anglo_saxons/kings_and_laws/teachers_resources.shtml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Which clue tells us?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>
                <a:solidFill>
                  <a:schemeClr val="accent5">
                    <a:satOff val="14285"/>
                    <a:lumOff val="-13364"/>
                  </a:schemeClr>
                </a:solidFill>
              </a:defRPr>
            </a:lvl1pPr>
          </a:lstStyle>
          <a:p>
            <a:r>
              <a:t>Which clue tells us?</a:t>
            </a:r>
          </a:p>
        </p:txBody>
      </p:sp>
      <p:sp>
        <p:nvSpPr>
          <p:cNvPr id="184" name="The owner must have been very important.…"/>
          <p:cNvSpPr>
            <a:spLocks noGrp="1"/>
          </p:cNvSpPr>
          <p:nvPr>
            <p:ph type="body" idx="4294967295"/>
          </p:nvPr>
        </p:nvSpPr>
        <p:spPr>
          <a:xfrm>
            <a:off x="850900" y="1097138"/>
            <a:ext cx="11303000" cy="4703376"/>
          </a:xfrm>
          <a:prstGeom prst="rect">
            <a:avLst/>
          </a:prstGeom>
        </p:spPr>
        <p:txBody>
          <a:bodyPr/>
          <a:lstStyle/>
          <a:p>
            <a:pPr marL="698046" indent="-698046">
              <a:lnSpc>
                <a:spcPct val="90000"/>
              </a:lnSpc>
              <a:spcBef>
                <a:spcPts val="900"/>
              </a:spcBef>
              <a:buAutoNum type="alphaUcPeriod"/>
              <a:defRPr sz="2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 owner must have been very important.</a:t>
            </a:r>
          </a:p>
          <a:p>
            <a:pPr marL="731519" indent="-731519">
              <a:lnSpc>
                <a:spcPct val="90000"/>
              </a:lnSpc>
              <a:spcBef>
                <a:spcPts val="900"/>
              </a:spcBef>
              <a:buSzTx/>
              <a:buNone/>
              <a:defRPr sz="2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B. The owner was a king.</a:t>
            </a:r>
          </a:p>
          <a:p>
            <a:pPr marL="731519" indent="-731519">
              <a:lnSpc>
                <a:spcPct val="90000"/>
              </a:lnSpc>
              <a:spcBef>
                <a:spcPts val="900"/>
              </a:spcBef>
              <a:buSzTx/>
              <a:buNone/>
              <a:defRPr sz="2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C. The burial must have been between AD 595 and AD 625.</a:t>
            </a:r>
          </a:p>
        </p:txBody>
      </p:sp>
      <p:sp>
        <p:nvSpPr>
          <p:cNvPr id="185" name="D. The owner was an  East Anglian.…"/>
          <p:cNvSpPr/>
          <p:nvPr/>
        </p:nvSpPr>
        <p:spPr>
          <a:xfrm>
            <a:off x="5942470" y="2909034"/>
            <a:ext cx="5743788" cy="643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87680" indent="-487680">
              <a:lnSpc>
                <a:spcPct val="90000"/>
              </a:lnSpc>
              <a:spcBef>
                <a:spcPts val="900"/>
              </a:spcBef>
              <a:defRPr sz="2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D. The owner was an  East Anglian.</a:t>
            </a:r>
          </a:p>
          <a:p>
            <a:pPr marL="487680" indent="-487680">
              <a:lnSpc>
                <a:spcPct val="90000"/>
              </a:lnSpc>
              <a:spcBef>
                <a:spcPts val="900"/>
              </a:spcBef>
              <a:defRPr sz="2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E. The owner was  possibly Christian at some stage.</a:t>
            </a:r>
          </a:p>
          <a:p>
            <a:pPr marL="487680" indent="-487680">
              <a:lnSpc>
                <a:spcPct val="90000"/>
              </a:lnSpc>
              <a:spcBef>
                <a:spcPts val="900"/>
              </a:spcBef>
              <a:defRPr sz="2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F. The owner was a ‘superking’ or Bretwalda.</a:t>
            </a:r>
          </a:p>
        </p:txBody>
      </p:sp>
      <p:grpSp>
        <p:nvGrpSpPr>
          <p:cNvPr id="188" name="magnifying-glass[1].jpeg"/>
          <p:cNvGrpSpPr/>
          <p:nvPr/>
        </p:nvGrpSpPr>
        <p:grpSpPr>
          <a:xfrm rot="19434857">
            <a:off x="1894881" y="4390419"/>
            <a:ext cx="2736992" cy="4377268"/>
            <a:chOff x="0" y="0"/>
            <a:chExt cx="2736991" cy="4377266"/>
          </a:xfrm>
        </p:grpSpPr>
        <p:pic>
          <p:nvPicPr>
            <p:cNvPr id="187" name="magnifying-glass[1].jpeg" descr="magnifying-glass[1]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79400" y="254000"/>
              <a:ext cx="2203592" cy="37930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6" name="magnifying-glass[1].jpeg" descr="magnifying-glass[1]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36992" cy="43772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build="p" animBg="1" advAuto="0"/>
      <p:bldP spid="185" grpId="2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o who was he?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r>
              <a:t>So who was he?</a:t>
            </a:r>
          </a:p>
        </p:txBody>
      </p:sp>
      <p:sp>
        <p:nvSpPr>
          <p:cNvPr id="191" name="Here are 4 possible people it might be. Before we look at them let’s remind ourselves of what we are looking for?"/>
          <p:cNvSpPr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Here are 4 possible people it might be. Before we look at them let’s remind ourselves of what we are looking for?</a:t>
            </a:r>
          </a:p>
          <a:p>
            <a:pPr marL="487680" indent="-487680">
              <a:buSzTx/>
              <a:buNone/>
            </a:pPr>
            <a:endParaRPr/>
          </a:p>
          <a:p>
            <a:pPr marL="487680" indent="-487680">
              <a:buSzTx/>
              <a:buNone/>
            </a:pPr>
            <a:r>
              <a:t> 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igeberht of East Anglia (also known as Saint Sigebert) was King of East Anglia from c.629 to c.634."/>
          <p:cNvSpPr/>
          <p:nvPr/>
        </p:nvSpPr>
        <p:spPr>
          <a:xfrm>
            <a:off x="3635021" y="5702017"/>
            <a:ext cx="6502402" cy="2336801"/>
          </a:xfrm>
          <a:prstGeom prst="rect">
            <a:avLst/>
          </a:prstGeom>
          <a:solidFill>
            <a:srgbClr val="F2DCDB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Sigeberht of East Anglia</a:t>
            </a:r>
            <a:r>
              <a:rPr b="0">
                <a:latin typeface="Calibri"/>
                <a:ea typeface="Calibri"/>
                <a:cs typeface="Calibri"/>
                <a:sym typeface="Calibri"/>
              </a:rPr>
              <a:t> (also known as </a:t>
            </a:r>
            <a:r>
              <a:t>Saint Sigebert</a:t>
            </a:r>
            <a:r>
              <a:rPr b="0">
                <a:latin typeface="Calibri"/>
                <a:ea typeface="Calibri"/>
                <a:cs typeface="Calibri"/>
                <a:sym typeface="Calibri"/>
              </a:rPr>
              <a:t>) was King of East Anglia from c.629 to c.634. </a:t>
            </a:r>
          </a:p>
        </p:txBody>
      </p:sp>
      <p:sp>
        <p:nvSpPr>
          <p:cNvPr id="194" name="He was the first English king to receive a Christian baptism."/>
          <p:cNvSpPr/>
          <p:nvPr/>
        </p:nvSpPr>
        <p:spPr>
          <a:xfrm rot="704203">
            <a:off x="5596318" y="2371321"/>
            <a:ext cx="6861388" cy="1143001"/>
          </a:xfrm>
          <a:prstGeom prst="rect">
            <a:avLst/>
          </a:prstGeom>
          <a:solidFill>
            <a:srgbClr val="CCC1DA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He was the first English king to receive a Christian baptism.</a:t>
            </a:r>
          </a:p>
        </p:txBody>
      </p:sp>
      <p:sp>
        <p:nvSpPr>
          <p:cNvPr id="195" name="A"/>
          <p:cNvSpPr/>
          <p:nvPr/>
        </p:nvSpPr>
        <p:spPr>
          <a:xfrm>
            <a:off x="894079" y="679732"/>
            <a:ext cx="3048001" cy="2171701"/>
          </a:xfrm>
          <a:prstGeom prst="rect">
            <a:avLst/>
          </a:prstGeom>
          <a:solidFill>
            <a:srgbClr val="0000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 </a:t>
            </a:r>
            <a:r>
              <a:rPr sz="13600"/>
              <a:t>A</a:t>
            </a:r>
          </a:p>
        </p:txBody>
      </p:sp>
      <p:sp>
        <p:nvSpPr>
          <p:cNvPr id="196" name="Sigebert"/>
          <p:cNvSpPr/>
          <p:nvPr/>
        </p:nvSpPr>
        <p:spPr>
          <a:xfrm>
            <a:off x="660072" y="3359714"/>
            <a:ext cx="4161740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Sigebert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85" y="706415"/>
            <a:ext cx="11391900" cy="628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2068" y="7518550"/>
            <a:ext cx="10166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HfW cursive" panose="00000500000000000000" pitchFamily="2" charset="0"/>
              </a:rPr>
              <a:t>What could this mysterious mound be?</a:t>
            </a:r>
          </a:p>
        </p:txBody>
      </p:sp>
    </p:spTree>
    <p:extLst>
      <p:ext uri="{BB962C8B-B14F-4D97-AF65-F5344CB8AC3E}">
        <p14:creationId xmlns:p14="http://schemas.microsoft.com/office/powerpoint/2010/main" val="11070744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"/>
          <p:cNvSpPr/>
          <p:nvPr/>
        </p:nvSpPr>
        <p:spPr>
          <a:xfrm>
            <a:off x="1539804" y="1512852"/>
            <a:ext cx="2065868" cy="2171701"/>
          </a:xfrm>
          <a:prstGeom prst="rect">
            <a:avLst/>
          </a:prstGeom>
          <a:solidFill>
            <a:srgbClr val="0000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600">
                <a:solidFill>
                  <a:srgbClr val="FFFFFF"/>
                </a:solidFill>
              </a:defRPr>
            </a:lvl1pPr>
          </a:lstStyle>
          <a:p>
            <a:r>
              <a:t>B</a:t>
            </a:r>
          </a:p>
        </p:txBody>
      </p:sp>
      <p:sp>
        <p:nvSpPr>
          <p:cNvPr id="199" name="He received Christian teaching  and was Christian in his ways."/>
          <p:cNvSpPr/>
          <p:nvPr/>
        </p:nvSpPr>
        <p:spPr>
          <a:xfrm rot="20606005">
            <a:off x="4990817" y="6509034"/>
            <a:ext cx="6816233" cy="1155701"/>
          </a:xfrm>
          <a:prstGeom prst="rect">
            <a:avLst/>
          </a:prstGeom>
          <a:solidFill>
            <a:srgbClr val="92D050"/>
          </a:solidFill>
          <a:ln w="12700">
            <a:solidFill>
              <a:srgbClr val="8EB4E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000000"/>
                </a:solidFill>
              </a:defRPr>
            </a:lvl1pPr>
          </a:lstStyle>
          <a:p>
            <a:r>
              <a:t>He received Christian teaching  and was Christian in his ways.</a:t>
            </a:r>
          </a:p>
        </p:txBody>
      </p:sp>
      <p:sp>
        <p:nvSpPr>
          <p:cNvPr id="200" name="Eorpwald was the son of Raedwald and ruled as King of East Anglia from…"/>
          <p:cNvSpPr/>
          <p:nvPr/>
        </p:nvSpPr>
        <p:spPr>
          <a:xfrm>
            <a:off x="5330613" y="1261815"/>
            <a:ext cx="6136641" cy="2362201"/>
          </a:xfrm>
          <a:prstGeom prst="rect">
            <a:avLst/>
          </a:prstGeom>
          <a:solidFill>
            <a:srgbClr val="FFFF66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Eorpwald</a:t>
            </a:r>
            <a:r>
              <a:rPr b="0">
                <a:latin typeface="Calibri"/>
                <a:ea typeface="Calibri"/>
                <a:cs typeface="Calibri"/>
                <a:sym typeface="Calibri"/>
              </a:rPr>
              <a:t> was the son of Raedwald and ruled as King of East Anglia from </a:t>
            </a:r>
          </a:p>
          <a:p>
            <a:pPr>
              <a:defRPr sz="3800">
                <a:solidFill>
                  <a:srgbClr val="000000"/>
                </a:solidFill>
              </a:defRPr>
            </a:pPr>
            <a:r>
              <a:t>c.624 to c.627.</a:t>
            </a:r>
          </a:p>
        </p:txBody>
      </p:sp>
      <p:sp>
        <p:nvSpPr>
          <p:cNvPr id="201" name="Eorpwald"/>
          <p:cNvSpPr/>
          <p:nvPr/>
        </p:nvSpPr>
        <p:spPr>
          <a:xfrm>
            <a:off x="484912" y="4046877"/>
            <a:ext cx="4561732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Eorpwald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"/>
          <p:cNvSpPr/>
          <p:nvPr/>
        </p:nvSpPr>
        <p:spPr>
          <a:xfrm>
            <a:off x="871502" y="704567"/>
            <a:ext cx="1959752" cy="2171701"/>
          </a:xfrm>
          <a:prstGeom prst="rect">
            <a:avLst/>
          </a:prstGeom>
          <a:solidFill>
            <a:srgbClr val="0000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600">
                <a:solidFill>
                  <a:srgbClr val="FFFFFF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204" name="Raedwald"/>
          <p:cNvSpPr/>
          <p:nvPr/>
        </p:nvSpPr>
        <p:spPr>
          <a:xfrm>
            <a:off x="399626" y="1777717"/>
            <a:ext cx="7213601" cy="266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/>
            </a:pPr>
            <a:endParaRPr/>
          </a:p>
          <a:p>
            <a:pPr>
              <a:defRPr sz="8400"/>
            </a:pPr>
            <a:r>
              <a:t>Raedwald</a:t>
            </a:r>
          </a:p>
        </p:txBody>
      </p:sp>
      <p:sp>
        <p:nvSpPr>
          <p:cNvPr id="205" name="Rædwald,  was King of the East Angles from c. AD 600 until his death in c.624."/>
          <p:cNvSpPr/>
          <p:nvPr/>
        </p:nvSpPr>
        <p:spPr>
          <a:xfrm>
            <a:off x="7351324" y="1723813"/>
            <a:ext cx="4404925" cy="2133601"/>
          </a:xfrm>
          <a:prstGeom prst="rect">
            <a:avLst/>
          </a:prstGeom>
          <a:solidFill>
            <a:srgbClr val="CCFF9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Rædwald</a:t>
            </a:r>
            <a:r>
              <a:rPr b="0">
                <a:latin typeface="Calibri"/>
                <a:ea typeface="Calibri"/>
                <a:cs typeface="Calibri"/>
                <a:sym typeface="Calibri"/>
              </a:rPr>
              <a:t>,  was </a:t>
            </a:r>
            <a:r>
              <a:rPr b="0" u="sng">
                <a:latin typeface="Calibri"/>
                <a:ea typeface="Calibri"/>
                <a:cs typeface="Calibri"/>
                <a:sym typeface="Calibri"/>
                <a:hlinkClick r:id="rId2"/>
              </a:rPr>
              <a:t>King of the East Angles</a:t>
            </a:r>
            <a:r>
              <a:rPr b="0">
                <a:latin typeface="Calibri"/>
                <a:ea typeface="Calibri"/>
                <a:cs typeface="Calibri"/>
                <a:sym typeface="Calibri"/>
              </a:rPr>
              <a:t> from c. AD 600 until his death in c.624.</a:t>
            </a:r>
          </a:p>
        </p:txBody>
      </p:sp>
      <p:sp>
        <p:nvSpPr>
          <p:cNvPr id="206" name="He was a Bretwalda, a superior king."/>
          <p:cNvSpPr/>
          <p:nvPr/>
        </p:nvSpPr>
        <p:spPr>
          <a:xfrm>
            <a:off x="8141546" y="5834944"/>
            <a:ext cx="3352801" cy="1854201"/>
          </a:xfrm>
          <a:prstGeom prst="rect">
            <a:avLst/>
          </a:prstGeom>
          <a:solidFill>
            <a:srgbClr val="B7DEE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He was a Bretwalda, a superior king.</a:t>
            </a:r>
          </a:p>
        </p:txBody>
      </p:sp>
      <p:sp>
        <p:nvSpPr>
          <p:cNvPr id="207" name="He was converted to  Christianity  but was thought to have gone back to being  a pagan."/>
          <p:cNvSpPr/>
          <p:nvPr/>
        </p:nvSpPr>
        <p:spPr>
          <a:xfrm rot="792330">
            <a:off x="2261637" y="5974488"/>
            <a:ext cx="4811325" cy="2184401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He was converted to  Christianity  but was thought to have gone back to being  a pagan.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"/>
          <p:cNvSpPr/>
          <p:nvPr/>
        </p:nvSpPr>
        <p:spPr>
          <a:xfrm>
            <a:off x="9063849" y="1025172"/>
            <a:ext cx="2047805" cy="2171701"/>
          </a:xfrm>
          <a:prstGeom prst="rect">
            <a:avLst/>
          </a:prstGeom>
          <a:solidFill>
            <a:srgbClr val="0000C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600">
                <a:solidFill>
                  <a:srgbClr val="FFFFFF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210" name="Offa of Mercia…"/>
          <p:cNvSpPr/>
          <p:nvPr/>
        </p:nvSpPr>
        <p:spPr>
          <a:xfrm rot="21085373">
            <a:off x="1056237" y="1294694"/>
            <a:ext cx="7012659" cy="2438401"/>
          </a:xfrm>
          <a:prstGeom prst="rect">
            <a:avLst/>
          </a:prstGeom>
          <a:solidFill>
            <a:srgbClr val="B9CDE5"/>
          </a:solidFill>
          <a:ln w="12700">
            <a:solidFill>
              <a:srgbClr val="376092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/>
            </a:pPr>
            <a:r>
              <a:rPr u="sng">
                <a:hlinkClick r:id="rId2"/>
              </a:rPr>
              <a:t>Offa</a:t>
            </a:r>
            <a:r>
              <a:rPr sz="2800" u="sng">
                <a:hlinkClick r:id="rId2"/>
              </a:rPr>
              <a:t> of Mercia</a:t>
            </a:r>
            <a:r>
              <a:rPr sz="2800"/>
              <a:t> </a:t>
            </a:r>
          </a:p>
          <a:p>
            <a:pPr>
              <a:defRPr sz="3400"/>
            </a:pPr>
            <a:r>
              <a:t>He was a Bretwalda, a king who had power over other kings in England.</a:t>
            </a:r>
          </a:p>
        </p:txBody>
      </p:sp>
      <p:sp>
        <p:nvSpPr>
          <p:cNvPr id="211" name="Offa was the King of Mercia from  AD 757 until his death in July 796."/>
          <p:cNvSpPr/>
          <p:nvPr/>
        </p:nvSpPr>
        <p:spPr>
          <a:xfrm>
            <a:off x="894805" y="7449571"/>
            <a:ext cx="7335522" cy="111760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Offa</a:t>
            </a:r>
            <a:r>
              <a:rPr b="0">
                <a:latin typeface="Calibri"/>
                <a:ea typeface="Calibri"/>
                <a:cs typeface="Calibri"/>
                <a:sym typeface="Calibri"/>
              </a:rPr>
              <a:t> was the King of Mercia from  AD 757 until his death in July 796.</a:t>
            </a:r>
          </a:p>
        </p:txBody>
      </p:sp>
      <p:sp>
        <p:nvSpPr>
          <p:cNvPr id="212" name="Many historians think Offa  was the most powerful Anglo-Saxon king before Alfred the Great."/>
          <p:cNvSpPr/>
          <p:nvPr/>
        </p:nvSpPr>
        <p:spPr>
          <a:xfrm rot="1032012">
            <a:off x="4361114" y="5105487"/>
            <a:ext cx="6502402" cy="1663701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Many historians think Offa  was the most powerful Anglo-Saxon king before Alfred the Great.</a:t>
            </a:r>
          </a:p>
        </p:txBody>
      </p:sp>
      <p:sp>
        <p:nvSpPr>
          <p:cNvPr id="213" name="Offa"/>
          <p:cNvSpPr/>
          <p:nvPr/>
        </p:nvSpPr>
        <p:spPr>
          <a:xfrm>
            <a:off x="9032299" y="3306326"/>
            <a:ext cx="2110904" cy="12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Offa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Ethelberht, King of Kent (reigned c.560-616)"/>
          <p:cNvSpPr/>
          <p:nvPr/>
        </p:nvSpPr>
        <p:spPr>
          <a:xfrm>
            <a:off x="677332" y="4011506"/>
            <a:ext cx="6502402" cy="1270001"/>
          </a:xfrm>
          <a:prstGeom prst="rect">
            <a:avLst/>
          </a:prstGeom>
          <a:solidFill>
            <a:srgbClr val="F2DCDB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t> Ethelberht, King of Kent (reigned c.560-616)</a:t>
            </a:r>
          </a:p>
        </p:txBody>
      </p:sp>
      <p:sp>
        <p:nvSpPr>
          <p:cNvPr id="216" name="who became the first English king to be converted to Christianity"/>
          <p:cNvSpPr/>
          <p:nvPr/>
        </p:nvSpPr>
        <p:spPr>
          <a:xfrm>
            <a:off x="7145866" y="5915941"/>
            <a:ext cx="4572001" cy="21844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who became the first English king to be converted to Christianity</a:t>
            </a:r>
          </a:p>
        </p:txBody>
      </p:sp>
      <p:sp>
        <p:nvSpPr>
          <p:cNvPr id="217" name="One of the most important Anglo-Saxon kings"/>
          <p:cNvSpPr/>
          <p:nvPr/>
        </p:nvSpPr>
        <p:spPr>
          <a:xfrm rot="688764">
            <a:off x="2203233" y="6370810"/>
            <a:ext cx="3860801" cy="1854201"/>
          </a:xfrm>
          <a:prstGeom prst="rect">
            <a:avLst/>
          </a:prstGeom>
          <a:solidFill>
            <a:srgbClr val="8EB4E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One of the most important Anglo-Saxon kings</a:t>
            </a:r>
          </a:p>
        </p:txBody>
      </p:sp>
      <p:sp>
        <p:nvSpPr>
          <p:cNvPr id="218" name="Why couldn’t it be Ethelbert?"/>
          <p:cNvSpPr/>
          <p:nvPr/>
        </p:nvSpPr>
        <p:spPr>
          <a:xfrm>
            <a:off x="8109937" y="635200"/>
            <a:ext cx="3903699" cy="3854756"/>
          </a:xfrm>
          <a:prstGeom prst="rect">
            <a:avLst/>
          </a:prstGeom>
          <a:solidFill>
            <a:srgbClr val="CCC1DA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200"/>
            </a:pPr>
            <a:r>
              <a:t>Why </a:t>
            </a:r>
            <a:r>
              <a:rPr b="1">
                <a:latin typeface="Calibri"/>
                <a:ea typeface="Calibri"/>
                <a:cs typeface="Calibri"/>
                <a:sym typeface="Calibri"/>
              </a:rPr>
              <a:t>couldn’t it</a:t>
            </a:r>
            <a:r>
              <a:t> be Ethelbert?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o, who is the owner?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>
                <a:solidFill>
                  <a:schemeClr val="accent5">
                    <a:hueOff val="-131997"/>
                    <a:satOff val="46467"/>
                    <a:lumOff val="-29083"/>
                  </a:schemeClr>
                </a:solidFill>
              </a:defRPr>
            </a:lvl1pPr>
          </a:lstStyle>
          <a:p>
            <a:r>
              <a:t>So, who is the owner?</a:t>
            </a:r>
          </a:p>
        </p:txBody>
      </p:sp>
      <p:sp>
        <p:nvSpPr>
          <p:cNvPr id="221" name="Sigebert"/>
          <p:cNvSpPr/>
          <p:nvPr/>
        </p:nvSpPr>
        <p:spPr>
          <a:xfrm>
            <a:off x="537350" y="2017606"/>
            <a:ext cx="4572001" cy="3098801"/>
          </a:xfrm>
          <a:prstGeom prst="rect">
            <a:avLst/>
          </a:prstGeom>
          <a:solidFill>
            <a:srgbClr val="F2DCDB"/>
          </a:solidFill>
          <a:ln w="12700">
            <a:solidFill>
              <a:srgbClr val="1F497D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pPr>
              <a:defRPr sz="4400"/>
            </a:pPr>
            <a:r>
              <a:t>      Sigebert</a:t>
            </a:r>
          </a:p>
        </p:txBody>
      </p:sp>
      <p:sp>
        <p:nvSpPr>
          <p:cNvPr id="222" name="Eorpwald"/>
          <p:cNvSpPr/>
          <p:nvPr/>
        </p:nvSpPr>
        <p:spPr>
          <a:xfrm>
            <a:off x="7924800" y="2290656"/>
            <a:ext cx="3860800" cy="2552701"/>
          </a:xfrm>
          <a:prstGeom prst="rect">
            <a:avLst/>
          </a:prstGeom>
          <a:solidFill>
            <a:srgbClr val="FFFF66"/>
          </a:solidFill>
          <a:ln w="12700">
            <a:solidFill>
              <a:srgbClr val="1F497D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/>
          </a:p>
          <a:p>
            <a:endParaRPr/>
          </a:p>
          <a:p>
            <a:r>
              <a:t>      </a:t>
            </a:r>
            <a:r>
              <a:rPr sz="4400"/>
              <a:t>Eorpwald</a:t>
            </a:r>
          </a:p>
        </p:txBody>
      </p:sp>
      <p:sp>
        <p:nvSpPr>
          <p:cNvPr id="223" name="Rectangle"/>
          <p:cNvSpPr/>
          <p:nvPr/>
        </p:nvSpPr>
        <p:spPr>
          <a:xfrm>
            <a:off x="609599" y="5791200"/>
            <a:ext cx="4470401" cy="3269263"/>
          </a:xfrm>
          <a:prstGeom prst="rect">
            <a:avLst/>
          </a:prstGeom>
          <a:solidFill>
            <a:srgbClr val="CCFF99"/>
          </a:solidFill>
          <a:ln w="12700">
            <a:solidFill>
              <a:srgbClr val="1F497D"/>
            </a:solidFill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Rectangle"/>
          <p:cNvSpPr/>
          <p:nvPr/>
        </p:nvSpPr>
        <p:spPr>
          <a:xfrm>
            <a:off x="7924800" y="5791200"/>
            <a:ext cx="3860800" cy="3282810"/>
          </a:xfrm>
          <a:prstGeom prst="rect">
            <a:avLst/>
          </a:prstGeom>
          <a:solidFill>
            <a:srgbClr val="DCE6F2"/>
          </a:solidFill>
          <a:ln w="12700">
            <a:solidFill>
              <a:srgbClr val="1F497D"/>
            </a:solidFill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27" name="Group"/>
          <p:cNvGrpSpPr/>
          <p:nvPr/>
        </p:nvGrpSpPr>
        <p:grpSpPr>
          <a:xfrm>
            <a:off x="914399" y="2336800"/>
            <a:ext cx="812801" cy="711200"/>
            <a:chOff x="0" y="0"/>
            <a:chExt cx="812800" cy="711200"/>
          </a:xfrm>
        </p:grpSpPr>
        <p:sp>
          <p:nvSpPr>
            <p:cNvPr id="225" name="Oval"/>
            <p:cNvSpPr/>
            <p:nvPr/>
          </p:nvSpPr>
          <p:spPr>
            <a:xfrm>
              <a:off x="-1" y="0"/>
              <a:ext cx="812802" cy="711200"/>
            </a:xfrm>
            <a:prstGeom prst="ellipse">
              <a:avLst/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A"/>
            <p:cNvSpPr/>
            <p:nvPr/>
          </p:nvSpPr>
          <p:spPr>
            <a:xfrm>
              <a:off x="119022" y="31749"/>
              <a:ext cx="57475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230" name="Group"/>
          <p:cNvGrpSpPr/>
          <p:nvPr/>
        </p:nvGrpSpPr>
        <p:grpSpPr>
          <a:xfrm>
            <a:off x="7954150" y="2571608"/>
            <a:ext cx="812801" cy="711201"/>
            <a:chOff x="0" y="0"/>
            <a:chExt cx="812800" cy="711200"/>
          </a:xfrm>
        </p:grpSpPr>
        <p:sp>
          <p:nvSpPr>
            <p:cNvPr id="228" name="Oval"/>
            <p:cNvSpPr/>
            <p:nvPr/>
          </p:nvSpPr>
          <p:spPr>
            <a:xfrm>
              <a:off x="-1" y="0"/>
              <a:ext cx="812802" cy="711200"/>
            </a:xfrm>
            <a:prstGeom prst="ellipse">
              <a:avLst/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B"/>
            <p:cNvSpPr/>
            <p:nvPr/>
          </p:nvSpPr>
          <p:spPr>
            <a:xfrm>
              <a:off x="119022" y="31749"/>
              <a:ext cx="57475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233" name="Group"/>
          <p:cNvGrpSpPr/>
          <p:nvPr/>
        </p:nvGrpSpPr>
        <p:grpSpPr>
          <a:xfrm>
            <a:off x="812799" y="5892800"/>
            <a:ext cx="711201" cy="711200"/>
            <a:chOff x="0" y="0"/>
            <a:chExt cx="711200" cy="711200"/>
          </a:xfrm>
        </p:grpSpPr>
        <p:sp>
          <p:nvSpPr>
            <p:cNvPr id="231" name="Circle"/>
            <p:cNvSpPr/>
            <p:nvPr/>
          </p:nvSpPr>
          <p:spPr>
            <a:xfrm>
              <a:off x="0" y="0"/>
              <a:ext cx="711200" cy="711200"/>
            </a:xfrm>
            <a:prstGeom prst="ellipse">
              <a:avLst/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C"/>
            <p:cNvSpPr/>
            <p:nvPr/>
          </p:nvSpPr>
          <p:spPr>
            <a:xfrm>
              <a:off x="104144" y="31749"/>
              <a:ext cx="50291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grpSp>
        <p:nvGrpSpPr>
          <p:cNvPr id="236" name="Group"/>
          <p:cNvGrpSpPr/>
          <p:nvPr/>
        </p:nvGrpSpPr>
        <p:grpSpPr>
          <a:xfrm>
            <a:off x="8141546" y="6003431"/>
            <a:ext cx="812801" cy="711201"/>
            <a:chOff x="0" y="0"/>
            <a:chExt cx="812800" cy="711200"/>
          </a:xfrm>
        </p:grpSpPr>
        <p:sp>
          <p:nvSpPr>
            <p:cNvPr id="234" name="Oval"/>
            <p:cNvSpPr/>
            <p:nvPr/>
          </p:nvSpPr>
          <p:spPr>
            <a:xfrm>
              <a:off x="-1" y="0"/>
              <a:ext cx="812802" cy="711200"/>
            </a:xfrm>
            <a:prstGeom prst="ellipse">
              <a:avLst/>
            </a:prstGeom>
            <a:solidFill>
              <a:srgbClr val="4F81BD"/>
            </a:solidFill>
            <a:ln w="25400" cap="flat">
              <a:solidFill>
                <a:srgbClr val="385D8A"/>
              </a:solidFill>
              <a:prstDash val="solid"/>
              <a:round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D"/>
            <p:cNvSpPr/>
            <p:nvPr/>
          </p:nvSpPr>
          <p:spPr>
            <a:xfrm>
              <a:off x="119022" y="31749"/>
              <a:ext cx="57475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D</a:t>
              </a:r>
            </a:p>
          </p:txBody>
        </p:sp>
      </p:grpSp>
      <p:sp>
        <p:nvSpPr>
          <p:cNvPr id="237" name="Raedwald"/>
          <p:cNvSpPr/>
          <p:nvPr/>
        </p:nvSpPr>
        <p:spPr>
          <a:xfrm>
            <a:off x="1176302" y="6578600"/>
            <a:ext cx="329409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Raedwald</a:t>
            </a:r>
          </a:p>
        </p:txBody>
      </p:sp>
      <p:sp>
        <p:nvSpPr>
          <p:cNvPr id="238" name="Offa"/>
          <p:cNvSpPr/>
          <p:nvPr/>
        </p:nvSpPr>
        <p:spPr>
          <a:xfrm>
            <a:off x="8737600" y="6781799"/>
            <a:ext cx="20320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Offa</a:t>
            </a:r>
          </a:p>
        </p:txBody>
      </p:sp>
      <p:pic>
        <p:nvPicPr>
          <p:cNvPr id="239" name="King Redwald in Sutton Hoo Costume.png" descr="King Redwald in Sutton Hoo Costu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3860800"/>
            <a:ext cx="1943947" cy="3793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Your Turn!"/>
          <p:cNvSpPr>
            <a:spLocks noGrp="1"/>
          </p:cNvSpPr>
          <p:nvPr>
            <p:ph type="title"/>
          </p:nvPr>
        </p:nvSpPr>
        <p:spPr>
          <a:xfrm>
            <a:off x="738293" y="608471"/>
            <a:ext cx="10769601" cy="2540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14285"/>
                    <a:lumOff val="-13364"/>
                  </a:schemeClr>
                </a:solidFill>
              </a:defRPr>
            </a:lvl1pPr>
          </a:lstStyle>
          <a:p>
            <a:r>
              <a:t>Your Turn!</a:t>
            </a:r>
          </a:p>
        </p:txBody>
      </p:sp>
      <p:sp>
        <p:nvSpPr>
          <p:cNvPr id="242" name="Your task is to complete your own enquiry sheet.…"/>
          <p:cNvSpPr/>
          <p:nvPr/>
        </p:nvSpPr>
        <p:spPr>
          <a:xfrm>
            <a:off x="1216940" y="3384267"/>
            <a:ext cx="10570920" cy="392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Your task is to complete your own enquiry sheet.</a:t>
            </a:r>
          </a:p>
          <a:p>
            <a:endParaRPr/>
          </a:p>
          <a:p>
            <a:r>
              <a:t>You need to select three objects, think about what they are and what they might tell us about their owner.</a:t>
            </a:r>
          </a:p>
          <a:p>
            <a:endParaRPr/>
          </a:p>
          <a:p>
            <a:r>
              <a:t>You will find out very soon if you are right!</a:t>
            </a:r>
          </a:p>
        </p:txBody>
      </p:sp>
      <p:pic>
        <p:nvPicPr>
          <p:cNvPr id="243" name="imagegrabber.jpeg" descr="imagegrabber.jpeg"/>
          <p:cNvPicPr>
            <a:picLocks noChangeAspect="1"/>
          </p:cNvPicPr>
          <p:nvPr/>
        </p:nvPicPr>
        <p:blipFill>
          <a:blip r:embed="rId2">
            <a:alphaModFix amt="16637"/>
            <a:extLst/>
          </a:blip>
          <a:stretch>
            <a:fillRect/>
          </a:stretch>
        </p:blipFill>
        <p:spPr>
          <a:xfrm>
            <a:off x="541866" y="451555"/>
            <a:ext cx="5181601" cy="518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he answer?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r>
              <a:t>The answer?</a:t>
            </a:r>
          </a:p>
        </p:txBody>
      </p:sp>
      <p:pic>
        <p:nvPicPr>
          <p:cNvPr id="246" name="O2-4-4i3.jpeg" descr="O2-4-4i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6364" y="2521937"/>
            <a:ext cx="6655930" cy="374339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Watch the last minute of this video clip  to find out (forward clip…"/>
          <p:cNvSpPr/>
          <p:nvPr/>
        </p:nvSpPr>
        <p:spPr>
          <a:xfrm>
            <a:off x="6451072" y="7666496"/>
            <a:ext cx="1026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O2-4-4i3.jpeg" descr="O2-4-4i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6329" y="544214"/>
            <a:ext cx="2941739" cy="1654479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Watch the last minute of this video clip  to find out (forward clip…"/>
          <p:cNvSpPr/>
          <p:nvPr/>
        </p:nvSpPr>
        <p:spPr>
          <a:xfrm>
            <a:off x="4971877" y="6970863"/>
            <a:ext cx="343683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GB" dirty="0" smtClean="0"/>
              <a:t>Your description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903212" y="766160"/>
            <a:ext cx="857766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sng" strike="noStrike" cap="none" spc="0" normalizeH="0" baseline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fW cursive" panose="00000500000000000000" pitchFamily="2" charset="0"/>
                <a:sym typeface="Hoefler Text"/>
              </a:rPr>
              <a:t>Thursday 4</a:t>
            </a:r>
            <a:r>
              <a:rPr kumimoji="0" lang="en-GB" sz="3600" b="1" i="0" u="sng" strike="noStrike" cap="none" spc="0" normalizeH="0" baseline="3000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fW cursive" panose="00000500000000000000" pitchFamily="2" charset="0"/>
                <a:sym typeface="Hoefler Text"/>
              </a:rPr>
              <a:t>th</a:t>
            </a:r>
            <a:r>
              <a:rPr kumimoji="0" lang="en-GB" sz="3600" b="1" i="0" u="sng" strike="noStrike" cap="none" spc="0" normalizeH="0" baseline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fW cursive" panose="00000500000000000000" pitchFamily="2" charset="0"/>
                <a:sym typeface="Hoefler Text"/>
              </a:rPr>
              <a:t> February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u="sng" dirty="0" smtClean="0">
                <a:latin typeface="HfW cursive" panose="00000500000000000000" pitchFamily="2" charset="0"/>
              </a:rPr>
              <a:t>What was discovered at Sutton </a:t>
            </a:r>
            <a:r>
              <a:rPr lang="en-GB" b="1" u="sng" dirty="0" err="1" smtClean="0">
                <a:latin typeface="HfW cursive" panose="00000500000000000000" pitchFamily="2" charset="0"/>
              </a:rPr>
              <a:t>Hoo</a:t>
            </a:r>
            <a:r>
              <a:rPr lang="en-GB" b="1" u="sng" dirty="0" smtClean="0">
                <a:latin typeface="HfW cursive" panose="00000500000000000000" pitchFamily="2" charset="0"/>
              </a:rPr>
              <a:t>?</a:t>
            </a:r>
            <a:endParaRPr kumimoji="0" lang="en-GB" sz="3600" b="1" i="0" u="sng" strike="noStrike" cap="none" spc="0" normalizeH="0" baseline="0" dirty="0">
              <a:ln>
                <a:noFill/>
              </a:ln>
              <a:solidFill>
                <a:srgbClr val="57554B"/>
              </a:solidFill>
              <a:effectLst/>
              <a:uFillTx/>
              <a:latin typeface="HfW cursive" panose="00000500000000000000" pitchFamily="2" charset="0"/>
              <a:sym typeface="Hoefler Tex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812" y="2471272"/>
            <a:ext cx="100283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Your task is to </a:t>
            </a:r>
            <a:r>
              <a:rPr kumimoji="0" lang="en-GB" sz="3600" b="1" i="0" u="none" strike="noStrike" cap="none" spc="0" normalizeH="0" baseline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analyse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 the evidence before you.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7554B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230" y="3400441"/>
            <a:ext cx="11610995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smtClean="0"/>
              <a:t>What could the object be?</a:t>
            </a:r>
          </a:p>
          <a:p>
            <a:pPr marL="571500" marR="0" indent="-571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Why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 might it be important/What might it have been used for?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7554B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pic>
        <p:nvPicPr>
          <p:cNvPr id="8" name="imagegrabber.jpeg" descr="imagegrabber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8812" y="5680682"/>
            <a:ext cx="3137642" cy="31376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ounded Rectangle 3"/>
          <p:cNvSpPr/>
          <p:nvPr/>
        </p:nvSpPr>
        <p:spPr>
          <a:xfrm>
            <a:off x="4971877" y="5411244"/>
            <a:ext cx="6739959" cy="1290181"/>
          </a:xfrm>
          <a:prstGeom prst="round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10" name="Watch the last minute of this video clip  to find out (forward clip…"/>
          <p:cNvSpPr/>
          <p:nvPr/>
        </p:nvSpPr>
        <p:spPr>
          <a:xfrm>
            <a:off x="5254004" y="5680682"/>
            <a:ext cx="63094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This is what it should look like!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80953" y="7783428"/>
            <a:ext cx="3113010" cy="129018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12" name="Watch the last minute of this video clip  to find out (forward clip…"/>
          <p:cNvSpPr/>
          <p:nvPr/>
        </p:nvSpPr>
        <p:spPr>
          <a:xfrm>
            <a:off x="9057982" y="7783428"/>
            <a:ext cx="288754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GB" sz="2000" dirty="0" smtClean="0">
                <a:solidFill>
                  <a:schemeClr val="bg1"/>
                </a:solidFill>
              </a:rPr>
              <a:t>Challenge – What could we conclude as to who might have owned these items?</a:t>
            </a:r>
            <a:endParaRPr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9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2-4-4i1.jpeg" descr="O2-4-4i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3763" y="3497297"/>
            <a:ext cx="6457274" cy="363468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Click here to show the start of the video to introduce the…"/>
          <p:cNvSpPr/>
          <p:nvPr/>
        </p:nvSpPr>
        <p:spPr>
          <a:xfrm>
            <a:off x="4178688" y="7531099"/>
            <a:ext cx="469709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Click </a:t>
            </a:r>
            <a:r>
              <a:rPr u="sng" dirty="0">
                <a:hlinkClick r:id="rId3"/>
              </a:rPr>
              <a:t>here</a:t>
            </a:r>
            <a:r>
              <a:rPr dirty="0"/>
              <a:t> to show the start of the video to introduce the </a:t>
            </a:r>
          </a:p>
          <a:p>
            <a:pPr>
              <a:defRPr sz="14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Suttoon</a:t>
            </a:r>
            <a:r>
              <a:rPr dirty="0"/>
              <a:t> </a:t>
            </a:r>
            <a:r>
              <a:rPr dirty="0" err="1"/>
              <a:t>Hoo</a:t>
            </a:r>
            <a:r>
              <a:rPr dirty="0"/>
              <a:t> site (first 45 seconds)</a:t>
            </a:r>
          </a:p>
        </p:txBody>
      </p:sp>
      <p:sp>
        <p:nvSpPr>
          <p:cNvPr id="140" name="Breaking News!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>
                <a:solidFill>
                  <a:schemeClr val="accent5">
                    <a:satOff val="14285"/>
                    <a:lumOff val="-13364"/>
                  </a:schemeClr>
                </a:solidFill>
              </a:defRPr>
            </a:lvl1pPr>
          </a:lstStyle>
          <a:p>
            <a:r>
              <a:t>Breaking News!</a:t>
            </a:r>
          </a:p>
        </p:txBody>
      </p:sp>
      <p:pic>
        <p:nvPicPr>
          <p:cNvPr id="141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24448" y="8021566"/>
            <a:ext cx="1461100" cy="146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546" y="-1011245"/>
            <a:ext cx="7425033" cy="742503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1377863" y="5179251"/>
            <a:ext cx="10171134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000" b="0" i="0" u="none" strike="noStrike" cap="none" spc="0" normalizeH="0" baseline="0" dirty="0" smtClean="0">
                <a:ln>
                  <a:noFill/>
                </a:ln>
                <a:solidFill>
                  <a:srgbClr val="57554B"/>
                </a:solidFill>
                <a:effectLst/>
                <a:uFillTx/>
                <a:sym typeface="Hoefler Text"/>
              </a:rPr>
              <a:t>What have we already discovered?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 smtClean="0"/>
              <a:t>Why hypothesis have you come up with?</a:t>
            </a:r>
            <a:endParaRPr kumimoji="0" lang="en-GB" sz="6000" b="0" i="0" u="none" strike="noStrike" cap="none" spc="0" normalizeH="0" baseline="0" dirty="0">
              <a:ln>
                <a:noFill/>
              </a:ln>
              <a:solidFill>
                <a:srgbClr val="57554B"/>
              </a:solidFill>
              <a:effectLst/>
              <a:uFillTx/>
              <a:sym typeface="Hoefler Tex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80121" y="1723204"/>
            <a:ext cx="3745282" cy="1952308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First episode recording tomorrow!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5618788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rchaeologists discovered the famous ship burial at Sutton Hoo.…"/>
          <p:cNvSpPr>
            <a:spLocks noGrp="1"/>
          </p:cNvSpPr>
          <p:nvPr>
            <p:ph type="title"/>
          </p:nvPr>
        </p:nvSpPr>
        <p:spPr>
          <a:xfrm>
            <a:off x="1083803" y="2496714"/>
            <a:ext cx="10769601" cy="2540001"/>
          </a:xfrm>
          <a:prstGeom prst="rect">
            <a:avLst/>
          </a:prstGeom>
        </p:spPr>
        <p:txBody>
          <a:bodyPr/>
          <a:lstStyle/>
          <a:p>
            <a:pPr marL="342900" indent="-342900" algn="l" defTabSz="91440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2800" cap="none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Archaeologists discovered the famous ship burial at Sutton Hoo. </a:t>
            </a:r>
          </a:p>
          <a:p>
            <a:pPr marL="342900" indent="-342900" algn="l" defTabSz="914400">
              <a:lnSpc>
                <a:spcPct val="100000"/>
              </a:lnSpc>
              <a:spcBef>
                <a:spcPts val="600"/>
              </a:spcBef>
              <a:buSzPct val="100000"/>
              <a:defRPr sz="2800" cap="none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Do you know what an Archaeologist is? </a:t>
            </a:r>
          </a:p>
        </p:txBody>
      </p:sp>
      <p:sp>
        <p:nvSpPr>
          <p:cNvPr id="144" name="Talk-Pair-Share"/>
          <p:cNvSpPr/>
          <p:nvPr/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37463">
              <a:lnSpc>
                <a:spcPct val="80000"/>
              </a:lnSpc>
              <a:defRPr sz="6440" cap="all">
                <a:solidFill>
                  <a:schemeClr val="accent5">
                    <a:satOff val="14285"/>
                    <a:lumOff val="-13364"/>
                  </a:schemeClr>
                </a:solidFill>
                <a:latin typeface="+mn-lt"/>
                <a:ea typeface="+mn-ea"/>
                <a:cs typeface="+mn-cs"/>
                <a:sym typeface="Academy Engraved LET"/>
              </a:defRPr>
            </a:lvl1pPr>
          </a:lstStyle>
          <a:p>
            <a:r>
              <a:t>Talk-Pair-Share</a:t>
            </a:r>
          </a:p>
        </p:txBody>
      </p:sp>
      <p:pic>
        <p:nvPicPr>
          <p:cNvPr id="145" name="digpho1.jpeg" descr="digpho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9028" y="6504728"/>
            <a:ext cx="3279427" cy="2274819"/>
          </a:xfrm>
          <a:prstGeom prst="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46" name="ship%2013cms.jpeg" descr="ship%2013cm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1241" y="5425228"/>
            <a:ext cx="3514726" cy="3686176"/>
          </a:xfrm>
          <a:prstGeom prst="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47" name="1939"/>
          <p:cNvSpPr/>
          <p:nvPr/>
        </p:nvSpPr>
        <p:spPr>
          <a:xfrm>
            <a:off x="2954962" y="7641590"/>
            <a:ext cx="9537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1939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2" animBg="1" advAuto="0"/>
      <p:bldP spid="14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utton Hoo Site.jpeg" descr="Sutton Hoo Sit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133601"/>
            <a:ext cx="13817601" cy="1239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n the trail of the Anglo-Saxons.jpeg" descr="On the trail of the Anglo-Saxon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186" y="882790"/>
            <a:ext cx="12009121" cy="751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utton_ship_photo.png" descr="sutton_ship_phot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599" y="304799"/>
            <a:ext cx="10261601" cy="8875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uttonhoo.jpeg" descr="suttonho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399" y="-1"/>
            <a:ext cx="4619415" cy="7640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print_of_sutton_hoo_ship_big.jpeg" descr="Imprint_of_sutton_hoo_ship_big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0" y="2009422"/>
            <a:ext cx="7942863" cy="5610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617</Words>
  <Application>Microsoft Office PowerPoint</Application>
  <PresentationFormat>Custom</PresentationFormat>
  <Paragraphs>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Academy Engraved LET</vt:lpstr>
      <vt:lpstr>Arial</vt:lpstr>
      <vt:lpstr>Avenir Book</vt:lpstr>
      <vt:lpstr>Bodoni SvtyTwo OS ITC TT-BookIt</vt:lpstr>
      <vt:lpstr>Bodoni SvtyTwo SC ITC TT-Book</vt:lpstr>
      <vt:lpstr>Calibri</vt:lpstr>
      <vt:lpstr>Helvetica</vt:lpstr>
      <vt:lpstr>Helvetica Neue</vt:lpstr>
      <vt:lpstr>HfW cursive</vt:lpstr>
      <vt:lpstr>Hoefler Text</vt:lpstr>
      <vt:lpstr>Trebuchet MS</vt:lpstr>
      <vt:lpstr>Typeset</vt:lpstr>
      <vt:lpstr>The mystery of the empty grave</vt:lpstr>
      <vt:lpstr>PowerPoint Presentation</vt:lpstr>
      <vt:lpstr>Breaking News!</vt:lpstr>
      <vt:lpstr>PowerPoint Presentation</vt:lpstr>
      <vt:lpstr>Archaeologists discovered the famous ship burial at Sutton Hoo.  Do you know what an Archaeologist is?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clue tells us?</vt:lpstr>
      <vt:lpstr>So who was he?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who is the owner?</vt:lpstr>
      <vt:lpstr>Your Turn!</vt:lpstr>
      <vt:lpstr>The answer?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mystery of the empty grave</dc:title>
  <dc:creator>Painter, Adam</dc:creator>
  <cp:lastModifiedBy>Parry, S</cp:lastModifiedBy>
  <cp:revision>10</cp:revision>
  <dcterms:modified xsi:type="dcterms:W3CDTF">2021-02-03T12:03:39Z</dcterms:modified>
</cp:coreProperties>
</file>