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17"/>
  </p:notesMasterIdLst>
  <p:sldIdLst>
    <p:sldId id="298" r:id="rId11"/>
    <p:sldId id="312" r:id="rId12"/>
    <p:sldId id="300" r:id="rId13"/>
    <p:sldId id="313" r:id="rId14"/>
    <p:sldId id="311" r:id="rId15"/>
    <p:sldId id="314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73" d="100"/>
          <a:sy n="73" d="100"/>
        </p:scale>
        <p:origin x="132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10" Type="http://schemas.openxmlformats.org/officeDocument/2006/relationships/slideMaster" Target="slideMasters/slideMaster7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14/01/2021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14/01/2021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microsoft.com/office/2007/relationships/hdphoto" Target="../media/hdphoto1.wdp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1</a:t>
            </a:r>
            <a:r>
              <a:rPr lang="en-GB" sz="2800" dirty="0" smtClean="0">
                <a:latin typeface="Comic Sans MS" panose="030F0702030302020204" pitchFamily="66" charset="0"/>
              </a:rPr>
              <a:t>) If 5 </a:t>
            </a:r>
            <a:r>
              <a:rPr lang="en-GB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 smtClean="0">
                <a:latin typeface="Comic Sans MS" panose="030F0702030302020204" pitchFamily="66" charset="0"/>
              </a:rPr>
              <a:t> 4 </a:t>
            </a:r>
            <a:r>
              <a:rPr lang="en-GB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 smtClean="0">
                <a:latin typeface="Comic Sans MS" panose="030F0702030302020204" pitchFamily="66" charset="0"/>
              </a:rPr>
              <a:t> 9, then 4 </a:t>
            </a:r>
            <a:r>
              <a:rPr lang="en-GB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 smtClean="0">
                <a:latin typeface="Comic Sans MS" panose="030F0702030302020204" pitchFamily="66" charset="0"/>
              </a:rPr>
              <a:t> 5 </a:t>
            </a:r>
            <a:r>
              <a:rPr lang="en-GB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2) </a:t>
            </a:r>
            <a:r>
              <a:rPr lang="en-GB" sz="2800" dirty="0" smtClean="0">
                <a:latin typeface="Comic Sans MS" panose="030F0702030302020204" pitchFamily="66" charset="0"/>
              </a:rPr>
              <a:t>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>
                <a:latin typeface="Comic Sans MS" panose="030F0702030302020204" pitchFamily="66" charset="0"/>
              </a:rPr>
              <a:t> </a:t>
            </a:r>
            <a:r>
              <a:rPr lang="en-GB" sz="2800" dirty="0" smtClean="0">
                <a:latin typeface="Comic Sans MS" panose="030F0702030302020204" pitchFamily="66" charset="0"/>
              </a:rPr>
              <a:t>4 and 2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>
                <a:latin typeface="Comic Sans MS" panose="030F0702030302020204" pitchFamily="66" charset="0"/>
              </a:rPr>
              <a:t> </a:t>
            </a:r>
            <a:r>
              <a:rPr lang="en-GB" sz="2800" dirty="0" smtClean="0">
                <a:latin typeface="Comic Sans MS" panose="030F0702030302020204" pitchFamily="66" charset="0"/>
              </a:rPr>
              <a:t>5 are bonds to ? 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3</a:t>
            </a:r>
            <a:r>
              <a:rPr lang="en-GB" sz="2800" dirty="0" smtClean="0">
                <a:latin typeface="Comic Sans MS" panose="030F0702030302020204" pitchFamily="66" charset="0"/>
              </a:rPr>
              <a:t>) How do you spell the number 7?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4</a:t>
            </a:r>
            <a:r>
              <a:rPr lang="en-GB" sz="2800" dirty="0" smtClean="0">
                <a:latin typeface="Comic Sans MS" panose="030F0702030302020204" pitchFamily="66" charset="0"/>
              </a:rPr>
              <a:t>) If 5 </a:t>
            </a:r>
            <a:r>
              <a:rPr lang="en-GB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 smtClean="0">
                <a:latin typeface="Comic Sans MS" panose="030F0702030302020204" pitchFamily="66" charset="0"/>
              </a:rPr>
              <a:t> 3 </a:t>
            </a:r>
            <a:r>
              <a:rPr lang="en-GB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 smtClean="0">
                <a:latin typeface="Comic Sans MS" panose="030F0702030302020204" pitchFamily="66" charset="0"/>
              </a:rPr>
              <a:t> 8, then 15 </a:t>
            </a:r>
            <a:r>
              <a:rPr lang="en-GB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+ </a:t>
            </a:r>
            <a:r>
              <a:rPr lang="en-GB" sz="2800" dirty="0" smtClean="0">
                <a:latin typeface="Comic Sans MS" panose="030F0702030302020204" pitchFamily="66" charset="0"/>
              </a:rPr>
              <a:t>3 </a:t>
            </a:r>
            <a:r>
              <a:rPr lang="en-GB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endParaRPr lang="en-GB" sz="2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1</a:t>
            </a:r>
            <a:r>
              <a:rPr lang="en-GB" sz="2800" dirty="0" smtClean="0">
                <a:latin typeface="Comic Sans MS" panose="030F0702030302020204" pitchFamily="66" charset="0"/>
              </a:rPr>
              <a:t>) If 5 </a:t>
            </a:r>
            <a:r>
              <a:rPr lang="en-GB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 smtClean="0">
                <a:latin typeface="Comic Sans MS" panose="030F0702030302020204" pitchFamily="66" charset="0"/>
              </a:rPr>
              <a:t> 4 </a:t>
            </a:r>
            <a:r>
              <a:rPr lang="en-GB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 smtClean="0">
                <a:latin typeface="Comic Sans MS" panose="030F0702030302020204" pitchFamily="66" charset="0"/>
              </a:rPr>
              <a:t> 9, then 4 </a:t>
            </a:r>
            <a:r>
              <a:rPr lang="en-GB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 smtClean="0">
                <a:latin typeface="Comic Sans MS" panose="030F0702030302020204" pitchFamily="66" charset="0"/>
              </a:rPr>
              <a:t> 5 </a:t>
            </a:r>
            <a:r>
              <a:rPr lang="en-GB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2) </a:t>
            </a:r>
            <a:r>
              <a:rPr lang="en-GB" sz="2800" dirty="0" smtClean="0">
                <a:latin typeface="Comic Sans MS" panose="030F0702030302020204" pitchFamily="66" charset="0"/>
              </a:rPr>
              <a:t>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>
                <a:latin typeface="Comic Sans MS" panose="030F0702030302020204" pitchFamily="66" charset="0"/>
              </a:rPr>
              <a:t> </a:t>
            </a:r>
            <a:r>
              <a:rPr lang="en-GB" sz="2800" dirty="0" smtClean="0">
                <a:latin typeface="Comic Sans MS" panose="030F0702030302020204" pitchFamily="66" charset="0"/>
              </a:rPr>
              <a:t>4 and 2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>
                <a:latin typeface="Comic Sans MS" panose="030F0702030302020204" pitchFamily="66" charset="0"/>
              </a:rPr>
              <a:t> </a:t>
            </a:r>
            <a:r>
              <a:rPr lang="en-GB" sz="2800" dirty="0" smtClean="0">
                <a:latin typeface="Comic Sans MS" panose="030F0702030302020204" pitchFamily="66" charset="0"/>
              </a:rPr>
              <a:t>5 are bonds to ? 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3</a:t>
            </a:r>
            <a:r>
              <a:rPr lang="en-GB" sz="2800" dirty="0" smtClean="0">
                <a:latin typeface="Comic Sans MS" panose="030F0702030302020204" pitchFamily="66" charset="0"/>
              </a:rPr>
              <a:t>) How do you spell the number 7?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4</a:t>
            </a:r>
            <a:r>
              <a:rPr lang="en-GB" sz="2800" dirty="0" smtClean="0">
                <a:latin typeface="Comic Sans MS" panose="030F0702030302020204" pitchFamily="66" charset="0"/>
              </a:rPr>
              <a:t>) If 5 </a:t>
            </a:r>
            <a:r>
              <a:rPr lang="en-GB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 smtClean="0">
                <a:latin typeface="Comic Sans MS" panose="030F0702030302020204" pitchFamily="66" charset="0"/>
              </a:rPr>
              <a:t> 3 </a:t>
            </a:r>
            <a:r>
              <a:rPr lang="en-GB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 smtClean="0">
                <a:latin typeface="Comic Sans MS" panose="030F0702030302020204" pitchFamily="66" charset="0"/>
              </a:rPr>
              <a:t> 8, then 15 </a:t>
            </a:r>
            <a:r>
              <a:rPr lang="en-GB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+ </a:t>
            </a:r>
            <a:r>
              <a:rPr lang="en-GB" sz="2800" dirty="0" smtClean="0">
                <a:latin typeface="Comic Sans MS" panose="030F0702030302020204" pitchFamily="66" charset="0"/>
              </a:rPr>
              <a:t>3 </a:t>
            </a:r>
            <a:r>
              <a:rPr lang="en-GB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endParaRPr lang="en-GB" sz="2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52625" y="334776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29058" y="2896532"/>
            <a:ext cx="13685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seven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92444" y="1608060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7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68015" y="4171772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18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05237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42943" y="448607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Related Facts - addition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8456" y="1669088"/>
            <a:ext cx="2055098" cy="90407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428760" y="2700511"/>
            <a:ext cx="2077898" cy="2080142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3572760" y="2879207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707913" y="2879207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6</a:t>
            </a:r>
            <a:endParaRPr lang="en-GB" sz="2800" dirty="0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137186" y="4068837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15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780785" y="4619239"/>
            <a:ext cx="21466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9</a:t>
            </a:r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r>
              <a:rPr lang="en-GB" sz="28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6</a:t>
            </a:r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 smtClean="0">
                <a:latin typeface="Comic Sans MS" panose="030F0702030302020204" pitchFamily="66" charset="0"/>
              </a:rPr>
              <a:t> 15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1780785" y="4593158"/>
            <a:ext cx="2146692" cy="549301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5055144" y="4640060"/>
            <a:ext cx="21466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6</a:t>
            </a:r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9</a:t>
            </a:r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 smtClean="0">
                <a:latin typeface="Comic Sans MS" panose="030F0702030302020204" pitchFamily="66" charset="0"/>
              </a:rPr>
              <a:t> 15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5055144" y="4613979"/>
            <a:ext cx="2146692" cy="549301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046" b="98075" l="3815" r="9536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281725" y="1064476"/>
            <a:ext cx="907713" cy="2055338"/>
          </a:xfrm>
          <a:prstGeom prst="rect">
            <a:avLst/>
          </a:prstGeom>
        </p:spPr>
      </p:pic>
      <p:sp>
        <p:nvSpPr>
          <p:cNvPr id="26" name="Oval 25"/>
          <p:cNvSpPr/>
          <p:nvPr/>
        </p:nvSpPr>
        <p:spPr>
          <a:xfrm>
            <a:off x="4811877" y="1750342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>
            <a:off x="5200624" y="1753953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5589371" y="1757564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5978118" y="1761175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6366865" y="1764786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4811877" y="2134524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1796705" y="5399438"/>
            <a:ext cx="21466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15 </a:t>
            </a:r>
            <a:r>
              <a:rPr lang="en-GB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r>
              <a:rPr lang="en-GB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9</a:t>
            </a:r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r>
              <a:rPr lang="en-GB" sz="2800" dirty="0">
                <a:solidFill>
                  <a:srgbClr val="FFC000"/>
                </a:solidFill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1796705" y="5373357"/>
            <a:ext cx="2146692" cy="549301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5071064" y="5420259"/>
            <a:ext cx="21466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15 </a:t>
            </a:r>
            <a:r>
              <a:rPr lang="en-GB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r>
              <a:rPr lang="en-GB" sz="2800" dirty="0">
                <a:solidFill>
                  <a:srgbClr val="FFC000"/>
                </a:solidFill>
                <a:latin typeface="Comic Sans MS" panose="030F0702030302020204" pitchFamily="66" charset="0"/>
              </a:rPr>
              <a:t>6</a:t>
            </a:r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5071064" y="5394178"/>
            <a:ext cx="2146692" cy="549301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548640" y="2700511"/>
            <a:ext cx="27424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HfW precursive" panose="00000500000000000000" pitchFamily="2" charset="0"/>
              </a:rPr>
              <a:t>Which are the parts?</a:t>
            </a:r>
          </a:p>
          <a:p>
            <a:r>
              <a:rPr lang="en-GB" dirty="0" smtClean="0">
                <a:latin typeface="HfW precursive" panose="00000500000000000000" pitchFamily="2" charset="0"/>
              </a:rPr>
              <a:t>Which is the whole?</a:t>
            </a:r>
            <a:endParaRPr lang="en-GB" dirty="0">
              <a:latin typeface="HfW precursive" panose="00000500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 animBg="1"/>
      <p:bldP spid="23" grpId="0"/>
      <p:bldP spid="24" grpId="0" animBg="1"/>
      <p:bldP spid="32" grpId="0"/>
      <p:bldP spid="33" grpId="0" animBg="1"/>
      <p:bldP spid="34" grpId="0"/>
      <p:bldP spid="3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8456" y="1669088"/>
            <a:ext cx="2055098" cy="90407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760" y="2495791"/>
            <a:ext cx="2077898" cy="2080142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3526617" y="3863347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724622" y="3863347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6</a:t>
            </a:r>
            <a:endParaRPr lang="en-GB" sz="2800" dirty="0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137186" y="2698292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15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796705" y="5510045"/>
                <a:ext cx="214669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9</a:t>
                </a:r>
                <a:r>
                  <a:rPr lang="en-GB" sz="2800" dirty="0" smtClean="0">
                    <a:latin typeface="Comic Sans MS" panose="030F0702030302020204" pitchFamily="66" charset="0"/>
                  </a:rPr>
                  <a:t> </a:t>
                </a:r>
                <a:r>
                  <a:rPr lang="en-GB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GB" sz="2800" dirty="0" smtClean="0">
                    <a:latin typeface="Comic Sans MS" panose="030F0702030302020204" pitchFamily="66" charset="0"/>
                  </a:rPr>
                  <a:t> 15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 smtClean="0">
                    <a:latin typeface="Comic Sans MS" panose="030F0702030302020204" pitchFamily="66" charset="0"/>
                  </a:rPr>
                  <a:t> </a:t>
                </a:r>
                <a:r>
                  <a:rPr lang="en-GB" sz="2800" dirty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6</a:t>
                </a: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6705" y="5510045"/>
                <a:ext cx="2146692" cy="523220"/>
              </a:xfrm>
              <a:prstGeom prst="rect">
                <a:avLst/>
              </a:prstGeom>
              <a:blipFill>
                <a:blip r:embed="rId5"/>
                <a:stretch>
                  <a:fillRect l="-1420" t="-13953" r="-852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ounded Rectangle 21"/>
          <p:cNvSpPr/>
          <p:nvPr/>
        </p:nvSpPr>
        <p:spPr>
          <a:xfrm>
            <a:off x="1796705" y="5483964"/>
            <a:ext cx="2146692" cy="549301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071064" y="5530866"/>
                <a:ext cx="214669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6</a:t>
                </a:r>
                <a:r>
                  <a:rPr lang="en-GB" sz="2800" dirty="0" smtClean="0">
                    <a:latin typeface="Comic Sans MS" panose="030F0702030302020204" pitchFamily="66" charset="0"/>
                  </a:rPr>
                  <a:t> </a:t>
                </a:r>
                <a:r>
                  <a:rPr lang="en-GB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GB" sz="2800" dirty="0" smtClean="0">
                    <a:latin typeface="Comic Sans MS" panose="030F0702030302020204" pitchFamily="66" charset="0"/>
                  </a:rPr>
                  <a:t> 15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 smtClean="0">
                    <a:latin typeface="Comic Sans MS" panose="030F0702030302020204" pitchFamily="66" charset="0"/>
                  </a:rPr>
                  <a:t> </a:t>
                </a:r>
                <a:r>
                  <a:rPr lang="en-GB" sz="28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9</a:t>
                </a: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1064" y="5530866"/>
                <a:ext cx="2146692" cy="523220"/>
              </a:xfrm>
              <a:prstGeom prst="rect">
                <a:avLst/>
              </a:prstGeom>
              <a:blipFill>
                <a:blip r:embed="rId6"/>
                <a:stretch>
                  <a:fillRect l="-1420" t="-12791" r="-852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ounded Rectangle 23"/>
          <p:cNvSpPr/>
          <p:nvPr/>
        </p:nvSpPr>
        <p:spPr>
          <a:xfrm>
            <a:off x="5071064" y="5504785"/>
            <a:ext cx="2146692" cy="549301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2046" b="98075" l="3815" r="9536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281725" y="1064476"/>
            <a:ext cx="907713" cy="2055338"/>
          </a:xfrm>
          <a:prstGeom prst="rect">
            <a:avLst/>
          </a:prstGeom>
        </p:spPr>
      </p:pic>
      <p:sp>
        <p:nvSpPr>
          <p:cNvPr id="26" name="Oval 25"/>
          <p:cNvSpPr/>
          <p:nvPr/>
        </p:nvSpPr>
        <p:spPr>
          <a:xfrm>
            <a:off x="4811877" y="1750342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>
            <a:off x="5200624" y="1753953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5589371" y="1757564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5978118" y="1761175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6366865" y="1764786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4811877" y="2134524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1796705" y="4703401"/>
                <a:ext cx="214669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 smtClean="0">
                    <a:latin typeface="Comic Sans MS" panose="030F0702030302020204" pitchFamily="66" charset="0"/>
                  </a:rPr>
                  <a:t>15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 smtClean="0">
                    <a:latin typeface="Comic Sans MS" panose="030F0702030302020204" pitchFamily="66" charset="0"/>
                  </a:rPr>
                  <a:t> </a:t>
                </a:r>
                <a:r>
                  <a:rPr lang="en-GB" sz="28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9</a:t>
                </a:r>
                <a:r>
                  <a:rPr lang="en-GB" sz="2800" dirty="0" smtClean="0">
                    <a:latin typeface="Comic Sans MS" panose="030F0702030302020204" pitchFamily="66" charset="0"/>
                  </a:rPr>
                  <a:t>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GB" sz="2800" dirty="0" smtClean="0">
                    <a:latin typeface="Comic Sans MS" panose="030F0702030302020204" pitchFamily="66" charset="0"/>
                  </a:rPr>
                  <a:t> </a:t>
                </a:r>
                <a:r>
                  <a:rPr lang="en-GB" sz="2800" dirty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6</a:t>
                </a: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6705" y="4703401"/>
                <a:ext cx="2146692" cy="523220"/>
              </a:xfrm>
              <a:prstGeom prst="rect">
                <a:avLst/>
              </a:prstGeom>
              <a:blipFill>
                <a:blip r:embed="rId9"/>
                <a:stretch>
                  <a:fillRect l="-1420" t="-14118" r="-852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Rounded Rectangle 32"/>
          <p:cNvSpPr/>
          <p:nvPr/>
        </p:nvSpPr>
        <p:spPr>
          <a:xfrm>
            <a:off x="1796705" y="4677320"/>
            <a:ext cx="2146692" cy="549301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071064" y="4724222"/>
                <a:ext cx="214669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 smtClean="0">
                    <a:latin typeface="Comic Sans MS" panose="030F0702030302020204" pitchFamily="66" charset="0"/>
                  </a:rPr>
                  <a:t>15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 smtClean="0">
                    <a:latin typeface="Comic Sans MS" panose="030F0702030302020204" pitchFamily="66" charset="0"/>
                  </a:rPr>
                  <a:t> </a:t>
                </a:r>
                <a:r>
                  <a:rPr lang="en-GB" sz="2800" dirty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6</a:t>
                </a:r>
                <a:r>
                  <a:rPr lang="en-GB" sz="2800" dirty="0" smtClean="0">
                    <a:latin typeface="Comic Sans MS" panose="030F0702030302020204" pitchFamily="66" charset="0"/>
                  </a:rPr>
                  <a:t>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GB" sz="28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GB" sz="28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9</a:t>
                </a: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1064" y="4724222"/>
                <a:ext cx="2146692" cy="523220"/>
              </a:xfrm>
              <a:prstGeom prst="rect">
                <a:avLst/>
              </a:prstGeom>
              <a:blipFill>
                <a:blip r:embed="rId10"/>
                <a:stretch>
                  <a:fillRect l="-1420" t="-13953" r="-852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Rounded Rectangle 34"/>
          <p:cNvSpPr/>
          <p:nvPr/>
        </p:nvSpPr>
        <p:spPr>
          <a:xfrm>
            <a:off x="5071064" y="4698141"/>
            <a:ext cx="2146692" cy="549301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74851" y="435900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Related Facts - subtraction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48640" y="2700511"/>
            <a:ext cx="26648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HfW precursive" panose="00000500000000000000" pitchFamily="2" charset="0"/>
              </a:rPr>
              <a:t>Which are the parts?</a:t>
            </a:r>
          </a:p>
          <a:p>
            <a:r>
              <a:rPr lang="en-GB" dirty="0" smtClean="0">
                <a:latin typeface="HfW precursive" panose="00000500000000000000" pitchFamily="2" charset="0"/>
              </a:rPr>
              <a:t>Which is the whole?</a:t>
            </a:r>
            <a:endParaRPr lang="en-GB" dirty="0">
              <a:latin typeface="HfW precursive" panose="00000500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82142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 animBg="1"/>
      <p:bldP spid="23" grpId="0"/>
      <p:bldP spid="24" grpId="0" animBg="1"/>
      <p:bldP spid="32" grpId="0"/>
      <p:bldP spid="33" grpId="0" animBg="1"/>
      <p:bldP spid="34" grpId="0"/>
      <p:bldP spid="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04314" y="540310"/>
            <a:ext cx="3066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Bar  Models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856096" y="2361063"/>
            <a:ext cx="4763068" cy="177420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/>
          <p:cNvCxnSpPr>
            <a:stCxn id="2" idx="1"/>
            <a:endCxn id="2" idx="3"/>
          </p:cNvCxnSpPr>
          <p:nvPr/>
        </p:nvCxnSpPr>
        <p:spPr>
          <a:xfrm>
            <a:off x="1856096" y="3248168"/>
            <a:ext cx="476306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776716" y="3248168"/>
            <a:ext cx="0" cy="88710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34779" y="832697"/>
            <a:ext cx="1375243" cy="1695927"/>
          </a:xfrm>
          <a:prstGeom prst="rect">
            <a:avLst/>
          </a:prstGeom>
        </p:spPr>
      </p:pic>
      <p:sp>
        <p:nvSpPr>
          <p:cNvPr id="10" name="Rounded Rectangular Callout 9"/>
          <p:cNvSpPr/>
          <p:nvPr/>
        </p:nvSpPr>
        <p:spPr>
          <a:xfrm>
            <a:off x="2704314" y="1144317"/>
            <a:ext cx="3534771" cy="905126"/>
          </a:xfrm>
          <a:prstGeom prst="wedgeRoundRectCallout">
            <a:avLst>
              <a:gd name="adj1" fmla="val -66224"/>
              <a:gd name="adj2" fmla="val 8142"/>
              <a:gd name="adj3" fmla="val 16667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2760725" y="1213676"/>
            <a:ext cx="34219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I can use a bar model </a:t>
            </a: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to show a fact family!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985885" y="3480162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8</a:t>
            </a:r>
            <a:endParaRPr lang="en-GB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67419" y="3485437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6</a:t>
            </a:r>
            <a:endParaRPr lang="en-GB" sz="2800" dirty="0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57138" y="2528624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14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796705" y="5183492"/>
                <a:ext cx="214669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 smtClean="0">
                    <a:latin typeface="Comic Sans MS" panose="030F0702030302020204" pitchFamily="66" charset="0"/>
                  </a:rPr>
                  <a:t>14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 smtClean="0">
                    <a:latin typeface="Comic Sans MS" panose="030F0702030302020204" pitchFamily="66" charset="0"/>
                  </a:rPr>
                  <a:t> </a:t>
                </a:r>
                <a:r>
                  <a:rPr lang="en-GB" sz="28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8</a:t>
                </a:r>
                <a:r>
                  <a:rPr lang="en-GB" sz="2800" dirty="0" smtClean="0">
                    <a:latin typeface="Comic Sans MS" panose="030F0702030302020204" pitchFamily="66" charset="0"/>
                  </a:rPr>
                  <a:t>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GB" sz="2800" dirty="0" smtClean="0">
                    <a:latin typeface="Comic Sans MS" panose="030F0702030302020204" pitchFamily="66" charset="0"/>
                  </a:rPr>
                  <a:t> </a:t>
                </a:r>
                <a:r>
                  <a:rPr lang="en-GB" sz="2800" dirty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6</a:t>
                </a: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6705" y="5183492"/>
                <a:ext cx="2146692" cy="523220"/>
              </a:xfrm>
              <a:prstGeom prst="rect">
                <a:avLst/>
              </a:prstGeom>
              <a:blipFill>
                <a:blip r:embed="rId4"/>
                <a:stretch>
                  <a:fillRect l="-1420" t="-12791" r="-852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ounded Rectangle 15"/>
          <p:cNvSpPr/>
          <p:nvPr/>
        </p:nvSpPr>
        <p:spPr>
          <a:xfrm>
            <a:off x="1796705" y="5157411"/>
            <a:ext cx="2146692" cy="549301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071064" y="5204313"/>
                <a:ext cx="214669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 smtClean="0">
                    <a:latin typeface="Comic Sans MS" panose="030F0702030302020204" pitchFamily="66" charset="0"/>
                  </a:rPr>
                  <a:t>14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 smtClean="0">
                    <a:latin typeface="Comic Sans MS" panose="030F0702030302020204" pitchFamily="66" charset="0"/>
                  </a:rPr>
                  <a:t> </a:t>
                </a:r>
                <a:r>
                  <a:rPr lang="en-GB" sz="2800" dirty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6</a:t>
                </a:r>
                <a:r>
                  <a:rPr lang="en-GB" sz="2800" dirty="0" smtClean="0">
                    <a:latin typeface="Comic Sans MS" panose="030F0702030302020204" pitchFamily="66" charset="0"/>
                  </a:rPr>
                  <a:t>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GB" sz="28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8</a:t>
                </a:r>
                <a:endParaRPr lang="en-GB" sz="28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1064" y="5204313"/>
                <a:ext cx="2146692" cy="523220"/>
              </a:xfrm>
              <a:prstGeom prst="rect">
                <a:avLst/>
              </a:prstGeom>
              <a:blipFill>
                <a:blip r:embed="rId5"/>
                <a:stretch>
                  <a:fillRect l="-1420" t="-13953" r="-852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ounded Rectangle 17"/>
          <p:cNvSpPr/>
          <p:nvPr/>
        </p:nvSpPr>
        <p:spPr>
          <a:xfrm>
            <a:off x="5071064" y="5178232"/>
            <a:ext cx="2146692" cy="549301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1796705" y="4449100"/>
            <a:ext cx="21466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8</a:t>
            </a:r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r>
              <a:rPr lang="en-GB" sz="28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6</a:t>
            </a:r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 smtClean="0">
                <a:latin typeface="Comic Sans MS" panose="030F0702030302020204" pitchFamily="66" charset="0"/>
              </a:rPr>
              <a:t> 14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796705" y="4423019"/>
            <a:ext cx="2146692" cy="549301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5071064" y="4469921"/>
            <a:ext cx="21466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6</a:t>
            </a:r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8</a:t>
            </a:r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 smtClean="0">
                <a:latin typeface="Comic Sans MS" panose="030F0702030302020204" pitchFamily="66" charset="0"/>
              </a:rPr>
              <a:t> 14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5071064" y="4443840"/>
            <a:ext cx="2146692" cy="549301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9579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2" grpId="0"/>
      <p:bldP spid="13" grpId="0"/>
      <p:bldP spid="14" grpId="0"/>
      <p:bldP spid="15" grpId="0"/>
      <p:bldP spid="16" grpId="0" animBg="1"/>
      <p:bldP spid="17" grpId="0"/>
      <p:bldP spid="18" grpId="0" animBg="1"/>
      <p:bldP spid="19" grpId="0"/>
      <p:bldP spid="20" grpId="0" animBg="1"/>
      <p:bldP spid="21" grpId="0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04314" y="540310"/>
            <a:ext cx="3066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Bar  Models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856096" y="2361063"/>
            <a:ext cx="4763068" cy="177420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/>
          <p:cNvCxnSpPr>
            <a:stCxn id="2" idx="1"/>
            <a:endCxn id="2" idx="3"/>
          </p:cNvCxnSpPr>
          <p:nvPr/>
        </p:nvCxnSpPr>
        <p:spPr>
          <a:xfrm>
            <a:off x="1856096" y="3248168"/>
            <a:ext cx="476306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940492" y="3248168"/>
            <a:ext cx="0" cy="88710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34779" y="832697"/>
            <a:ext cx="1375243" cy="1695927"/>
          </a:xfrm>
          <a:prstGeom prst="rect">
            <a:avLst/>
          </a:prstGeom>
        </p:spPr>
      </p:pic>
      <p:sp>
        <p:nvSpPr>
          <p:cNvPr id="10" name="Rounded Rectangular Callout 9"/>
          <p:cNvSpPr/>
          <p:nvPr/>
        </p:nvSpPr>
        <p:spPr>
          <a:xfrm>
            <a:off x="2704314" y="1144317"/>
            <a:ext cx="3534771" cy="905126"/>
          </a:xfrm>
          <a:prstGeom prst="wedgeRoundRectCallout">
            <a:avLst>
              <a:gd name="adj1" fmla="val -66224"/>
              <a:gd name="adj2" fmla="val 8142"/>
              <a:gd name="adj3" fmla="val 16667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2725439" y="1200627"/>
            <a:ext cx="35854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Can you use a bar model </a:t>
            </a: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to show a fact family?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985885" y="3480162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67419" y="3485437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FFC000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57138" y="2528624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16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165739" y="5142366"/>
                <a:ext cx="214669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 smtClean="0">
                    <a:latin typeface="Comic Sans MS" panose="030F0702030302020204" pitchFamily="66" charset="0"/>
                  </a:rPr>
                  <a:t>16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 smtClean="0">
                    <a:latin typeface="Comic Sans MS" panose="030F0702030302020204" pitchFamily="66" charset="0"/>
                  </a:rPr>
                  <a:t> </a:t>
                </a:r>
                <a:r>
                  <a:rPr lang="en-GB" sz="28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9</a:t>
                </a:r>
                <a:r>
                  <a:rPr lang="en-GB" sz="2800" dirty="0" smtClean="0">
                    <a:latin typeface="Comic Sans MS" panose="030F0702030302020204" pitchFamily="66" charset="0"/>
                  </a:rPr>
                  <a:t>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GB" sz="2800" dirty="0" smtClean="0">
                    <a:latin typeface="Comic Sans MS" panose="030F0702030302020204" pitchFamily="66" charset="0"/>
                  </a:rPr>
                  <a:t> </a:t>
                </a:r>
                <a:r>
                  <a:rPr lang="en-GB" sz="2800" dirty="0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7</a:t>
                </a:r>
                <a:endParaRPr lang="en-GB" sz="2800" dirty="0">
                  <a:solidFill>
                    <a:srgbClr val="FFC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5739" y="5142366"/>
                <a:ext cx="2146692" cy="523220"/>
              </a:xfrm>
              <a:prstGeom prst="rect">
                <a:avLst/>
              </a:prstGeom>
              <a:blipFill>
                <a:blip r:embed="rId4"/>
                <a:stretch>
                  <a:fillRect l="-1133" t="-14118" r="-850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ounded Rectangle 15"/>
          <p:cNvSpPr/>
          <p:nvPr/>
        </p:nvSpPr>
        <p:spPr>
          <a:xfrm>
            <a:off x="5165739" y="5116285"/>
            <a:ext cx="2146692" cy="549301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558593" y="5129503"/>
                <a:ext cx="214669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 smtClean="0">
                    <a:latin typeface="Comic Sans MS" panose="030F0702030302020204" pitchFamily="66" charset="0"/>
                  </a:rPr>
                  <a:t>16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 smtClean="0">
                    <a:latin typeface="Comic Sans MS" panose="030F0702030302020204" pitchFamily="66" charset="0"/>
                  </a:rPr>
                  <a:t> </a:t>
                </a:r>
                <a:r>
                  <a:rPr lang="en-GB" sz="2800" dirty="0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7</a:t>
                </a:r>
                <a:r>
                  <a:rPr lang="en-GB" sz="2800" dirty="0" smtClean="0">
                    <a:latin typeface="Comic Sans MS" panose="030F0702030302020204" pitchFamily="66" charset="0"/>
                  </a:rPr>
                  <a:t>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GB" sz="28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GB" sz="28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9</a:t>
                </a: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8593" y="5129503"/>
                <a:ext cx="2146692" cy="523220"/>
              </a:xfrm>
              <a:prstGeom prst="rect">
                <a:avLst/>
              </a:prstGeom>
              <a:blipFill>
                <a:blip r:embed="rId5"/>
                <a:stretch>
                  <a:fillRect l="-1420" t="-12791" r="-852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ounded Rectangle 17"/>
          <p:cNvSpPr/>
          <p:nvPr/>
        </p:nvSpPr>
        <p:spPr>
          <a:xfrm>
            <a:off x="1558593" y="5103422"/>
            <a:ext cx="2146692" cy="549301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5165739" y="4407974"/>
            <a:ext cx="21466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9</a:t>
            </a:r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r>
              <a:rPr lang="en-GB" sz="2800" dirty="0">
                <a:solidFill>
                  <a:srgbClr val="FFC000"/>
                </a:solidFill>
                <a:latin typeface="Comic Sans MS" panose="030F0702030302020204" pitchFamily="66" charset="0"/>
              </a:rPr>
              <a:t>7</a:t>
            </a:r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 smtClean="0">
                <a:latin typeface="Comic Sans MS" panose="030F0702030302020204" pitchFamily="66" charset="0"/>
              </a:rPr>
              <a:t> 16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5165739" y="4381893"/>
            <a:ext cx="2146692" cy="549301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1558593" y="4395111"/>
            <a:ext cx="21466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FFC000"/>
                </a:solidFill>
                <a:latin typeface="Comic Sans MS" panose="030F0702030302020204" pitchFamily="66" charset="0"/>
              </a:rPr>
              <a:t>7</a:t>
            </a:r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r>
              <a:rPr lang="en-GB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9</a:t>
            </a:r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 smtClean="0">
                <a:latin typeface="Comic Sans MS" panose="030F0702030302020204" pitchFamily="66" charset="0"/>
              </a:rPr>
              <a:t> 16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1558593" y="4369030"/>
            <a:ext cx="2146692" cy="549301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5939956" y="4455245"/>
            <a:ext cx="432000" cy="4320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6720552" y="4446032"/>
            <a:ext cx="432000" cy="4320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1584741" y="4440103"/>
            <a:ext cx="432000" cy="4320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5338946" y="5188393"/>
            <a:ext cx="432000" cy="4320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6094923" y="5174935"/>
            <a:ext cx="432000" cy="4320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>
            <a:off x="2488314" y="5156828"/>
            <a:ext cx="432000" cy="4320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99208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2" grpId="0"/>
      <p:bldP spid="13" grpId="0"/>
      <p:bldP spid="14" grpId="0"/>
      <p:bldP spid="15" grpId="0"/>
      <p:bldP spid="16" grpId="0" animBg="1"/>
      <p:bldP spid="17" grpId="0"/>
      <p:bldP spid="18" grpId="0" animBg="1"/>
      <p:bldP spid="19" grpId="0"/>
      <p:bldP spid="20" grpId="0" animBg="1"/>
      <p:bldP spid="21" grpId="0"/>
      <p:bldP spid="22" grpId="0" animBg="1"/>
      <p:bldP spid="5" grpId="0" animBg="1"/>
      <p:bldP spid="5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1|15.6|9.5|14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|5|8.2|11.4|6.1|13.1|1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|1.7|4.8|12.9|9.3|13.4|15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2|11.2|3.5|11.8|8.8|7.6|9.2|11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9.1|1.5|1.6|2.3|8.4|3.4|11.4|3.5|9.3|3.3|2.8|7.7|4.7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7" ma:contentTypeDescription="Create a new document." ma:contentTypeScope="" ma:versionID="d1bbd0e7118b8034b1837b1a97a3e8b1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6327414cb3b5f93d160f991d0b6625f7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72645BB-C536-4612-8AE4-E740337A99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1727757-3061-47D3-99FD-9493F136DC43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522d4c35-b548-4432-90ae-af4376e1c4b4"/>
    <ds:schemaRef ds:uri="http://purl.org/dc/terms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5275</TotalTime>
  <Words>254</Words>
  <Application>Microsoft Office PowerPoint</Application>
  <PresentationFormat>On-screen Show (4:3)</PresentationFormat>
  <Paragraphs>64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6</vt:i4>
      </vt:variant>
    </vt:vector>
  </HeadingPairs>
  <TitlesOfParts>
    <vt:vector size="19" baseType="lpstr">
      <vt:lpstr>Arial</vt:lpstr>
      <vt:lpstr>Calibri</vt:lpstr>
      <vt:lpstr>Cambria Math</vt:lpstr>
      <vt:lpstr>Comic Sans MS</vt:lpstr>
      <vt:lpstr>HfW precursive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Hughes, V</cp:lastModifiedBy>
  <cp:revision>228</cp:revision>
  <dcterms:created xsi:type="dcterms:W3CDTF">2019-07-05T11:02:13Z</dcterms:created>
  <dcterms:modified xsi:type="dcterms:W3CDTF">2021-01-14T10:09:13Z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