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0"/>
  </p:notesMasterIdLst>
  <p:sldIdLst>
    <p:sldId id="313" r:id="rId11"/>
    <p:sldId id="314" r:id="rId12"/>
    <p:sldId id="315" r:id="rId13"/>
    <p:sldId id="312" r:id="rId14"/>
    <p:sldId id="316" r:id="rId15"/>
    <p:sldId id="300" r:id="rId16"/>
    <p:sldId id="311" r:id="rId17"/>
    <p:sldId id="304" r:id="rId18"/>
    <p:sldId id="31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19/01/2021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19/01/2021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3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3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82" y="809232"/>
            <a:ext cx="5182049" cy="52186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10082" y="3404700"/>
            <a:ext cx="5298825" cy="2651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95550" y="243336"/>
            <a:ext cx="749747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600" dirty="0" smtClean="0">
                <a:latin typeface="Comic Sans MS" panose="030F0702030302020204" pitchFamily="66" charset="0"/>
              </a:rPr>
              <a:t>1) Find the number 20</a:t>
            </a:r>
            <a:endParaRPr lang="en-GB" sz="2600" dirty="0">
              <a:latin typeface="Comic Sans MS" panose="030F0702030302020204" pitchFamily="66" charset="0"/>
            </a:endParaRPr>
          </a:p>
          <a:p>
            <a:endParaRPr lang="en-GB" sz="2600" dirty="0" smtClean="0">
              <a:latin typeface="Comic Sans MS" panose="030F0702030302020204" pitchFamily="66" charset="0"/>
            </a:endParaRPr>
          </a:p>
          <a:p>
            <a:r>
              <a:rPr lang="en-GB" sz="2600" dirty="0" smtClean="0">
                <a:latin typeface="Comic Sans MS" panose="030F0702030302020204" pitchFamily="66" charset="0"/>
              </a:rPr>
              <a:t>2) Find the number 40</a:t>
            </a:r>
            <a:endParaRPr lang="en-GB" sz="26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405269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3) Find the number 16</a:t>
            </a:r>
          </a:p>
          <a:p>
            <a:pPr lvl="0"/>
            <a:endParaRPr lang="en-GB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4) Find the number 26</a:t>
            </a:r>
          </a:p>
        </p:txBody>
      </p:sp>
    </p:spTree>
    <p:extLst>
      <p:ext uri="{BB962C8B-B14F-4D97-AF65-F5344CB8AC3E}">
        <p14:creationId xmlns:p14="http://schemas.microsoft.com/office/powerpoint/2010/main" val="339085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82" y="809232"/>
            <a:ext cx="5182049" cy="52186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10082" y="3404700"/>
            <a:ext cx="5298825" cy="2651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10082" y="6027860"/>
            <a:ext cx="5298825" cy="2651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349609" y="133154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347033" y="1850457"/>
            <a:ext cx="505151" cy="518911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410221" y="2347388"/>
            <a:ext cx="505151" cy="518911"/>
          </a:xfrm>
          <a:prstGeom prst="rect">
            <a:avLst/>
          </a:prstGeom>
          <a:solidFill>
            <a:srgbClr val="7030A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410222" y="1315379"/>
            <a:ext cx="505151" cy="518911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95550" y="243336"/>
            <a:ext cx="749747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600" dirty="0" smtClean="0">
                <a:latin typeface="Comic Sans MS" panose="030F0702030302020204" pitchFamily="66" charset="0"/>
              </a:rPr>
              <a:t>1) Find the number 20</a:t>
            </a:r>
            <a:endParaRPr lang="en-GB" sz="2600" dirty="0">
              <a:latin typeface="Comic Sans MS" panose="030F0702030302020204" pitchFamily="66" charset="0"/>
            </a:endParaRPr>
          </a:p>
          <a:p>
            <a:endParaRPr lang="en-GB" sz="2600" dirty="0" smtClean="0">
              <a:latin typeface="Comic Sans MS" panose="030F0702030302020204" pitchFamily="66" charset="0"/>
            </a:endParaRPr>
          </a:p>
          <a:p>
            <a:r>
              <a:rPr lang="en-GB" sz="2600" dirty="0" smtClean="0">
                <a:latin typeface="Comic Sans MS" panose="030F0702030302020204" pitchFamily="66" charset="0"/>
              </a:rPr>
              <a:t>2) Find the number 40</a:t>
            </a:r>
            <a:endParaRPr lang="en-GB" sz="26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405269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3) Find the number 16</a:t>
            </a:r>
          </a:p>
          <a:p>
            <a:pPr lvl="0"/>
            <a:endParaRPr lang="en-GB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4) Find the number 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9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694635" y="553530"/>
            <a:ext cx="534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How many birds are there?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8" y="1172811"/>
            <a:ext cx="2619304" cy="2693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36" y="1228233"/>
            <a:ext cx="2619304" cy="2693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64" y="1242082"/>
            <a:ext cx="2619304" cy="2693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19" y="3822401"/>
            <a:ext cx="747346" cy="795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00" y="3822401"/>
            <a:ext cx="747346" cy="795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51" y="3822401"/>
            <a:ext cx="747346" cy="795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45" y="3822401"/>
            <a:ext cx="747346" cy="7954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2431" y="4541877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 tree has 10 birds.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5865" y="5059816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3 </a:t>
            </a:r>
            <a:r>
              <a:rPr lang="en-GB" sz="2800" dirty="0" smtClean="0">
                <a:latin typeface="Comic Sans MS" panose="030F0702030302020204" pitchFamily="66" charset="0"/>
              </a:rPr>
              <a:t>full trees </a:t>
            </a:r>
            <a:r>
              <a:rPr lang="en-GB" sz="2800" dirty="0">
                <a:latin typeface="Comic Sans MS" panose="030F0702030302020204" pitchFamily="66" charset="0"/>
              </a:rPr>
              <a:t>and 4 more birds.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9074" y="5595744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34 birds.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554888" y="5065098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246122" y="5093429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4312223" y="5583036"/>
            <a:ext cx="491788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277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5" grpId="0"/>
      <p:bldP spid="16" grpId="0"/>
      <p:bldP spid="2" grpId="0" animBg="1"/>
      <p:bldP spid="2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544509" y="542843"/>
            <a:ext cx="602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How many </a:t>
            </a:r>
            <a:r>
              <a:rPr lang="en-GB" sz="3200" dirty="0" smtClean="0">
                <a:latin typeface="Comic Sans MS" panose="030F0702030302020204" pitchFamily="66" charset="0"/>
              </a:rPr>
              <a:t>straws </a:t>
            </a:r>
            <a:r>
              <a:rPr lang="en-GB" sz="3200" dirty="0">
                <a:latin typeface="Comic Sans MS" panose="030F0702030302020204" pitchFamily="66" charset="0"/>
              </a:rPr>
              <a:t>are there?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086" y="392545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 </a:t>
            </a:r>
            <a:r>
              <a:rPr lang="en-GB" sz="2800" dirty="0" smtClean="0">
                <a:latin typeface="Comic Sans MS" panose="030F0702030302020204" pitchFamily="66" charset="0"/>
              </a:rPr>
              <a:t>bundle </a:t>
            </a:r>
            <a:r>
              <a:rPr lang="en-GB" sz="2800" dirty="0">
                <a:latin typeface="Comic Sans MS" panose="030F0702030302020204" pitchFamily="66" charset="0"/>
              </a:rPr>
              <a:t>has 10 </a:t>
            </a:r>
            <a:r>
              <a:rPr lang="en-GB" sz="2800" dirty="0" smtClean="0">
                <a:latin typeface="Comic Sans MS" panose="030F0702030302020204" pitchFamily="66" charset="0"/>
              </a:rPr>
              <a:t>straws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848" y="4443391"/>
            <a:ext cx="790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dirty="0" smtClean="0">
                <a:latin typeface="Comic Sans MS" panose="030F0702030302020204" pitchFamily="66" charset="0"/>
              </a:rPr>
              <a:t>4 bundles of 10 </a:t>
            </a:r>
            <a:r>
              <a:rPr lang="en-GB" sz="2800" dirty="0">
                <a:latin typeface="Comic Sans MS" panose="030F0702030302020204" pitchFamily="66" charset="0"/>
              </a:rPr>
              <a:t>and </a:t>
            </a:r>
            <a:r>
              <a:rPr lang="en-GB" sz="2800" dirty="0" smtClean="0">
                <a:latin typeface="Comic Sans MS" panose="030F0702030302020204" pitchFamily="66" charset="0"/>
              </a:rPr>
              <a:t>3 </a:t>
            </a:r>
            <a:r>
              <a:rPr lang="en-GB" sz="2800" dirty="0">
                <a:latin typeface="Comic Sans MS" panose="030F0702030302020204" pitchFamily="66" charset="0"/>
              </a:rPr>
              <a:t>more </a:t>
            </a:r>
            <a:r>
              <a:rPr lang="en-GB" sz="2800" dirty="0" smtClean="0">
                <a:latin typeface="Comic Sans MS" panose="030F0702030302020204" pitchFamily="66" charset="0"/>
              </a:rPr>
              <a:t>straws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729" y="4979319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dirty="0" smtClean="0">
                <a:latin typeface="Comic Sans MS" panose="030F0702030302020204" pitchFamily="66" charset="0"/>
              </a:rPr>
              <a:t>43 straws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1" y="1802444"/>
            <a:ext cx="1715474" cy="21230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00" y="2227568"/>
            <a:ext cx="1221887" cy="15251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73" y="1802444"/>
            <a:ext cx="1715474" cy="21230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95" y="1802444"/>
            <a:ext cx="1715474" cy="21230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17" y="1802444"/>
            <a:ext cx="1715474" cy="21230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18" y="2246433"/>
            <a:ext cx="1221887" cy="15251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31" y="2288508"/>
            <a:ext cx="1221887" cy="152516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333810" y="4461380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5636854" y="4482162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4094272" y="5015261"/>
            <a:ext cx="505022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5" grpId="0"/>
      <p:bldP spid="16" grpId="0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469854" y="2199426"/>
            <a:ext cx="602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</a:t>
            </a:r>
            <a:r>
              <a:rPr lang="en-GB" sz="3200" dirty="0" smtClean="0">
                <a:latin typeface="Comic Sans MS" panose="030F0702030302020204" pitchFamily="66" charset="0"/>
              </a:rPr>
              <a:t>many </a:t>
            </a:r>
            <a:r>
              <a:rPr lang="en-GB" sz="3200" dirty="0">
                <a:latin typeface="Comic Sans MS" panose="030F0702030302020204" pitchFamily="66" charset="0"/>
              </a:rPr>
              <a:t>are there?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848" y="4854554"/>
            <a:ext cx="790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3</a:t>
            </a:r>
            <a:r>
              <a:rPr lang="en-GB" sz="2800" dirty="0" smtClean="0">
                <a:latin typeface="Comic Sans MS" panose="030F0702030302020204" pitchFamily="66" charset="0"/>
              </a:rPr>
              <a:t> tens and </a:t>
            </a:r>
            <a:r>
              <a:rPr lang="en-GB" sz="2800" dirty="0">
                <a:latin typeface="Comic Sans MS" panose="030F0702030302020204" pitchFamily="66" charset="0"/>
              </a:rPr>
              <a:t>6</a:t>
            </a:r>
            <a:r>
              <a:rPr lang="en-GB" sz="2800" dirty="0" smtClean="0">
                <a:latin typeface="Comic Sans MS" panose="030F0702030302020204" pitchFamily="66" charset="0"/>
              </a:rPr>
              <a:t> ones.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3315" y="547031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dirty="0" smtClean="0">
                <a:latin typeface="Comic Sans MS" panose="030F0702030302020204" pitchFamily="66" charset="0"/>
              </a:rPr>
              <a:t>36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1775256"/>
            <a:ext cx="342453" cy="393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791814" y="371922"/>
            <a:ext cx="699670" cy="19730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1503276"/>
            <a:ext cx="342453" cy="3931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1231296"/>
            <a:ext cx="342453" cy="3931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959316"/>
            <a:ext cx="342453" cy="39318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687336"/>
            <a:ext cx="342453" cy="39318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496986" y="1132318"/>
            <a:ext cx="426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10 ones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is equal to 1 ten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496621" y="2742586"/>
            <a:ext cx="699670" cy="197307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196291" y="2742586"/>
            <a:ext cx="699670" cy="19730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884674" y="2742586"/>
            <a:ext cx="699670" cy="197307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88946" y="4083737"/>
            <a:ext cx="342453" cy="3931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0756" y="3803879"/>
            <a:ext cx="342453" cy="39318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88946" y="3805802"/>
            <a:ext cx="342453" cy="3931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0756" y="4096004"/>
            <a:ext cx="342453" cy="39318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0756" y="3496177"/>
            <a:ext cx="342453" cy="39318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88946" y="3498100"/>
            <a:ext cx="342453" cy="393187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3745943" y="4872315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5576453" y="4872315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ounded Rectangle 49"/>
          <p:cNvSpPr/>
          <p:nvPr/>
        </p:nvSpPr>
        <p:spPr>
          <a:xfrm>
            <a:off x="5091591" y="5503663"/>
            <a:ext cx="484862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1783878"/>
            <a:ext cx="342453" cy="39318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1511898"/>
            <a:ext cx="342453" cy="39318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1239918"/>
            <a:ext cx="342453" cy="39318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967938"/>
            <a:ext cx="342453" cy="39318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695958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120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5" grpId="0"/>
      <p:bldP spid="16" grpId="0"/>
      <p:bldP spid="38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436902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Building numbers up to 50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2159634"/>
            <a:ext cx="342453" cy="393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635937" y="821615"/>
            <a:ext cx="699670" cy="1973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1887654"/>
            <a:ext cx="342453" cy="393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2163794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1616793"/>
            <a:ext cx="342453" cy="393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1615674"/>
            <a:ext cx="342453" cy="39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1890294"/>
            <a:ext cx="342453" cy="393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1343694"/>
            <a:ext cx="342453" cy="393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1069791"/>
            <a:ext cx="342453" cy="393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1071714"/>
            <a:ext cx="342453" cy="39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1343292"/>
            <a:ext cx="342453" cy="3931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41109" y="1582011"/>
            <a:ext cx="426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10 ones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is equal to 1 ten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320" y="3625639"/>
            <a:ext cx="1440419" cy="994728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2069285" y="2528234"/>
            <a:ext cx="2448806" cy="1152086"/>
          </a:xfrm>
          <a:prstGeom prst="wedgeRoundRectCallout">
            <a:avLst>
              <a:gd name="adj1" fmla="val -51870"/>
              <a:gd name="adj2" fmla="val 6681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066568" y="2481545"/>
            <a:ext cx="2451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I can build big numbers using these!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32" y="3716284"/>
            <a:ext cx="1517626" cy="1062338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307843" y="2794686"/>
            <a:ext cx="1925935" cy="749257"/>
          </a:xfrm>
          <a:prstGeom prst="wedgeRoundRectCallout">
            <a:avLst>
              <a:gd name="adj1" fmla="val 32248"/>
              <a:gd name="adj2" fmla="val 95249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311564" y="2799117"/>
            <a:ext cx="192221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How about 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35?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77994" y="3811268"/>
            <a:ext cx="426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35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 smtClean="0">
                <a:latin typeface="Comic Sans MS" panose="030F0702030302020204" pitchFamily="66" charset="0"/>
              </a:rPr>
              <a:t> 3 tens and 5 ones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341109" y="4234271"/>
            <a:ext cx="699670" cy="19730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798259" y="4262517"/>
            <a:ext cx="699670" cy="19730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308159" y="4247931"/>
            <a:ext cx="699670" cy="197307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5651188"/>
            <a:ext cx="342453" cy="3931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5381106"/>
            <a:ext cx="342453" cy="3931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5111025"/>
            <a:ext cx="342453" cy="39318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4840944"/>
            <a:ext cx="342453" cy="39318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4570863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/>
      <p:bldP spid="21" grpId="0" animBg="1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333" y="720800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Tens and Ones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034576" y="1277186"/>
            <a:ext cx="699670" cy="1973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02055" y="2692173"/>
            <a:ext cx="342453" cy="393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02055" y="2398532"/>
            <a:ext cx="342453" cy="393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77994" y="3282548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4</a:t>
            </a:r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 smtClean="0">
                <a:latin typeface="Comic Sans MS" panose="030F0702030302020204" pitchFamily="66" charset="0"/>
              </a:rPr>
              <a:t>   4 tens and   2 ones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7994" y="3944837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7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 smtClean="0">
                <a:latin typeface="Comic Sans MS" panose="030F0702030302020204" pitchFamily="66" charset="0"/>
              </a:rPr>
              <a:t>   2 tens and   7 ones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7994" y="4501518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30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 smtClean="0">
                <a:latin typeface="Comic Sans MS" panose="030F0702030302020204" pitchFamily="66" charset="0"/>
              </a:rPr>
              <a:t>   3 tens and   0 ones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77993" y="5113536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9 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 smtClean="0">
                <a:latin typeface="Comic Sans MS" panose="030F0702030302020204" pitchFamily="66" charset="0"/>
              </a:rPr>
              <a:t>   0 tens and   9 ones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546086" y="1277186"/>
            <a:ext cx="699670" cy="1973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057595" y="1277186"/>
            <a:ext cx="699670" cy="1973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2569104" y="1277186"/>
            <a:ext cx="699670" cy="197307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502891" y="3341417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489602" y="3988727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5523352" y="3988727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2415654" y="4531350"/>
            <a:ext cx="503285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3407430" y="5138254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177994" y="677203"/>
            <a:ext cx="699670" cy="1973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2092190"/>
            <a:ext cx="342453" cy="393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1798549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689504" y="677203"/>
            <a:ext cx="699670" cy="1973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01013" y="677203"/>
            <a:ext cx="699670" cy="1973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12522" y="677203"/>
            <a:ext cx="699670" cy="1973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9880" y="2768132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is the same?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8372" y="1905609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4 tens </a:t>
            </a:r>
            <a:r>
              <a:rPr lang="en-GB" sz="2800" dirty="0" smtClean="0">
                <a:latin typeface="Comic Sans MS" panose="030F0702030302020204" pitchFamily="66" charset="0"/>
              </a:rPr>
              <a:t>and  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ones 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4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209948" y="2394948"/>
            <a:ext cx="699670" cy="1973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809935"/>
            <a:ext cx="342453" cy="393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516294"/>
            <a:ext cx="342453" cy="393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721458" y="2394948"/>
            <a:ext cx="699670" cy="1973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32967" y="2394948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40326" y="3623354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tens </a:t>
            </a:r>
            <a:r>
              <a:rPr lang="en-GB" sz="2800" dirty="0" smtClean="0">
                <a:latin typeface="Comic Sans MS" panose="030F0702030302020204" pitchFamily="66" charset="0"/>
              </a:rPr>
              <a:t>and  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ones 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3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241902" y="4170530"/>
            <a:ext cx="699670" cy="19730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5585517"/>
            <a:ext cx="342453" cy="393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5291876"/>
            <a:ext cx="342453" cy="393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753412" y="4170530"/>
            <a:ext cx="699670" cy="19730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2280" y="5398936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tens </a:t>
            </a:r>
            <a:r>
              <a:rPr lang="en-GB" sz="2800" dirty="0" smtClean="0">
                <a:latin typeface="Comic Sans MS" panose="030F0702030302020204" pitchFamily="66" charset="0"/>
              </a:rPr>
              <a:t>and  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ones 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40326" y="4478062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is different?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177994" y="677203"/>
            <a:ext cx="699670" cy="1973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2092190"/>
            <a:ext cx="342453" cy="393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1798549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689504" y="677203"/>
            <a:ext cx="699670" cy="1973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01013" y="677203"/>
            <a:ext cx="699670" cy="1973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12522" y="677203"/>
            <a:ext cx="699670" cy="1973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9880" y="2768132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is the same?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8372" y="1905609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4 tens </a:t>
            </a:r>
            <a:r>
              <a:rPr lang="en-GB" sz="2800" dirty="0" smtClean="0">
                <a:latin typeface="Comic Sans MS" panose="030F0702030302020204" pitchFamily="66" charset="0"/>
              </a:rPr>
              <a:t>and  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ones 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4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209948" y="2411889"/>
            <a:ext cx="699670" cy="1973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809935"/>
            <a:ext cx="342453" cy="393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516294"/>
            <a:ext cx="342453" cy="393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721458" y="2411889"/>
            <a:ext cx="699670" cy="1973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32967" y="2411889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40326" y="3623354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4 tens </a:t>
            </a:r>
            <a:r>
              <a:rPr lang="en-GB" sz="2800" dirty="0" smtClean="0">
                <a:latin typeface="Comic Sans MS" panose="030F0702030302020204" pitchFamily="66" charset="0"/>
              </a:rPr>
              <a:t>and  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ones 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4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241902" y="4168338"/>
            <a:ext cx="699670" cy="19730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5585517"/>
            <a:ext cx="342453" cy="393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5291876"/>
            <a:ext cx="342453" cy="393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753412" y="4168338"/>
            <a:ext cx="699670" cy="19730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2280" y="5398936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4 tens </a:t>
            </a:r>
            <a:r>
              <a:rPr lang="en-GB" sz="2800" dirty="0" smtClean="0">
                <a:latin typeface="Comic Sans MS" panose="030F0702030302020204" pitchFamily="66" charset="0"/>
              </a:rPr>
              <a:t>and  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ones 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4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40326" y="4478062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is different?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15323" y="2411889"/>
            <a:ext cx="699670" cy="19730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32967" y="4168338"/>
            <a:ext cx="699670" cy="19730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89770" y="4168338"/>
            <a:ext cx="699670" cy="19730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193764"/>
            <a:ext cx="342453" cy="3931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4969346"/>
            <a:ext cx="342453" cy="3931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4646816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0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4.9|5.8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.8|6|5.2|10|9.9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6|6|4.9|6.5|7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6.6|4.4|2.6|3.7|4.2|5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8|2.3|2.2|5.7|13.4|10.2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|14.7|4.6|4.9|18.9|3.4|3.3|11.2|5|1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7.9|6.9|12.2|1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9|7|8.6|11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5922</TotalTime>
  <Words>257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Hughes, V</cp:lastModifiedBy>
  <cp:revision>229</cp:revision>
  <dcterms:created xsi:type="dcterms:W3CDTF">2019-07-05T11:02:13Z</dcterms:created>
  <dcterms:modified xsi:type="dcterms:W3CDTF">2021-01-19T11:34:28Z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