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  <p:sldMasterId id="2147483677" r:id="rId5"/>
    <p:sldMasterId id="2147483679" r:id="rId6"/>
    <p:sldMasterId id="2147483682" r:id="rId7"/>
  </p:sldMasterIdLst>
  <p:notesMasterIdLst>
    <p:notesMasterId r:id="rId18"/>
  </p:notesMasterIdLst>
  <p:sldIdLst>
    <p:sldId id="298" r:id="rId8"/>
    <p:sldId id="314" r:id="rId9"/>
    <p:sldId id="304" r:id="rId10"/>
    <p:sldId id="307" r:id="rId11"/>
    <p:sldId id="306" r:id="rId12"/>
    <p:sldId id="315" r:id="rId13"/>
    <p:sldId id="309" r:id="rId14"/>
    <p:sldId id="310" r:id="rId15"/>
    <p:sldId id="311" r:id="rId16"/>
    <p:sldId id="31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1744" autoAdjust="0"/>
  </p:normalViewPr>
  <p:slideViewPr>
    <p:cSldViewPr snapToGrid="0" snapToObjects="1">
      <p:cViewPr varScale="1">
        <p:scale>
          <a:sx n="67" d="100"/>
          <a:sy n="67" d="100"/>
        </p:scale>
        <p:origin x="15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29/12/2020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7.png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10" Type="http://schemas.openxmlformats.org/officeDocument/2006/relationships/image" Target="../media/image26.png"/><Relationship Id="rId9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10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460709"/>
            <a:ext cx="749747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Continue the sequence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2, 4, 6, 8, ____, ____, ____, ____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Continue the sequence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5, 10, 15, 20, ____, ____, ____, ____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3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What is the total score in each row?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 a)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 b)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66" y="4147887"/>
            <a:ext cx="1044000" cy="97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166" y="4147886"/>
            <a:ext cx="1044000" cy="97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366" y="4147887"/>
            <a:ext cx="1044000" cy="97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875" y="4953372"/>
            <a:ext cx="1043999" cy="97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513" y="4953372"/>
            <a:ext cx="1043999" cy="972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151" y="4953372"/>
            <a:ext cx="1043999" cy="972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427" y="4953372"/>
            <a:ext cx="1043999" cy="9720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064" y="4953372"/>
            <a:ext cx="1043999" cy="972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789" y="4953372"/>
            <a:ext cx="1043999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60136F9-4DE9-4820-BEF2-D2A04B063AD8}"/>
                  </a:ext>
                </a:extLst>
              </p:cNvPr>
              <p:cNvSpPr/>
              <p:nvPr/>
            </p:nvSpPr>
            <p:spPr>
              <a:xfrm>
                <a:off x="2244654" y="2204583"/>
                <a:ext cx="4572000" cy="304698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endParaRPr lang="en-GB" sz="3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32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9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18</a:t>
                </a:r>
              </a:p>
              <a:p>
                <a:pPr algn="ctr"/>
                <a:endParaRPr lang="en-GB" sz="32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15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 </a:t>
                </a:r>
                <a:r>
                  <a:rPr lang="en-GB" sz="32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5</a:t>
                </a:r>
              </a:p>
              <a:p>
                <a:pPr algn="ctr"/>
                <a:endParaRPr lang="en-GB" sz="3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32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16</a:t>
                </a:r>
                <a:r>
                  <a:rPr lang="en-GB" sz="3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2</a:t>
                </a:r>
                <a:endParaRPr lang="en-GB" sz="3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60136F9-4DE9-4820-BEF2-D2A04B063A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654" y="2204583"/>
                <a:ext cx="4572000" cy="3046988"/>
              </a:xfrm>
              <a:prstGeom prst="rect">
                <a:avLst/>
              </a:prstGeom>
              <a:blipFill>
                <a:blip r:embed="rId5"/>
                <a:stretch>
                  <a:fillRect b="-58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244655" y="1653134"/>
                <a:ext cx="4572000" cy="58477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GB" sz="32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</a:t>
                </a:r>
                <a:r>
                  <a:rPr lang="en-GB" sz="32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3</a:t>
                </a:r>
                <a:r>
                  <a:rPr lang="en-GB" sz="3200" dirty="0">
                    <a:latin typeface="Comic Sans MS" panose="030F0702030302020204" pitchFamily="66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>
                    <a:latin typeface="Comic Sans MS" panose="030F0702030302020204" pitchFamily="66" charset="0"/>
                  </a:rPr>
                  <a:t> 12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4655" y="1653134"/>
                <a:ext cx="4572000" cy="584775"/>
              </a:xfrm>
              <a:prstGeom prst="rect">
                <a:avLst/>
              </a:prstGeom>
              <a:blipFill>
                <a:blip r:embed="rId6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4161431" y="1620402"/>
            <a:ext cx="50285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221043" y="1698713"/>
            <a:ext cx="383627" cy="666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332147" y="2585228"/>
            <a:ext cx="50285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226895" y="3518437"/>
            <a:ext cx="50285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440048" y="4564230"/>
            <a:ext cx="50285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391759" y="2636614"/>
            <a:ext cx="383627" cy="666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5286507" y="3569823"/>
            <a:ext cx="383627" cy="666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469853" y="4610427"/>
            <a:ext cx="443241" cy="666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0804" y="601803"/>
            <a:ext cx="747045" cy="747045"/>
          </a:xfrm>
          <a:prstGeom prst="rect">
            <a:avLst/>
          </a:prstGeom>
        </p:spPr>
      </p:pic>
      <p:sp>
        <p:nvSpPr>
          <p:cNvPr id="72" name="TextBox 71"/>
          <p:cNvSpPr txBox="1"/>
          <p:nvPr/>
        </p:nvSpPr>
        <p:spPr>
          <a:xfrm>
            <a:off x="5298927" y="74449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640D2EC-EB25-4C15-8E78-E094DCBD03A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2697" y="339721"/>
            <a:ext cx="385075" cy="54401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32EE5B-4EE9-4203-8D91-EE9FDB7B47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4707" y="375194"/>
            <a:ext cx="385075" cy="54401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AF0C9A5-8903-424A-8F92-E32786420173}"/>
              </a:ext>
            </a:extLst>
          </p:cNvPr>
          <p:cNvSpPr/>
          <p:nvPr/>
        </p:nvSpPr>
        <p:spPr>
          <a:xfrm>
            <a:off x="910913" y="1720106"/>
            <a:ext cx="453382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25C9323-1B16-47EB-953A-330CE856CD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3907" y="540344"/>
            <a:ext cx="385075" cy="544015"/>
          </a:xfrm>
          <a:prstGeom prst="rect">
            <a:avLst/>
          </a:prstGeom>
        </p:spPr>
      </p:pic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5D250D1-DA10-46D6-94DC-BA2032F492E0}"/>
              </a:ext>
            </a:extLst>
          </p:cNvPr>
          <p:cNvSpPr/>
          <p:nvPr/>
        </p:nvSpPr>
        <p:spPr>
          <a:xfrm>
            <a:off x="1423907" y="1722940"/>
            <a:ext cx="453382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0E9902C-B108-4B70-A37B-8278F238002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16444" y="210402"/>
            <a:ext cx="385075" cy="544015"/>
          </a:xfrm>
          <a:prstGeom prst="rect">
            <a:avLst/>
          </a:prstGeom>
        </p:spPr>
      </p:pic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43E2A86D-8EEF-40FA-92E2-0E49C78A9563}"/>
              </a:ext>
            </a:extLst>
          </p:cNvPr>
          <p:cNvSpPr/>
          <p:nvPr/>
        </p:nvSpPr>
        <p:spPr>
          <a:xfrm>
            <a:off x="1941792" y="1722940"/>
            <a:ext cx="453382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FEC43A2D-58D6-464B-A3AD-DD3BDF11A38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52117" y="268336"/>
            <a:ext cx="385075" cy="544015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50E7AC44-9079-42EE-98FE-57AA0BF974CF}"/>
              </a:ext>
            </a:extLst>
          </p:cNvPr>
          <p:cNvSpPr/>
          <p:nvPr/>
        </p:nvSpPr>
        <p:spPr>
          <a:xfrm>
            <a:off x="2467343" y="1722940"/>
            <a:ext cx="453382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5FA2A449-4809-4809-A7F9-05F3FF0725F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0893" y="786697"/>
            <a:ext cx="385075" cy="54401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83943A0-DFEE-4A5A-9736-62F8E759A0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74287" y="919302"/>
            <a:ext cx="385075" cy="54401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E5784DD-75F7-45CC-A87E-60F36AA02D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2706" y="630929"/>
            <a:ext cx="385075" cy="54401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411B044-2880-4649-94F2-ED75340513D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41505" y="611728"/>
            <a:ext cx="385075" cy="544015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87AB08A-26A5-44D5-9BC2-D8FAB4400C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0076" y="1174944"/>
            <a:ext cx="385075" cy="54401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FACC87E2-D8D5-4851-8785-95B2994BE02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41205" y="367303"/>
            <a:ext cx="385075" cy="54401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68A34239-4F27-472E-992A-C87C5D7B584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49922" y="962540"/>
            <a:ext cx="385075" cy="54401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285D4B89-B6AD-4B28-A36D-B4463844A4C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2871" y="992863"/>
            <a:ext cx="385075" cy="54401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7E4B882-198A-4E9A-B89A-EFDF8AB801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72057" y="521773"/>
            <a:ext cx="385075" cy="544015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9F4430F0-7F73-4B41-A66F-A4D5C7C2F9D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49407" y="375194"/>
            <a:ext cx="385075" cy="544015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512FF3A-9304-48E7-B01E-20B89D20976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4690" y="298551"/>
            <a:ext cx="385075" cy="544015"/>
          </a:xfrm>
          <a:prstGeom prst="rect">
            <a:avLst/>
          </a:prstGeom>
        </p:spPr>
      </p:pic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0B26F963-DEA6-4863-B034-B68F647890CC}"/>
              </a:ext>
            </a:extLst>
          </p:cNvPr>
          <p:cNvSpPr/>
          <p:nvPr/>
        </p:nvSpPr>
        <p:spPr>
          <a:xfrm rot="5400000">
            <a:off x="6831624" y="1102286"/>
            <a:ext cx="502585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0E19C73A-7062-4733-AB36-27227DFD0C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94707" y="932694"/>
            <a:ext cx="385075" cy="544015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E724C4F2-9D4E-45BF-A9EA-61384EE0E7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03994" y="978244"/>
            <a:ext cx="385075" cy="544015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A459D264-1207-4CF2-A3B7-44893A43B0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6133" y="757122"/>
            <a:ext cx="385075" cy="54401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779E6E5-A40B-4C48-8B33-5BDC8F3E5A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28749" y="721224"/>
            <a:ext cx="385075" cy="544015"/>
          </a:xfrm>
          <a:prstGeom prst="rect">
            <a:avLst/>
          </a:prstGeom>
        </p:spPr>
      </p:pic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B0D1E549-9710-4FC9-B88D-D2B38BC2B89B}"/>
              </a:ext>
            </a:extLst>
          </p:cNvPr>
          <p:cNvSpPr/>
          <p:nvPr/>
        </p:nvSpPr>
        <p:spPr>
          <a:xfrm rot="5400000">
            <a:off x="6831624" y="1659786"/>
            <a:ext cx="502585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DDEA9A6F-FB73-4F95-850E-E01777F765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9959" y="1138461"/>
            <a:ext cx="385075" cy="544015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FCA294D-7B16-4340-8C39-5BB29D33460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5885" y="690532"/>
            <a:ext cx="385075" cy="544015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AD663FD1-DA7E-4DAB-BE34-2BB4C94A86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58863" y="1163271"/>
            <a:ext cx="385075" cy="54401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55E05C28-B502-4248-9B1F-3E4F90F359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59675" y="1104078"/>
            <a:ext cx="385075" cy="544015"/>
          </a:xfrm>
          <a:prstGeom prst="rect">
            <a:avLst/>
          </a:prstGeom>
        </p:spPr>
      </p:pic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FF7CAF1D-0E08-4707-AD66-53E46B00CCFA}"/>
              </a:ext>
            </a:extLst>
          </p:cNvPr>
          <p:cNvSpPr/>
          <p:nvPr/>
        </p:nvSpPr>
        <p:spPr>
          <a:xfrm rot="5400000">
            <a:off x="6841080" y="2220987"/>
            <a:ext cx="502585" cy="173593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02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L -0.01093 0.2048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10231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7037E-7 L -0.01753 0.2231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" y="1115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-0.00851 0.21598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4" y="1078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44444E-6 L -0.01511 0.20208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4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96296E-6 L 0.00347 0.25555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2778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85185E-6 L -0.01389 0.2178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4" y="1088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48148E-6 L 0.01007 0.2421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1210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0.01736 0.2465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" y="1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11111E-6 L -0.01302 0.2800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0" y="14005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03351 0.24282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4" y="1213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-0.00504 0.27454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3727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-0.01406 0.27083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" y="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08733 0.14537 " pathEditMode="relative" rAng="0" ptsTypes="AA">
                                      <p:cBhvr>
                                        <p:cTn id="13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58" y="7269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0.1349 0.19121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6" y="9560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0.09115 0.10996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9" y="5486"/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4444E-6 L 0.04549 0.07939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74" y="3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40741E-7 L -0.03854 0.25116 " pathEditMode="relative" rAng="0" ptsTypes="AA">
                                      <p:cBhvr>
                                        <p:cTn id="1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12546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0.00277 0.18564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9282"/>
                                    </p:animMotion>
                                  </p:childTnLst>
                                </p:cTn>
                              </p:par>
                              <p:par>
                                <p:cTn id="1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7556E-17 L 0.03958 0.2169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79" y="10833"/>
                                    </p:animMotion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96296E-6 L 0.00973 0.2719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1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85185E-6 L -0.03454 0.36366 " pathEditMode="relative" rAng="0" ptsTypes="AA">
                                      <p:cBhvr>
                                        <p:cTn id="161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6" y="18171"/>
                                    </p:animMotion>
                                  </p:childTnLst>
                                </p:cTn>
                              </p:par>
                              <p:par>
                                <p:cTn id="1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07407E-6 L -0.01111 0.30301 " pathEditMode="relative" rAng="0" ptsTypes="AA">
                                      <p:cBhvr>
                                        <p:cTn id="163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6" y="15139"/>
                                    </p:animMotion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96296E-6 L -0.08021 0.24792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12384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7.40741E-7 L -0.08178 0.23958 " pathEditMode="relative" rAng="0" ptsTypes="AA">
                                      <p:cBhvr>
                                        <p:cTn id="16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97" y="11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 tmFilter="0, 0; .2, .5; .8, .5; 1, 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250" autoRev="1" fill="hold"/>
                                        <p:tgtEl>
                                          <p:spTgt spid="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500" tmFilter="0, 0; .2, .5; .8, .5; 1, 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250" autoRev="1" fill="hold"/>
                                        <p:tgtEl>
                                          <p:spTgt spid="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6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 tmFilter="0, 0; .2, .5; .8, .5; 1, 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9" dur="250" autoRev="1" fill="hold"/>
                                        <p:tgtEl>
                                          <p:spTgt spid="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2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49" grpId="0" animBg="1"/>
      <p:bldP spid="65" grpId="0" animBg="1"/>
      <p:bldP spid="66" grpId="0" animBg="1"/>
      <p:bldP spid="67" grpId="0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2" grpId="0"/>
      <p:bldP spid="13" grpId="0" animBg="1"/>
      <p:bldP spid="13" grpId="1" animBg="1"/>
      <p:bldP spid="29" grpId="0" animBg="1"/>
      <p:bldP spid="29" grpId="1" animBg="1"/>
      <p:bldP spid="31" grpId="0" animBg="1"/>
      <p:bldP spid="31" grpId="1" animBg="1"/>
      <p:bldP spid="33" grpId="0" animBg="1"/>
      <p:bldP spid="33" grpId="1" animBg="1"/>
      <p:bldP spid="45" grpId="0" animBg="1"/>
      <p:bldP spid="52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231967" y="1192274"/>
            <a:ext cx="43104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10      12      14      16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20447" y="2776841"/>
            <a:ext cx="431042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25      30      35      40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70650" y="4275006"/>
            <a:ext cx="10532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53118" y="5119886"/>
            <a:ext cx="10532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2C30EE-C429-4163-B13A-5E8748CAFB21}"/>
              </a:ext>
            </a:extLst>
          </p:cNvPr>
          <p:cNvSpPr txBox="1"/>
          <p:nvPr/>
        </p:nvSpPr>
        <p:spPr>
          <a:xfrm>
            <a:off x="695550" y="460709"/>
            <a:ext cx="7497474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Continue the sequence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2, 4, 6, 8, ____, ____, ____, ____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2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Continue the sequence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5, 10, 15, 20, ____, ____, ____, ____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pPr marL="514350" indent="-514350">
              <a:buAutoNum type="arabicParenR" startAt="3"/>
            </a:pPr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What is the total score in each row?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 a)</a:t>
            </a:r>
          </a:p>
          <a:p>
            <a:endParaRPr lang="en-GB" sz="2600" dirty="0">
              <a:latin typeface="Comic Sans MS" panose="030F0702030302020204" pitchFamily="66" charset="0"/>
              <a:cs typeface="Calibri" panose="020F0502020204030204" pitchFamily="34" charset="0"/>
            </a:endParaRPr>
          </a:p>
          <a:p>
            <a:r>
              <a:rPr lang="en-GB" sz="2600" dirty="0">
                <a:latin typeface="Comic Sans MS" panose="030F0702030302020204" pitchFamily="66" charset="0"/>
                <a:cs typeface="Calibri" panose="020F0502020204030204" pitchFamily="34" charset="0"/>
              </a:rPr>
              <a:t>        b)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4C1EC12-78CD-4D38-8D0B-7F681AFCC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66" y="4147887"/>
            <a:ext cx="1044000" cy="9720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A5811FA-C214-44C2-8F9C-D28E4311C1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166" y="4147886"/>
            <a:ext cx="1044000" cy="9720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7E70E78-34ED-4094-BC45-576E6874C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366" y="4147887"/>
            <a:ext cx="1044000" cy="972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873D8E4-D1E4-42F1-AC50-F31EFF416B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875" y="4953372"/>
            <a:ext cx="1043999" cy="972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81996D3-31B2-4025-8A1B-B449B72A42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513" y="4953372"/>
            <a:ext cx="1043999" cy="9720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AD1A943-8FBA-40B6-936E-19C59CAB4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151" y="4953372"/>
            <a:ext cx="1043999" cy="97200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89671F33-2924-4CE2-85C9-39AAE29380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427" y="4953372"/>
            <a:ext cx="1043999" cy="9720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98D04E8-36EA-4FE6-9267-4756FDF12C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8064" y="4953372"/>
            <a:ext cx="1043999" cy="972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75FE78A-852B-45BB-8597-207F889A70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789" y="4953372"/>
            <a:ext cx="1043999" cy="97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314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39208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1101540" y="1433832"/>
            <a:ext cx="1578515" cy="8888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1101540" y="2322634"/>
            <a:ext cx="1578515" cy="8888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6176040" y="1433832"/>
            <a:ext cx="1578515" cy="8888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6176040" y="2322634"/>
            <a:ext cx="1578515" cy="88880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21411" y="565097"/>
            <a:ext cx="3268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do you see?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3574315" y="1458959"/>
            <a:ext cx="785428" cy="8888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36145"/>
            <a:ext cx="1427798" cy="1722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40528" y="5078527"/>
                <a:ext cx="259878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528" y="5078527"/>
                <a:ext cx="2598788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750060" y="4171494"/>
                <a:ext cx="3889206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+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060" y="4171494"/>
                <a:ext cx="3889206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756757" y="416955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22146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25781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186503" y="416955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967029" y="416955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04139" y="4206284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37236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479114" y="4169557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98401" y="5143696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40236" y="4196415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55204" y="4207430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75344" y="5139146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63339" y="4187567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30437" y="5143697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4386989" y="1442325"/>
            <a:ext cx="785428" cy="88880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4413408" y="2250110"/>
            <a:ext cx="785428" cy="88880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3559363" y="2268978"/>
            <a:ext cx="785428" cy="888802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044468" y="3411352"/>
            <a:ext cx="60644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600" dirty="0">
                <a:solidFill>
                  <a:prstClr val="black"/>
                </a:solidFill>
                <a:latin typeface="Comic Sans MS" panose="030F0702030302020204" pitchFamily="66" charset="0"/>
              </a:rPr>
              <a:t>There are ____ equal groups of ____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38857" y="3380777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3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02007" y="3380777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4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" grpId="0"/>
      <p:bldP spid="23" grpId="0"/>
      <p:bldP spid="24" grpId="0"/>
      <p:bldP spid="25" grpId="0"/>
      <p:bldP spid="26" grpId="0"/>
      <p:bldP spid="27" grpId="0"/>
      <p:bldP spid="28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39207" y="71191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1108723" y="1432849"/>
            <a:ext cx="1578515" cy="88880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1108723" y="2321651"/>
            <a:ext cx="1578515" cy="8888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6183223" y="1432849"/>
            <a:ext cx="1578515" cy="8888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b="73517"/>
          <a:stretch/>
        </p:blipFill>
        <p:spPr>
          <a:xfrm>
            <a:off x="6183223" y="2321651"/>
            <a:ext cx="1578515" cy="88880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21411" y="565097"/>
            <a:ext cx="3268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What do you see?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3581498" y="1457976"/>
            <a:ext cx="785428" cy="88880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36145"/>
            <a:ext cx="1427798" cy="1722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540528" y="5078527"/>
                <a:ext cx="2598788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     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528" y="5078527"/>
                <a:ext cx="2598788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508320" y="4197866"/>
                <a:ext cx="268214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</m:t>
                    </m:r>
                    <m:r>
                      <a:rPr lang="en-GB" sz="26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GB" sz="26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600" dirty="0">
                    <a:solidFill>
                      <a:prstClr val="black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320" y="4197866"/>
                <a:ext cx="2682145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3508320" y="423056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22146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525781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14128" y="423056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84971" y="4276469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37236" y="5103210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42439" y="4230565"/>
            <a:ext cx="718457" cy="5461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6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1669" y="5130068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1670" y="4276470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87212" y="5130068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39316" y="4257423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18511" y="5132407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12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4394172" y="1441342"/>
            <a:ext cx="785428" cy="88880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4420591" y="2249127"/>
            <a:ext cx="785428" cy="88880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4"/>
          <a:srcRect r="50242" b="73517"/>
          <a:stretch/>
        </p:blipFill>
        <p:spPr>
          <a:xfrm>
            <a:off x="3566546" y="2267995"/>
            <a:ext cx="785428" cy="888802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044468" y="3411352"/>
            <a:ext cx="60644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GB" sz="2600" dirty="0">
                <a:solidFill>
                  <a:prstClr val="black"/>
                </a:solidFill>
                <a:latin typeface="Comic Sans MS" panose="030F0702030302020204" pitchFamily="66" charset="0"/>
              </a:rPr>
              <a:t>There are ____ equal groups of ____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959260" y="3377671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2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56761" y="3377671"/>
            <a:ext cx="61186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600" noProof="0" dirty="0">
                <a:solidFill>
                  <a:srgbClr val="5B9BD5">
                    <a:lumMod val="75000"/>
                  </a:srgbClr>
                </a:solidFill>
                <a:latin typeface="Comic Sans MS" panose="030F0702030302020204" pitchFamily="66" charset="0"/>
              </a:rPr>
              <a:t>6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538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-0.09983 -0.002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-13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-0.09653 0.008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26" y="39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10955 0.0020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9" y="9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07407E-6 L 0.10677 0.0101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0" grpId="0"/>
      <p:bldP spid="23" grpId="0"/>
      <p:bldP spid="25" grpId="0"/>
      <p:bldP spid="26" grpId="0"/>
      <p:bldP spid="27" grpId="0"/>
      <p:bldP spid="28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713" y="339721"/>
            <a:ext cx="747045" cy="74704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234411" y="48241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648645" y="4143809"/>
            <a:ext cx="3493114" cy="590151"/>
            <a:chOff x="2648645" y="4143809"/>
            <a:chExt cx="3493114" cy="5901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2648645" y="4143809"/>
                  <a:ext cx="288252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</m:oMath>
                  </a14:m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48645" y="4143809"/>
                  <a:ext cx="2882520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/>
          </p:nvSpPr>
          <p:spPr>
            <a:xfrm>
              <a:off x="416570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69339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8079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354627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30770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4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9892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8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481726" y="3197659"/>
            <a:ext cx="5966058" cy="595069"/>
            <a:chOff x="1481726" y="3197659"/>
            <a:chExt cx="5966058" cy="595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481726" y="3207953"/>
                  <a:ext cx="5395644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GB" sz="3200" b="0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+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1726" y="3207953"/>
                  <a:ext cx="5395644" cy="5847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3050819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80565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261091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90903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676995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54143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49266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835917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8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817027" y="3216966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57111" y="3197659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76" y="1217656"/>
            <a:ext cx="1594535" cy="148456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79" y="1217656"/>
            <a:ext cx="1594535" cy="148456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474" y="1198349"/>
            <a:ext cx="1594535" cy="148456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716" y="1198349"/>
            <a:ext cx="1594535" cy="14845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445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632218" y="4143809"/>
            <a:ext cx="3509541" cy="590151"/>
            <a:chOff x="2632218" y="4143809"/>
            <a:chExt cx="3509541" cy="5901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ectangle 19"/>
                <p:cNvSpPr/>
                <p:nvPr/>
              </p:nvSpPr>
              <p:spPr>
                <a:xfrm>
                  <a:off x="2632218" y="4143809"/>
                  <a:ext cx="288252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</m:oMath>
                  </a14:m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0" name="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2218" y="4143809"/>
                  <a:ext cx="2882520" cy="58477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ectangle 22"/>
            <p:cNvSpPr/>
            <p:nvPr/>
          </p:nvSpPr>
          <p:spPr>
            <a:xfrm>
              <a:off x="416570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869339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38079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354627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030770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4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9892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8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503623" y="3197659"/>
            <a:ext cx="5883934" cy="595069"/>
            <a:chOff x="1503623" y="3197659"/>
            <a:chExt cx="5883934" cy="59506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/>
                <p:cNvSpPr/>
                <p:nvPr/>
              </p:nvSpPr>
              <p:spPr>
                <a:xfrm>
                  <a:off x="1503623" y="3207953"/>
                  <a:ext cx="5365187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GB" sz="3200" b="0" i="0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+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3623" y="3207953"/>
                  <a:ext cx="5365187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ectangle 21"/>
            <p:cNvSpPr/>
            <p:nvPr/>
          </p:nvSpPr>
          <p:spPr>
            <a:xfrm>
              <a:off x="3050819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480565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261091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190903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616768" y="3222807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654143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49266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775690" y="3203500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8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817027" y="3216966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957111" y="3197659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776" y="1217656"/>
            <a:ext cx="1594535" cy="1484567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379" y="1217656"/>
            <a:ext cx="1594535" cy="1484567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474" y="1198349"/>
            <a:ext cx="1594535" cy="1484567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7716" y="1198349"/>
            <a:ext cx="1594535" cy="1484567"/>
          </a:xfrm>
          <a:prstGeom prst="rect">
            <a:avLst/>
          </a:prstGeom>
        </p:spPr>
      </p:pic>
      <p:grpSp>
        <p:nvGrpSpPr>
          <p:cNvPr id="36" name="Group 35"/>
          <p:cNvGrpSpPr/>
          <p:nvPr/>
        </p:nvGrpSpPr>
        <p:grpSpPr>
          <a:xfrm>
            <a:off x="2647155" y="5107231"/>
            <a:ext cx="3525969" cy="590151"/>
            <a:chOff x="2615790" y="4143809"/>
            <a:chExt cx="3525969" cy="5901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2615790" y="4143809"/>
                  <a:ext cx="2882520" cy="58477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       </a:t>
                  </a:r>
                  <a14:m>
                    <m:oMath xmlns:m="http://schemas.openxmlformats.org/officeDocument/2006/math"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GB" sz="32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</m:oMath>
                  </a14:m>
                  <a:r>
                    <a:rPr lang="en-GB" sz="3200" dirty="0">
                      <a:solidFill>
                        <a:prstClr val="black"/>
                      </a:solidFill>
                      <a:latin typeface="Comic Sans MS" panose="030F0702030302020204" pitchFamily="66" charset="0"/>
                    </a:rPr>
                    <a:t> </a:t>
                  </a:r>
                  <a:endParaRPr lang="en-GB" sz="3200" dirty="0">
                    <a:latin typeface="Comic Sans MS" panose="030F0702030302020204" pitchFamily="66" charset="0"/>
                  </a:endParaRPr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15790" y="4143809"/>
                  <a:ext cx="2882520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416570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869339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380794" y="4168492"/>
              <a:ext cx="718457" cy="54616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54627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4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030770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2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529892" y="4149185"/>
              <a:ext cx="61186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noProof="0" dirty="0">
                  <a:solidFill>
                    <a:srgbClr val="5B9BD5">
                      <a:lumMod val="75000"/>
                    </a:srgbClr>
                  </a:solidFill>
                  <a:latin typeface="Comic Sans MS" panose="030F0702030302020204" pitchFamily="66" charset="0"/>
                </a:rPr>
                <a:t>8</a:t>
              </a:r>
              <a:endPara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720567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713" y="339721"/>
            <a:ext cx="747045" cy="74704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267265" y="48241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635926" y="1353477"/>
                <a:ext cx="566853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latin typeface="Comic Sans MS" panose="030F0702030302020204" pitchFamily="66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5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5926" y="1353477"/>
                <a:ext cx="5668539" cy="707886"/>
              </a:xfrm>
              <a:prstGeom prst="rect">
                <a:avLst/>
              </a:prstGeom>
              <a:blipFill>
                <a:blip r:embed="rId6"/>
                <a:stretch>
                  <a:fillRect l="-3763" t="-15517" r="-2796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790247" y="3379341"/>
                <a:ext cx="350769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000" dirty="0">
                    <a:latin typeface="Comic Sans MS" panose="030F0702030302020204" pitchFamily="66" charset="0"/>
                  </a:rPr>
                  <a:t> 3</a:t>
                </a: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247" y="3379341"/>
                <a:ext cx="3507692" cy="707886"/>
              </a:xfrm>
              <a:prstGeom prst="rect">
                <a:avLst/>
              </a:prstGeom>
              <a:blipFill>
                <a:blip r:embed="rId7"/>
                <a:stretch>
                  <a:fillRect l="-6261" t="-15517" r="-5043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494011" y="2229249"/>
                <a:ext cx="14847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5</a:t>
                </a:r>
                <a:endParaRPr lang="en-GB" sz="4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011" y="2229249"/>
                <a:ext cx="1484702" cy="707886"/>
              </a:xfrm>
              <a:prstGeom prst="rect">
                <a:avLst/>
              </a:prstGeom>
              <a:blipFill>
                <a:blip r:embed="rId8"/>
                <a:stretch>
                  <a:fillRect l="-14344" t="-15517" r="-1393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828472" y="2229249"/>
                <a:ext cx="14847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6</a:t>
                </a:r>
                <a:endParaRPr lang="en-GB" sz="4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472" y="2229249"/>
                <a:ext cx="1484702" cy="707886"/>
              </a:xfrm>
              <a:prstGeom prst="rect">
                <a:avLst/>
              </a:prstGeom>
              <a:blipFill>
                <a:blip r:embed="rId9"/>
                <a:stretch>
                  <a:fillRect l="-14344" t="-15517" r="-1393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494011" y="4529433"/>
                <a:ext cx="14847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3</a:t>
                </a:r>
                <a:endParaRPr lang="en-GB" sz="4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011" y="4529433"/>
                <a:ext cx="1484702" cy="707886"/>
              </a:xfrm>
              <a:prstGeom prst="rect">
                <a:avLst/>
              </a:prstGeom>
              <a:blipFill>
                <a:blip r:embed="rId10"/>
                <a:stretch>
                  <a:fillRect l="-14344" t="-15517" r="-1393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828472" y="4529433"/>
                <a:ext cx="148470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40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40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4</a:t>
                </a:r>
                <a:endParaRPr lang="en-GB" sz="4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472" y="4529433"/>
                <a:ext cx="1484702" cy="707886"/>
              </a:xfrm>
              <a:prstGeom prst="rect">
                <a:avLst/>
              </a:prstGeom>
              <a:blipFill>
                <a:blip r:embed="rId11"/>
                <a:stretch>
                  <a:fillRect l="-14344" t="-15517" r="-13934" b="-36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64613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  <p:bldP spid="20" grpId="0"/>
      <p:bldP spid="21" grpId="0"/>
      <p:bldP spid="17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713" y="339721"/>
            <a:ext cx="747045" cy="747045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5283689" y="48241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5" name="Oval 4"/>
          <p:cNvSpPr/>
          <p:nvPr/>
        </p:nvSpPr>
        <p:spPr>
          <a:xfrm>
            <a:off x="1371600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71600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71600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71600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005263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05263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005263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005263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638926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638926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38926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2638926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88632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88632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288632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288632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952133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952133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952133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3952133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93" y="4222942"/>
            <a:ext cx="1405916" cy="16959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982" y="4222941"/>
            <a:ext cx="1375243" cy="1695927"/>
          </a:xfrm>
          <a:prstGeom prst="rect">
            <a:avLst/>
          </a:prstGeom>
        </p:spPr>
      </p:pic>
      <p:sp>
        <p:nvSpPr>
          <p:cNvPr id="51" name="Rounded Rectangular Callout 50"/>
          <p:cNvSpPr/>
          <p:nvPr/>
        </p:nvSpPr>
        <p:spPr>
          <a:xfrm>
            <a:off x="2391209" y="3373158"/>
            <a:ext cx="3461298" cy="1328023"/>
          </a:xfrm>
          <a:prstGeom prst="wedgeRoundRectCallout">
            <a:avLst>
              <a:gd name="adj1" fmla="val -49079"/>
              <a:gd name="adj2" fmla="val 90104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can write 4 different multiplications</a:t>
            </a:r>
          </a:p>
        </p:txBody>
      </p:sp>
      <p:sp>
        <p:nvSpPr>
          <p:cNvPr id="52" name="Rounded Rectangular Callout 51"/>
          <p:cNvSpPr/>
          <p:nvPr/>
        </p:nvSpPr>
        <p:spPr>
          <a:xfrm>
            <a:off x="3822014" y="4745734"/>
            <a:ext cx="2544114" cy="919401"/>
          </a:xfrm>
          <a:prstGeom prst="wedgeRoundRectCallout">
            <a:avLst>
              <a:gd name="adj1" fmla="val 73811"/>
              <a:gd name="adj2" fmla="val 4856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dirty="0">
                <a:latin typeface="Comic Sans MS" panose="030F0702030302020204" pitchFamily="66" charset="0"/>
              </a:rPr>
              <a:t>I think there are 8</a:t>
            </a:r>
          </a:p>
        </p:txBody>
      </p:sp>
      <p:sp>
        <p:nvSpPr>
          <p:cNvPr id="53" name="Oval 52"/>
          <p:cNvSpPr/>
          <p:nvPr/>
        </p:nvSpPr>
        <p:spPr>
          <a:xfrm>
            <a:off x="4588745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588745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588745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588745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958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1" grpId="0" animBg="1"/>
      <p:bldP spid="5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371600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371600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371600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1371600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2005263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2005263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2005263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005263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2638926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638926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638926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2638926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288632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288632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3288632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288632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952133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952133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952133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3952133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93" y="4222942"/>
            <a:ext cx="1405916" cy="169592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562" y="4408713"/>
            <a:ext cx="1375243" cy="169592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ounded Rectangular Callout 50"/>
              <p:cNvSpPr/>
              <p:nvPr/>
            </p:nvSpPr>
            <p:spPr>
              <a:xfrm>
                <a:off x="2391209" y="3281446"/>
                <a:ext cx="1430805" cy="2442270"/>
              </a:xfrm>
              <a:prstGeom prst="wedgeRoundRectCallout">
                <a:avLst>
                  <a:gd name="adj1" fmla="val -64145"/>
                  <a:gd name="adj2" fmla="val 26635"/>
                  <a:gd name="adj3" fmla="val 16667"/>
                </a:avLst>
              </a:prstGeom>
              <a:noFill/>
              <a:ln w="28575">
                <a:solidFill>
                  <a:schemeClr val="accent2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I can see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1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24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12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8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6</a:t>
                </a:r>
              </a:p>
            </p:txBody>
          </p:sp>
        </mc:Choice>
        <mc:Fallback xmlns="">
          <p:sp>
            <p:nvSpPr>
              <p:cNvPr id="51" name="Rounded Rectangular Callout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1209" y="3281446"/>
                <a:ext cx="1430805" cy="2442270"/>
              </a:xfrm>
              <a:prstGeom prst="wedgeRoundRectCallout">
                <a:avLst>
                  <a:gd name="adj1" fmla="val -64145"/>
                  <a:gd name="adj2" fmla="val 26635"/>
                  <a:gd name="adj3" fmla="val 16667"/>
                </a:avLst>
              </a:prstGeom>
              <a:blipFill>
                <a:blip r:embed="rId7"/>
                <a:stretch>
                  <a:fillRect b="-1724"/>
                </a:stretch>
              </a:blipFill>
              <a:ln w="28575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ounded Rectangular Callout 51"/>
              <p:cNvSpPr/>
              <p:nvPr/>
            </p:nvSpPr>
            <p:spPr>
              <a:xfrm>
                <a:off x="3952133" y="3002040"/>
                <a:ext cx="2860416" cy="2145268"/>
              </a:xfrm>
              <a:prstGeom prst="wedgeRoundRectCallout">
                <a:avLst>
                  <a:gd name="adj1" fmla="val 48535"/>
                  <a:gd name="adj2" fmla="val 62847"/>
                  <a:gd name="adj3" fmla="val 16667"/>
                </a:avLst>
              </a:prstGeom>
              <a:noFill/>
              <a:ln w="28575">
                <a:solidFill>
                  <a:schemeClr val="accent6"/>
                </a:solidFill>
              </a:ln>
            </p:spPr>
            <p:txBody>
              <a:bodyPr wrap="square" anchor="ctr">
                <a:spAutoFit/>
              </a:bodyPr>
              <a:lstStyle/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You can also have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24</a:t>
                </a:r>
                <a:r>
                  <a:rPr lang="en-GB" sz="2400" dirty="0">
                    <a:latin typeface="Comic Sans MS" panose="030F0702030302020204" pitchFamily="66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1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12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2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3</a:t>
                </a:r>
              </a:p>
              <a:p>
                <a:pPr algn="ctr"/>
                <a:r>
                  <a:rPr lang="en-GB" sz="2400" dirty="0"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4</a:t>
                </a:r>
              </a:p>
            </p:txBody>
          </p:sp>
        </mc:Choice>
        <mc:Fallback xmlns="">
          <p:sp>
            <p:nvSpPr>
              <p:cNvPr id="52" name="Rounded Rectangular Callout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133" y="3002040"/>
                <a:ext cx="2860416" cy="2145268"/>
              </a:xfrm>
              <a:prstGeom prst="wedgeRoundRectCallout">
                <a:avLst>
                  <a:gd name="adj1" fmla="val 48535"/>
                  <a:gd name="adj2" fmla="val 62847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/>
          <p:cNvSpPr/>
          <p:nvPr/>
        </p:nvSpPr>
        <p:spPr>
          <a:xfrm>
            <a:off x="4588745" y="53976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4588745" y="1146611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4588745" y="1753454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6" name="Oval 55"/>
          <p:cNvSpPr/>
          <p:nvPr/>
        </p:nvSpPr>
        <p:spPr>
          <a:xfrm>
            <a:off x="4588745" y="2360298"/>
            <a:ext cx="505326" cy="50532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215187" y="461336"/>
            <a:ext cx="4024669" cy="24622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1229077" y="461461"/>
            <a:ext cx="4024669" cy="12340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211470" y="1706677"/>
            <a:ext cx="4024669" cy="12340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303128" y="470069"/>
            <a:ext cx="1267622" cy="24706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2601406" y="465168"/>
            <a:ext cx="1267622" cy="24706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3899204" y="471368"/>
            <a:ext cx="1267622" cy="247061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1225360" y="458038"/>
            <a:ext cx="4024669" cy="615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1211469" y="1080282"/>
            <a:ext cx="4024669" cy="615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205014" y="1700931"/>
            <a:ext cx="4024669" cy="615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213285" y="2323734"/>
            <a:ext cx="4024669" cy="6151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069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2" grpId="0" animBg="1"/>
      <p:bldP spid="2" grpId="1" animBg="1"/>
      <p:bldP spid="34" grpId="0" animBg="1"/>
      <p:bldP spid="34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0|16.3|15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13.7|1|9.2|19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4.4|8.7|2|5.3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9.6|0.9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3.4|8.1|11.7|5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5.2|6|6.8|17.5|1|5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9|5.5|2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.1|3.3|4.6|2.6|4.9|2|6.5|1.3|12.1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6.4|2.7|2.4|2.3|5.3|1.3|3.2|7.9|6.7|3|0.8|2|0.8|2.2|2.7|3.7|24.6|9.1|14.3"/>
</p:tagLst>
</file>

<file path=ppt/theme/theme1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ee99ee9-287b-4f9a-957c-ba5ae7375c9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B7CD3C-A3C2-454E-864B-BB252B54DD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15607</TotalTime>
  <Words>306</Words>
  <Application>Microsoft Office PowerPoint</Application>
  <PresentationFormat>On-screen Show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235</cp:revision>
  <dcterms:created xsi:type="dcterms:W3CDTF">2019-07-05T11:02:13Z</dcterms:created>
  <dcterms:modified xsi:type="dcterms:W3CDTF">2020-12-29T21:56:11Z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