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3" d="100"/>
          <a:sy n="73" d="100"/>
        </p:scale>
        <p:origin x="61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CCC3D8D1-E7FA-4A37-9297-20496579C4B1}" type="datetimeFigureOut">
              <a:rPr lang="en-GB" smtClean="0"/>
              <a:t>29/03/2023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32DB954-ACF1-41CE-B060-360D896DB7E3}" type="slidenum">
              <a:rPr lang="en-GB" smtClean="0"/>
              <a:t>‹#›</a:t>
            </a:fld>
            <a:endParaRPr lang="en-GB"/>
          </a:p>
        </p:txBody>
      </p:sp>
    </p:spTree>
    <p:extLst>
      <p:ext uri="{BB962C8B-B14F-4D97-AF65-F5344CB8AC3E}">
        <p14:creationId xmlns:p14="http://schemas.microsoft.com/office/powerpoint/2010/main" val="36976720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CC3D8D1-E7FA-4A37-9297-20496579C4B1}" type="datetimeFigureOut">
              <a:rPr lang="en-GB" smtClean="0"/>
              <a:t>29/03/2023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32DB954-ACF1-41CE-B060-360D896DB7E3}" type="slidenum">
              <a:rPr lang="en-GB" smtClean="0"/>
              <a:t>‹#›</a:t>
            </a:fld>
            <a:endParaRPr lang="en-GB"/>
          </a:p>
        </p:txBody>
      </p:sp>
    </p:spTree>
    <p:extLst>
      <p:ext uri="{BB962C8B-B14F-4D97-AF65-F5344CB8AC3E}">
        <p14:creationId xmlns:p14="http://schemas.microsoft.com/office/powerpoint/2010/main" val="26462353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CC3D8D1-E7FA-4A37-9297-20496579C4B1}" type="datetimeFigureOut">
              <a:rPr lang="en-GB" smtClean="0"/>
              <a:t>29/03/2023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32DB954-ACF1-41CE-B060-360D896DB7E3}" type="slidenum">
              <a:rPr lang="en-GB" smtClean="0"/>
              <a:t>‹#›</a:t>
            </a:fld>
            <a:endParaRPr lang="en-GB"/>
          </a:p>
        </p:txBody>
      </p:sp>
    </p:spTree>
    <p:extLst>
      <p:ext uri="{BB962C8B-B14F-4D97-AF65-F5344CB8AC3E}">
        <p14:creationId xmlns:p14="http://schemas.microsoft.com/office/powerpoint/2010/main" val="1175801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CC3D8D1-E7FA-4A37-9297-20496579C4B1}" type="datetimeFigureOut">
              <a:rPr lang="en-GB" smtClean="0"/>
              <a:t>29/03/2023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32DB954-ACF1-41CE-B060-360D896DB7E3}" type="slidenum">
              <a:rPr lang="en-GB" smtClean="0"/>
              <a:t>‹#›</a:t>
            </a:fld>
            <a:endParaRPr lang="en-GB"/>
          </a:p>
        </p:txBody>
      </p:sp>
    </p:spTree>
    <p:extLst>
      <p:ext uri="{BB962C8B-B14F-4D97-AF65-F5344CB8AC3E}">
        <p14:creationId xmlns:p14="http://schemas.microsoft.com/office/powerpoint/2010/main" val="37401414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CC3D8D1-E7FA-4A37-9297-20496579C4B1}" type="datetimeFigureOut">
              <a:rPr lang="en-GB" smtClean="0"/>
              <a:t>29/03/2023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32DB954-ACF1-41CE-B060-360D896DB7E3}" type="slidenum">
              <a:rPr lang="en-GB" smtClean="0"/>
              <a:t>‹#›</a:t>
            </a:fld>
            <a:endParaRPr lang="en-GB"/>
          </a:p>
        </p:txBody>
      </p:sp>
    </p:spTree>
    <p:extLst>
      <p:ext uri="{BB962C8B-B14F-4D97-AF65-F5344CB8AC3E}">
        <p14:creationId xmlns:p14="http://schemas.microsoft.com/office/powerpoint/2010/main" val="14013104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CCC3D8D1-E7FA-4A37-9297-20496579C4B1}" type="datetimeFigureOut">
              <a:rPr lang="en-GB" smtClean="0"/>
              <a:t>29/03/2023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32DB954-ACF1-41CE-B060-360D896DB7E3}" type="slidenum">
              <a:rPr lang="en-GB" smtClean="0"/>
              <a:t>‹#›</a:t>
            </a:fld>
            <a:endParaRPr lang="en-GB"/>
          </a:p>
        </p:txBody>
      </p:sp>
    </p:spTree>
    <p:extLst>
      <p:ext uri="{BB962C8B-B14F-4D97-AF65-F5344CB8AC3E}">
        <p14:creationId xmlns:p14="http://schemas.microsoft.com/office/powerpoint/2010/main" val="37169768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CCC3D8D1-E7FA-4A37-9297-20496579C4B1}" type="datetimeFigureOut">
              <a:rPr lang="en-GB" smtClean="0"/>
              <a:t>29/03/2023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32DB954-ACF1-41CE-B060-360D896DB7E3}" type="slidenum">
              <a:rPr lang="en-GB" smtClean="0"/>
              <a:t>‹#›</a:t>
            </a:fld>
            <a:endParaRPr lang="en-GB"/>
          </a:p>
        </p:txBody>
      </p:sp>
    </p:spTree>
    <p:extLst>
      <p:ext uri="{BB962C8B-B14F-4D97-AF65-F5344CB8AC3E}">
        <p14:creationId xmlns:p14="http://schemas.microsoft.com/office/powerpoint/2010/main" val="21493232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CCC3D8D1-E7FA-4A37-9297-20496579C4B1}" type="datetimeFigureOut">
              <a:rPr lang="en-GB" smtClean="0"/>
              <a:t>29/03/2023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32DB954-ACF1-41CE-B060-360D896DB7E3}" type="slidenum">
              <a:rPr lang="en-GB" smtClean="0"/>
              <a:t>‹#›</a:t>
            </a:fld>
            <a:endParaRPr lang="en-GB"/>
          </a:p>
        </p:txBody>
      </p:sp>
    </p:spTree>
    <p:extLst>
      <p:ext uri="{BB962C8B-B14F-4D97-AF65-F5344CB8AC3E}">
        <p14:creationId xmlns:p14="http://schemas.microsoft.com/office/powerpoint/2010/main" val="41947800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CC3D8D1-E7FA-4A37-9297-20496579C4B1}" type="datetimeFigureOut">
              <a:rPr lang="en-GB" smtClean="0"/>
              <a:t>29/03/2023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32DB954-ACF1-41CE-B060-360D896DB7E3}" type="slidenum">
              <a:rPr lang="en-GB" smtClean="0"/>
              <a:t>‹#›</a:t>
            </a:fld>
            <a:endParaRPr lang="en-GB"/>
          </a:p>
        </p:txBody>
      </p:sp>
    </p:spTree>
    <p:extLst>
      <p:ext uri="{BB962C8B-B14F-4D97-AF65-F5344CB8AC3E}">
        <p14:creationId xmlns:p14="http://schemas.microsoft.com/office/powerpoint/2010/main" val="13855272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CC3D8D1-E7FA-4A37-9297-20496579C4B1}" type="datetimeFigureOut">
              <a:rPr lang="en-GB" smtClean="0"/>
              <a:t>29/03/2023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32DB954-ACF1-41CE-B060-360D896DB7E3}" type="slidenum">
              <a:rPr lang="en-GB" smtClean="0"/>
              <a:t>‹#›</a:t>
            </a:fld>
            <a:endParaRPr lang="en-GB"/>
          </a:p>
        </p:txBody>
      </p:sp>
    </p:spTree>
    <p:extLst>
      <p:ext uri="{BB962C8B-B14F-4D97-AF65-F5344CB8AC3E}">
        <p14:creationId xmlns:p14="http://schemas.microsoft.com/office/powerpoint/2010/main" val="23216541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CC3D8D1-E7FA-4A37-9297-20496579C4B1}" type="datetimeFigureOut">
              <a:rPr lang="en-GB" smtClean="0"/>
              <a:t>29/03/2023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32DB954-ACF1-41CE-B060-360D896DB7E3}" type="slidenum">
              <a:rPr lang="en-GB" smtClean="0"/>
              <a:t>‹#›</a:t>
            </a:fld>
            <a:endParaRPr lang="en-GB"/>
          </a:p>
        </p:txBody>
      </p:sp>
    </p:spTree>
    <p:extLst>
      <p:ext uri="{BB962C8B-B14F-4D97-AF65-F5344CB8AC3E}">
        <p14:creationId xmlns:p14="http://schemas.microsoft.com/office/powerpoint/2010/main" val="13898834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C3D8D1-E7FA-4A37-9297-20496579C4B1}" type="datetimeFigureOut">
              <a:rPr lang="en-GB" smtClean="0"/>
              <a:t>29/03/2023</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2DB954-ACF1-41CE-B060-360D896DB7E3}" type="slidenum">
              <a:rPr lang="en-GB" smtClean="0"/>
              <a:t>‹#›</a:t>
            </a:fld>
            <a:endParaRPr lang="en-GB"/>
          </a:p>
        </p:txBody>
      </p:sp>
    </p:spTree>
    <p:extLst>
      <p:ext uri="{BB962C8B-B14F-4D97-AF65-F5344CB8AC3E}">
        <p14:creationId xmlns:p14="http://schemas.microsoft.com/office/powerpoint/2010/main" val="41742521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5" Type="http://schemas.openxmlformats.org/officeDocument/2006/relationships/image" Target="../media/image1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image" Target="../media/image15.png"/></Relationships>
</file>

<file path=ppt/slides/_rels/slide3.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580084558"/>
              </p:ext>
            </p:extLst>
          </p:nvPr>
        </p:nvGraphicFramePr>
        <p:xfrm>
          <a:off x="636104" y="190337"/>
          <a:ext cx="10362822" cy="762953"/>
        </p:xfrm>
        <a:graphic>
          <a:graphicData uri="http://schemas.openxmlformats.org/drawingml/2006/table">
            <a:tbl>
              <a:tblPr/>
              <a:tblGrid>
                <a:gridCol w="10362822">
                  <a:extLst>
                    <a:ext uri="{9D8B030D-6E8A-4147-A177-3AD203B41FA5}">
                      <a16:colId xmlns:a16="http://schemas.microsoft.com/office/drawing/2014/main" val="716076005"/>
                    </a:ext>
                  </a:extLst>
                </a:gridCol>
              </a:tblGrid>
              <a:tr h="336550">
                <a:tc>
                  <a:txBody>
                    <a:bodyPr/>
                    <a:lstStyle/>
                    <a:p>
                      <a:pPr marR="0" indent="0" algn="ctr" rtl="0">
                        <a:lnSpc>
                          <a:spcPct val="119000"/>
                        </a:lnSpc>
                        <a:spcBef>
                          <a:spcPts val="0"/>
                        </a:spcBef>
                        <a:spcAft>
                          <a:spcPts val="600"/>
                        </a:spcAft>
                      </a:pPr>
                      <a:r>
                        <a:rPr lang="en-GB" sz="1600" b="1" kern="1400" dirty="0" smtClean="0">
                          <a:ln>
                            <a:noFill/>
                          </a:ln>
                          <a:solidFill>
                            <a:srgbClr val="FFFFFF"/>
                          </a:solidFill>
                          <a:effectLst/>
                          <a:latin typeface="Arial" panose="020B0604020202020204" pitchFamily="34" charset="0"/>
                        </a:rPr>
                        <a:t>Yarm Primary - Nursery</a:t>
                      </a:r>
                      <a:endParaRPr lang="en-GB" sz="1000" kern="1400" dirty="0">
                        <a:ln>
                          <a:noFill/>
                        </a:ln>
                        <a:solidFill>
                          <a:srgbClr val="000000"/>
                        </a:solidFill>
                        <a:effectLst/>
                        <a:latin typeface="Calibri" panose="020F0502020204030204" pitchFamily="34" charset="0"/>
                      </a:endParaRPr>
                    </a:p>
                  </a:txBody>
                  <a:tcPr marL="36576" marR="36576" marT="36576" marB="36576">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2665330602"/>
                  </a:ext>
                </a:extLst>
              </a:tr>
              <a:tr h="336550">
                <a:tc>
                  <a:txBody>
                    <a:bodyPr/>
                    <a:lstStyle/>
                    <a:p>
                      <a:pPr marR="0" indent="0" algn="ctr" rtl="0">
                        <a:lnSpc>
                          <a:spcPct val="119000"/>
                        </a:lnSpc>
                        <a:spcBef>
                          <a:spcPts val="0"/>
                        </a:spcBef>
                        <a:spcAft>
                          <a:spcPts val="600"/>
                        </a:spcAft>
                      </a:pPr>
                      <a:r>
                        <a:rPr lang="en-GB" sz="1800" b="1" kern="1400" baseline="0" dirty="0" smtClean="0">
                          <a:ln>
                            <a:noFill/>
                          </a:ln>
                          <a:solidFill>
                            <a:srgbClr val="000000"/>
                          </a:solidFill>
                          <a:effectLst/>
                          <a:latin typeface="Century Gothic" panose="020B0502020202020204" pitchFamily="34" charset="0"/>
                        </a:rPr>
                        <a:t> </a:t>
                      </a:r>
                      <a:r>
                        <a:rPr lang="en-GB" sz="1800" b="1" kern="1400" baseline="0" dirty="0" smtClean="0">
                          <a:ln>
                            <a:noFill/>
                          </a:ln>
                          <a:solidFill>
                            <a:srgbClr val="000000"/>
                          </a:solidFill>
                          <a:effectLst/>
                          <a:latin typeface="Century Gothic" panose="020B0502020202020204" pitchFamily="34" charset="0"/>
                        </a:rPr>
                        <a:t>What lives on a farm? What is the job of a farmer?</a:t>
                      </a:r>
                      <a:endParaRPr lang="en-GB" sz="1800" b="1" kern="1400" dirty="0">
                        <a:ln>
                          <a:noFill/>
                        </a:ln>
                        <a:solidFill>
                          <a:srgbClr val="000000"/>
                        </a:solidFill>
                        <a:effectLst/>
                        <a:latin typeface="Century Gothic" panose="020B0502020202020204" pitchFamily="34" charset="0"/>
                      </a:endParaRPr>
                    </a:p>
                  </a:txBody>
                  <a:tcPr marL="36576" marR="36576" marT="36576" marB="36576">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03599061"/>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2489756528"/>
              </p:ext>
            </p:extLst>
          </p:nvPr>
        </p:nvGraphicFramePr>
        <p:xfrm>
          <a:off x="636104" y="953290"/>
          <a:ext cx="10349953" cy="5899509"/>
        </p:xfrm>
        <a:graphic>
          <a:graphicData uri="http://schemas.openxmlformats.org/drawingml/2006/table">
            <a:tbl>
              <a:tblPr/>
              <a:tblGrid>
                <a:gridCol w="1432214">
                  <a:extLst>
                    <a:ext uri="{9D8B030D-6E8A-4147-A177-3AD203B41FA5}">
                      <a16:colId xmlns:a16="http://schemas.microsoft.com/office/drawing/2014/main" val="1851461765"/>
                    </a:ext>
                  </a:extLst>
                </a:gridCol>
                <a:gridCol w="3832316">
                  <a:extLst>
                    <a:ext uri="{9D8B030D-6E8A-4147-A177-3AD203B41FA5}">
                      <a16:colId xmlns:a16="http://schemas.microsoft.com/office/drawing/2014/main" val="2858541325"/>
                    </a:ext>
                  </a:extLst>
                </a:gridCol>
                <a:gridCol w="2814810">
                  <a:extLst>
                    <a:ext uri="{9D8B030D-6E8A-4147-A177-3AD203B41FA5}">
                      <a16:colId xmlns:a16="http://schemas.microsoft.com/office/drawing/2014/main" val="2324958835"/>
                    </a:ext>
                  </a:extLst>
                </a:gridCol>
                <a:gridCol w="2270613">
                  <a:extLst>
                    <a:ext uri="{9D8B030D-6E8A-4147-A177-3AD203B41FA5}">
                      <a16:colId xmlns:a16="http://schemas.microsoft.com/office/drawing/2014/main" val="4055121629"/>
                    </a:ext>
                  </a:extLst>
                </a:gridCol>
              </a:tblGrid>
              <a:tr h="843806">
                <a:tc gridSpan="2">
                  <a:txBody>
                    <a:bodyPr/>
                    <a:lstStyle/>
                    <a:p>
                      <a:pPr algn="ctr" fontAlgn="base"/>
                      <a:r>
                        <a:rPr lang="en-GB" dirty="0"/>
                        <a:t>Subject Specific Vocabulary​</a:t>
                      </a:r>
                    </a:p>
                  </a:txBody>
                  <a:tcPr marL="56880" marR="56880" marT="28440" marB="28440">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92D050"/>
                    </a:solidFill>
                  </a:tcPr>
                </a:tc>
                <a:tc hMerge="1">
                  <a:txBody>
                    <a:bodyPr/>
                    <a:lstStyle/>
                    <a:p>
                      <a:endParaRPr lang="en-GB"/>
                    </a:p>
                  </a:txBody>
                  <a:tcPr/>
                </a:tc>
                <a:tc>
                  <a:txBody>
                    <a:bodyPr/>
                    <a:lstStyle/>
                    <a:p>
                      <a:pPr algn="ctr" fontAlgn="base"/>
                      <a:endParaRPr lang="en-GB" sz="1100" b="1" i="0" dirty="0">
                        <a:solidFill>
                          <a:srgbClr val="FFFFFF"/>
                        </a:solidFill>
                        <a:effectLst/>
                      </a:endParaRPr>
                    </a:p>
                  </a:txBody>
                  <a:tcPr marL="56880" marR="56880" marT="28440" marB="28440">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92D050"/>
                    </a:solidFill>
                  </a:tcPr>
                </a:tc>
                <a:tc>
                  <a:txBody>
                    <a:bodyPr/>
                    <a:lstStyle/>
                    <a:p>
                      <a:pPr algn="ctr" fontAlgn="base"/>
                      <a:r>
                        <a:rPr lang="en-GB" sz="1600" b="1" i="0" dirty="0">
                          <a:solidFill>
                            <a:srgbClr val="92D050"/>
                          </a:solidFill>
                          <a:effectLst/>
                          <a:latin typeface="Century Gothic" panose="020B0502020202020204" pitchFamily="34" charset="0"/>
                        </a:rPr>
                        <a:t>Sticky </a:t>
                      </a:r>
                      <a:r>
                        <a:rPr lang="en-GB" sz="1600" b="1" i="0" dirty="0" smtClean="0">
                          <a:solidFill>
                            <a:srgbClr val="92D050"/>
                          </a:solidFill>
                          <a:effectLst/>
                          <a:latin typeface="Century Gothic" panose="020B0502020202020204" pitchFamily="34" charset="0"/>
                        </a:rPr>
                        <a:t>Knowledge about</a:t>
                      </a:r>
                      <a:r>
                        <a:rPr lang="en-GB" sz="1600" b="1" i="0" baseline="0" dirty="0" smtClean="0">
                          <a:solidFill>
                            <a:srgbClr val="92D050"/>
                          </a:solidFill>
                          <a:effectLst/>
                          <a:latin typeface="Century Gothic" panose="020B0502020202020204" pitchFamily="34" charset="0"/>
                        </a:rPr>
                        <a:t> chicks and farms</a:t>
                      </a:r>
                      <a:endParaRPr lang="en-GB" sz="1600" b="1" i="0" dirty="0">
                        <a:solidFill>
                          <a:srgbClr val="92D050"/>
                        </a:solidFill>
                        <a:effectLst/>
                      </a:endParaRPr>
                    </a:p>
                  </a:txBody>
                  <a:tcPr marL="56880" marR="56880" marT="28440" marB="28440">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E8F4E9"/>
                    </a:solidFill>
                  </a:tcPr>
                </a:tc>
                <a:extLst>
                  <a:ext uri="{0D108BD9-81ED-4DB2-BD59-A6C34878D82A}">
                    <a16:rowId xmlns:a16="http://schemas.microsoft.com/office/drawing/2014/main" val="1817975962"/>
                  </a:ext>
                </a:extLst>
              </a:tr>
              <a:tr h="1104782">
                <a:tc>
                  <a:txBody>
                    <a:bodyPr/>
                    <a:lstStyle/>
                    <a:p>
                      <a:pPr algn="l" fontAlgn="base"/>
                      <a:r>
                        <a:rPr lang="en-GB" sz="1600" b="1" i="0" dirty="0" smtClean="0">
                          <a:solidFill>
                            <a:srgbClr val="92D050"/>
                          </a:solidFill>
                          <a:effectLst/>
                          <a:latin typeface="Century Gothic" panose="020B0502020202020204" pitchFamily="34" charset="0"/>
                        </a:rPr>
                        <a:t>egg</a:t>
                      </a:r>
                      <a:endParaRPr lang="en-GB" sz="1600" b="1" i="0" dirty="0">
                        <a:solidFill>
                          <a:srgbClr val="92D050"/>
                        </a:solidFill>
                        <a:effectLst/>
                        <a:latin typeface="Century Gothic" panose="020B0502020202020204" pitchFamily="34" charset="0"/>
                      </a:endParaRPr>
                    </a:p>
                  </a:txBody>
                  <a:tcPr marL="56880" marR="56880" marT="28440" marB="28440">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2F2F2"/>
                    </a:solidFill>
                  </a:tcPr>
                </a:tc>
                <a:tc>
                  <a:txBody>
                    <a:bodyPr/>
                    <a:lstStyle/>
                    <a:p>
                      <a:pPr algn="l" fontAlgn="base"/>
                      <a:r>
                        <a:rPr lang="en-GB" sz="1600" b="0" i="0" baseline="0" dirty="0" smtClean="0">
                          <a:solidFill>
                            <a:srgbClr val="000000"/>
                          </a:solidFill>
                          <a:effectLst/>
                          <a:latin typeface="Century Gothic" panose="020B0502020202020204" pitchFamily="34" charset="0"/>
                        </a:rPr>
                        <a:t>An </a:t>
                      </a:r>
                      <a:r>
                        <a:rPr lang="en-GB" sz="1600" b="0" i="0" baseline="0" dirty="0" smtClean="0">
                          <a:solidFill>
                            <a:srgbClr val="000000"/>
                          </a:solidFill>
                          <a:effectLst/>
                          <a:latin typeface="Century Gothic" panose="020B0502020202020204" pitchFamily="34" charset="0"/>
                        </a:rPr>
                        <a:t>oval object laid by a female bird, reptile, invertebrate or fish, usually containing a developing embryo/baby.</a:t>
                      </a:r>
                    </a:p>
                  </a:txBody>
                  <a:tcPr marL="56880" marR="56880" marT="28440" marB="28440">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tc rowSpan="3">
                  <a:txBody>
                    <a:bodyPr/>
                    <a:lstStyle/>
                    <a:p>
                      <a:pPr algn="ctr" fontAlgn="auto"/>
                      <a:r>
                        <a:rPr lang="en-GB" sz="1200" b="0" i="0" dirty="0" smtClean="0">
                          <a:solidFill>
                            <a:srgbClr val="000000"/>
                          </a:solidFill>
                          <a:effectLst/>
                          <a:latin typeface="Century Gothic" panose="020B0502020202020204" pitchFamily="34" charset="0"/>
                        </a:rPr>
                        <a:t>After Easter, </a:t>
                      </a:r>
                      <a:r>
                        <a:rPr lang="en-GB" sz="1200" b="0" i="0" dirty="0" smtClean="0">
                          <a:solidFill>
                            <a:srgbClr val="000000"/>
                          </a:solidFill>
                          <a:effectLst/>
                          <a:latin typeface="Century Gothic" panose="020B0502020202020204" pitchFamily="34" charset="0"/>
                        </a:rPr>
                        <a:t>we</a:t>
                      </a:r>
                      <a:r>
                        <a:rPr lang="en-GB" sz="1200" b="0" i="0" baseline="0" dirty="0" smtClean="0">
                          <a:solidFill>
                            <a:srgbClr val="000000"/>
                          </a:solidFill>
                          <a:effectLst/>
                          <a:latin typeface="Century Gothic" panose="020B0502020202020204" pitchFamily="34" charset="0"/>
                        </a:rPr>
                        <a:t> will be exploring </a:t>
                      </a:r>
                      <a:r>
                        <a:rPr lang="en-GB" sz="1200" b="0" i="0" baseline="0" dirty="0" smtClean="0">
                          <a:solidFill>
                            <a:srgbClr val="000000"/>
                          </a:solidFill>
                          <a:effectLst/>
                          <a:latin typeface="Century Gothic" panose="020B0502020202020204" pitchFamily="34" charset="0"/>
                        </a:rPr>
                        <a:t>the farm and find out about what happens on a farm and what animals live there.  We have included some information that you may like to share with your child as well as some suggested activities. </a:t>
                      </a:r>
                    </a:p>
                    <a:p>
                      <a:pPr algn="ctr" fontAlgn="auto"/>
                      <a:endParaRPr lang="en-GB" sz="1000" b="0" i="0" baseline="0" dirty="0" smtClean="0">
                        <a:solidFill>
                          <a:srgbClr val="000000"/>
                        </a:solidFill>
                        <a:effectLst/>
                        <a:latin typeface="Century Gothic" panose="020B0502020202020204" pitchFamily="34" charset="0"/>
                      </a:endParaRPr>
                    </a:p>
                    <a:p>
                      <a:pPr algn="ctr" fontAlgn="auto"/>
                      <a:r>
                        <a:rPr lang="en-GB" sz="1800" b="1" i="0" baseline="0" dirty="0" smtClean="0">
                          <a:solidFill>
                            <a:srgbClr val="000000"/>
                          </a:solidFill>
                          <a:effectLst/>
                          <a:latin typeface="Century Gothic" panose="020B0502020202020204" pitchFamily="34" charset="0"/>
                        </a:rPr>
                        <a:t>Have fun!</a:t>
                      </a:r>
                      <a:endParaRPr lang="en-GB" sz="2000" b="1" i="0" dirty="0">
                        <a:solidFill>
                          <a:srgbClr val="000000"/>
                        </a:solidFill>
                        <a:effectLst/>
                        <a:latin typeface="Century Gothic" panose="020B0502020202020204" pitchFamily="34" charset="0"/>
                      </a:endParaRPr>
                    </a:p>
                  </a:txBody>
                  <a:tcPr marL="56880" marR="56880" marT="28440" marB="28440">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tc>
                  <a:txBody>
                    <a:bodyPr/>
                    <a:lstStyle/>
                    <a:p>
                      <a:pPr algn="l" fontAlgn="base">
                        <a:buFont typeface="Arial" panose="020B0604020202020204" pitchFamily="34" charset="0"/>
                        <a:buNone/>
                      </a:pPr>
                      <a:endParaRPr lang="en-GB" sz="1200" b="0" i="0" dirty="0" smtClean="0">
                        <a:solidFill>
                          <a:srgbClr val="000000"/>
                        </a:solidFill>
                        <a:effectLst/>
                        <a:latin typeface="Century Gothic" panose="020B0502020202020204" pitchFamily="34" charset="0"/>
                      </a:endParaRPr>
                    </a:p>
                    <a:p>
                      <a:pPr algn="l" fontAlgn="base">
                        <a:buFont typeface="Arial" panose="020B0604020202020204" pitchFamily="34" charset="0"/>
                        <a:buNone/>
                      </a:pPr>
                      <a:r>
                        <a:rPr lang="en-GB" sz="1200" b="0" i="0" dirty="0" smtClean="0">
                          <a:solidFill>
                            <a:srgbClr val="000000"/>
                          </a:solidFill>
                          <a:effectLst/>
                          <a:latin typeface="Century Gothic" panose="020B0502020202020204" pitchFamily="34" charset="0"/>
                        </a:rPr>
                        <a:t>It</a:t>
                      </a:r>
                      <a:r>
                        <a:rPr lang="en-GB" sz="1200" b="0" i="0" baseline="0" dirty="0" smtClean="0">
                          <a:solidFill>
                            <a:srgbClr val="000000"/>
                          </a:solidFill>
                          <a:effectLst/>
                          <a:latin typeface="Century Gothic" panose="020B0502020202020204" pitchFamily="34" charset="0"/>
                        </a:rPr>
                        <a:t> takes 21 days for a chick to hatch out of an egg.</a:t>
                      </a:r>
                      <a:endParaRPr lang="en-GB" sz="1200" b="0" i="0" dirty="0">
                        <a:solidFill>
                          <a:srgbClr val="000000"/>
                        </a:solidFill>
                        <a:effectLst/>
                        <a:latin typeface="Century Gothic" panose="020B0502020202020204" pitchFamily="34" charset="0"/>
                      </a:endParaRPr>
                    </a:p>
                  </a:txBody>
                  <a:tcPr marL="56880" marR="56880" marT="28440" marB="28440">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E8F4E9"/>
                    </a:solidFill>
                  </a:tcPr>
                </a:tc>
                <a:extLst>
                  <a:ext uri="{0D108BD9-81ED-4DB2-BD59-A6C34878D82A}">
                    <a16:rowId xmlns:a16="http://schemas.microsoft.com/office/drawing/2014/main" val="2178097301"/>
                  </a:ext>
                </a:extLst>
              </a:tr>
              <a:tr h="710324">
                <a:tc>
                  <a:txBody>
                    <a:bodyPr/>
                    <a:lstStyle/>
                    <a:p>
                      <a:r>
                        <a:rPr lang="en-GB" sz="1600" b="1" dirty="0" smtClean="0">
                          <a:solidFill>
                            <a:srgbClr val="92D050"/>
                          </a:solidFill>
                          <a:latin typeface="Century Gothic" panose="020B0502020202020204" pitchFamily="34" charset="0"/>
                        </a:rPr>
                        <a:t>crops</a:t>
                      </a:r>
                      <a:endParaRPr lang="en-GB" sz="1600" b="1" dirty="0">
                        <a:solidFill>
                          <a:srgbClr val="92D050"/>
                        </a:solidFill>
                        <a:latin typeface="Century Gothic" panose="020B0502020202020204" pitchFamily="34" charset="0"/>
                      </a:endParaRPr>
                    </a:p>
                  </a:txBody>
                  <a:tcPr marL="56880" marR="56880" marT="28440" marB="28440">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2F2F2"/>
                    </a:solidFill>
                  </a:tcPr>
                </a:tc>
                <a:tc>
                  <a:txBody>
                    <a:bodyPr/>
                    <a:lstStyle/>
                    <a:p>
                      <a:pPr algn="l" fontAlgn="base"/>
                      <a:r>
                        <a:rPr lang="en-GB" sz="1600" b="0" i="0" kern="1200" dirty="0" smtClean="0">
                          <a:solidFill>
                            <a:schemeClr val="tx1"/>
                          </a:solidFill>
                          <a:effectLst/>
                          <a:latin typeface="Century Gothic" panose="020B0502020202020204" pitchFamily="34" charset="0"/>
                          <a:ea typeface="+mn-ea"/>
                          <a:cs typeface="+mn-cs"/>
                        </a:rPr>
                        <a:t>A</a:t>
                      </a:r>
                      <a:r>
                        <a:rPr lang="en-GB" sz="1600" b="0" i="0" kern="1200" baseline="0" dirty="0" smtClean="0">
                          <a:solidFill>
                            <a:schemeClr val="tx1"/>
                          </a:solidFill>
                          <a:effectLst/>
                          <a:latin typeface="Century Gothic" panose="020B0502020202020204" pitchFamily="34" charset="0"/>
                          <a:ea typeface="+mn-ea"/>
                          <a:cs typeface="+mn-cs"/>
                        </a:rPr>
                        <a:t> p</a:t>
                      </a:r>
                      <a:r>
                        <a:rPr lang="en-GB" sz="1600" b="0" i="0" kern="1200" dirty="0" smtClean="0">
                          <a:solidFill>
                            <a:schemeClr val="tx1"/>
                          </a:solidFill>
                          <a:effectLst/>
                          <a:latin typeface="Century Gothic" panose="020B0502020202020204" pitchFamily="34" charset="0"/>
                          <a:ea typeface="+mn-ea"/>
                          <a:cs typeface="+mn-cs"/>
                        </a:rPr>
                        <a:t>lant that is grown on a large scale commercially, especially a cereal, fruit, or vegetable.</a:t>
                      </a:r>
                      <a:endParaRPr lang="en-GB" sz="1400" b="0" i="0" dirty="0" smtClean="0">
                        <a:solidFill>
                          <a:srgbClr val="000000"/>
                        </a:solidFill>
                        <a:effectLst/>
                        <a:latin typeface="Century Gothic" panose="020B0502020202020204" pitchFamily="34" charset="0"/>
                      </a:endParaRPr>
                    </a:p>
                  </a:txBody>
                  <a:tcPr marL="56880" marR="56880" marT="28440" marB="28440">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tc vMerge="1">
                  <a:txBody>
                    <a:bodyPr/>
                    <a:lstStyle/>
                    <a:p>
                      <a:endParaRPr lang="en-GB"/>
                    </a:p>
                  </a:txBody>
                  <a:tcPr/>
                </a:tc>
                <a:tc rowSpan="2">
                  <a:txBody>
                    <a:bodyPr/>
                    <a:lstStyle/>
                    <a:p>
                      <a:pPr algn="l" fontAlgn="base">
                        <a:buFont typeface="Arial" panose="020B0604020202020204" pitchFamily="34" charset="0"/>
                        <a:buNone/>
                      </a:pPr>
                      <a:endParaRPr lang="en-GB" sz="1200" b="0" i="0" dirty="0" smtClean="0">
                        <a:solidFill>
                          <a:srgbClr val="000000"/>
                        </a:solidFill>
                        <a:effectLst/>
                        <a:latin typeface="Century Gothic" panose="020B0502020202020204" pitchFamily="34" charset="0"/>
                      </a:endParaRPr>
                    </a:p>
                    <a:p>
                      <a:pPr algn="l" fontAlgn="base">
                        <a:buFont typeface="Arial" panose="020B0604020202020204" pitchFamily="34" charset="0"/>
                        <a:buNone/>
                      </a:pPr>
                      <a:r>
                        <a:rPr lang="en-GB" sz="1200" b="0" i="0" dirty="0" smtClean="0">
                          <a:solidFill>
                            <a:srgbClr val="000000"/>
                          </a:solidFill>
                          <a:effectLst/>
                          <a:latin typeface="Century Gothic" panose="020B0502020202020204" pitchFamily="34" charset="0"/>
                        </a:rPr>
                        <a:t>A</a:t>
                      </a:r>
                      <a:r>
                        <a:rPr lang="en-GB" sz="1200" b="0" i="0" baseline="0" dirty="0" smtClean="0">
                          <a:solidFill>
                            <a:srgbClr val="000000"/>
                          </a:solidFill>
                          <a:effectLst/>
                          <a:latin typeface="Century Gothic" panose="020B0502020202020204" pitchFamily="34" charset="0"/>
                        </a:rPr>
                        <a:t> chick has a special tooth called an ‘egg tooth’ to peck a hole through the shell of the egg.  This is called ‘pipping’</a:t>
                      </a:r>
                      <a:endParaRPr lang="en-GB" sz="1200" b="0" i="0" dirty="0">
                        <a:solidFill>
                          <a:srgbClr val="000000"/>
                        </a:solidFill>
                        <a:effectLst/>
                        <a:latin typeface="Century Gothic" panose="020B0502020202020204" pitchFamily="34" charset="0"/>
                      </a:endParaRPr>
                    </a:p>
                  </a:txBody>
                  <a:tcPr marL="56880" marR="56880" marT="28440" marB="28440">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E8F4E9"/>
                    </a:solidFill>
                  </a:tcPr>
                </a:tc>
                <a:extLst>
                  <a:ext uri="{0D108BD9-81ED-4DB2-BD59-A6C34878D82A}">
                    <a16:rowId xmlns:a16="http://schemas.microsoft.com/office/drawing/2014/main" val="3036465199"/>
                  </a:ext>
                </a:extLst>
              </a:tr>
              <a:tr h="162964">
                <a:tc>
                  <a:txBody>
                    <a:bodyPr/>
                    <a:lstStyle/>
                    <a:p>
                      <a:pPr algn="l" fontAlgn="base"/>
                      <a:r>
                        <a:rPr lang="en-GB" sz="1600" b="1" i="0" dirty="0" smtClean="0">
                          <a:solidFill>
                            <a:srgbClr val="92D050"/>
                          </a:solidFill>
                          <a:effectLst/>
                          <a:latin typeface="Century Gothic" panose="020B0502020202020204" pitchFamily="34" charset="0"/>
                        </a:rPr>
                        <a:t>young</a:t>
                      </a:r>
                      <a:endParaRPr lang="en-GB" sz="1600" b="1" i="0" dirty="0">
                        <a:solidFill>
                          <a:srgbClr val="92D050"/>
                        </a:solidFill>
                        <a:effectLst/>
                        <a:latin typeface="Century Gothic" panose="020B0502020202020204" pitchFamily="34" charset="0"/>
                      </a:endParaRPr>
                    </a:p>
                  </a:txBody>
                  <a:tcPr marL="56880" marR="56880" marT="28440" marB="28440">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2F2F2"/>
                    </a:solidFill>
                  </a:tcPr>
                </a:tc>
                <a:tc>
                  <a:txBody>
                    <a:bodyPr/>
                    <a:lstStyle/>
                    <a:p>
                      <a:pPr algn="l" fontAlgn="base"/>
                      <a:r>
                        <a:rPr lang="en-GB" sz="1600" b="0" i="0" baseline="0" dirty="0" smtClean="0">
                          <a:solidFill>
                            <a:srgbClr val="000000"/>
                          </a:solidFill>
                          <a:effectLst/>
                          <a:latin typeface="Century Gothic" panose="020B0502020202020204" pitchFamily="34" charset="0"/>
                        </a:rPr>
                        <a:t>The baby of an adult animal. </a:t>
                      </a:r>
                      <a:endParaRPr lang="en-GB" sz="1600" b="0" i="0" baseline="0" dirty="0" smtClean="0">
                        <a:solidFill>
                          <a:srgbClr val="000000"/>
                        </a:solidFill>
                        <a:effectLst/>
                        <a:latin typeface="Century Gothic" panose="020B0502020202020204" pitchFamily="34" charset="0"/>
                      </a:endParaRPr>
                    </a:p>
                  </a:txBody>
                  <a:tcPr marL="56880" marR="56880" marT="28440" marB="28440">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2269358845"/>
                  </a:ext>
                </a:extLst>
              </a:tr>
              <a:tr h="240298">
                <a:tc rowSpan="2">
                  <a:txBody>
                    <a:bodyPr/>
                    <a:lstStyle/>
                    <a:p>
                      <a:r>
                        <a:rPr lang="en-GB" sz="1600" b="1" dirty="0" smtClean="0">
                          <a:solidFill>
                            <a:srgbClr val="92D050"/>
                          </a:solidFill>
                          <a:latin typeface="Century Gothic" panose="020B0502020202020204" pitchFamily="34" charset="0"/>
                        </a:rPr>
                        <a:t>produce</a:t>
                      </a:r>
                      <a:endParaRPr lang="en-GB" sz="1600" b="1" dirty="0">
                        <a:solidFill>
                          <a:srgbClr val="92D050"/>
                        </a:solidFill>
                        <a:latin typeface="Century Gothic" panose="020B0502020202020204" pitchFamily="34" charset="0"/>
                      </a:endParaRPr>
                    </a:p>
                  </a:txBody>
                  <a:tcPr marL="56880" marR="56880" marT="28440" marB="28440">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2F2F2"/>
                    </a:solidFill>
                  </a:tcPr>
                </a:tc>
                <a:tc rowSpan="2">
                  <a:txBody>
                    <a:bodyPr/>
                    <a:lstStyle/>
                    <a:p>
                      <a:pPr algn="l" fontAlgn="base"/>
                      <a:r>
                        <a:rPr lang="en-GB" sz="1600" b="0" i="0" dirty="0" smtClean="0">
                          <a:solidFill>
                            <a:srgbClr val="000000"/>
                          </a:solidFill>
                          <a:effectLst/>
                          <a:latin typeface="Century Gothic" panose="020B0502020202020204" pitchFamily="34" charset="0"/>
                        </a:rPr>
                        <a:t>Something that is made raw materials.</a:t>
                      </a:r>
                      <a:endParaRPr lang="en-GB" sz="1600" b="0" i="0" dirty="0">
                        <a:solidFill>
                          <a:srgbClr val="000000"/>
                        </a:solidFill>
                        <a:effectLst/>
                        <a:latin typeface="Century Gothic" panose="020B0502020202020204" pitchFamily="34" charset="0"/>
                      </a:endParaRPr>
                    </a:p>
                  </a:txBody>
                  <a:tcPr marL="56880" marR="56880" marT="28440" marB="28440">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tc>
                  <a:txBody>
                    <a:bodyPr/>
                    <a:lstStyle/>
                    <a:p>
                      <a:pPr algn="ctr" fontAlgn="base"/>
                      <a:r>
                        <a:rPr lang="en-GB" sz="1100" b="1" i="0" dirty="0" smtClean="0">
                          <a:solidFill>
                            <a:srgbClr val="FFFFFF"/>
                          </a:solidFill>
                          <a:effectLst/>
                          <a:latin typeface="Century Gothic" panose="020B0502020202020204" pitchFamily="34" charset="0"/>
                        </a:rPr>
                        <a:t>Brain Teaser…..</a:t>
                      </a:r>
                      <a:endParaRPr lang="en-GB" sz="1100" b="0" i="0" dirty="0">
                        <a:solidFill>
                          <a:srgbClr val="000000"/>
                        </a:solidFill>
                        <a:effectLst/>
                      </a:endParaRPr>
                    </a:p>
                  </a:txBody>
                  <a:tcPr marL="56880" marR="56880" marT="28440" marB="28440">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92D050"/>
                    </a:solidFill>
                  </a:tcPr>
                </a:tc>
                <a:tc rowSpan="3">
                  <a:txBody>
                    <a:bodyPr/>
                    <a:lstStyle/>
                    <a:p>
                      <a:pPr algn="l" fontAlgn="base">
                        <a:buFont typeface="Arial" panose="020B0604020202020204" pitchFamily="34" charset="0"/>
                        <a:buNone/>
                      </a:pPr>
                      <a:r>
                        <a:rPr lang="en-GB" sz="1200" b="0" i="0" dirty="0" smtClean="0">
                          <a:solidFill>
                            <a:srgbClr val="000000"/>
                          </a:solidFill>
                          <a:effectLst/>
                          <a:latin typeface="Century Gothic" panose="020B0502020202020204" pitchFamily="34" charset="0"/>
                        </a:rPr>
                        <a:t>Chickens</a:t>
                      </a:r>
                      <a:r>
                        <a:rPr lang="en-GB" sz="1200" b="0" i="0" baseline="0" dirty="0" smtClean="0">
                          <a:solidFill>
                            <a:srgbClr val="000000"/>
                          </a:solidFill>
                          <a:effectLst/>
                          <a:latin typeface="Century Gothic" panose="020B0502020202020204" pitchFamily="34" charset="0"/>
                        </a:rPr>
                        <a:t> are omnivores.  This means that they eat seeds, grass, grain as well as insects, mice and even lizards!</a:t>
                      </a:r>
                      <a:endParaRPr lang="en-GB" sz="1200" b="0" i="0" dirty="0">
                        <a:solidFill>
                          <a:srgbClr val="000000"/>
                        </a:solidFill>
                        <a:effectLst/>
                        <a:latin typeface="Century Gothic" panose="020B0502020202020204" pitchFamily="34" charset="0"/>
                      </a:endParaRPr>
                    </a:p>
                  </a:txBody>
                  <a:tcPr marL="56880" marR="56880" marT="28440" marB="28440">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E8F4E9"/>
                    </a:solidFill>
                  </a:tcPr>
                </a:tc>
                <a:extLst>
                  <a:ext uri="{0D108BD9-81ED-4DB2-BD59-A6C34878D82A}">
                    <a16:rowId xmlns:a16="http://schemas.microsoft.com/office/drawing/2014/main" val="53796881"/>
                  </a:ext>
                </a:extLst>
              </a:tr>
              <a:tr h="341225">
                <a:tc vMerge="1">
                  <a:txBody>
                    <a:bodyPr/>
                    <a:lstStyle/>
                    <a:p>
                      <a:endParaRPr lang="en-GB"/>
                    </a:p>
                  </a:txBody>
                  <a:tcPr/>
                </a:tc>
                <a:tc vMerge="1">
                  <a:txBody>
                    <a:bodyPr/>
                    <a:lstStyle/>
                    <a:p>
                      <a:endParaRPr lang="en-GB" dirty="0"/>
                    </a:p>
                  </a:txBody>
                  <a:tcPr/>
                </a:tc>
                <a:tc rowSpan="5">
                  <a:txBody>
                    <a:bodyPr/>
                    <a:lstStyle/>
                    <a:p>
                      <a:pPr algn="ctr" fontAlgn="auto"/>
                      <a:r>
                        <a:rPr lang="en-GB" sz="1100" b="0" i="0" dirty="0" smtClean="0">
                          <a:solidFill>
                            <a:srgbClr val="000000"/>
                          </a:solidFill>
                          <a:effectLst/>
                          <a:latin typeface="Calibri" panose="020F0502020204030204" pitchFamily="34" charset="0"/>
                        </a:rPr>
                        <a:t>​</a:t>
                      </a:r>
                    </a:p>
                    <a:p>
                      <a:pPr algn="ctr" fontAlgn="auto"/>
                      <a:r>
                        <a:rPr lang="en-GB" sz="1100" b="0" i="0" dirty="0" smtClean="0">
                          <a:solidFill>
                            <a:srgbClr val="000000"/>
                          </a:solidFill>
                          <a:effectLst/>
                          <a:latin typeface="Century Gothic" panose="020B0502020202020204" pitchFamily="34" charset="0"/>
                        </a:rPr>
                        <a:t>What</a:t>
                      </a:r>
                      <a:r>
                        <a:rPr lang="en-GB" sz="1100" b="0" i="0" baseline="0" dirty="0" smtClean="0">
                          <a:solidFill>
                            <a:srgbClr val="000000"/>
                          </a:solidFill>
                          <a:effectLst/>
                          <a:latin typeface="Century Gothic" panose="020B0502020202020204" pitchFamily="34" charset="0"/>
                        </a:rPr>
                        <a:t> are these pictures of? How are they linked to the farm?</a:t>
                      </a:r>
                    </a:p>
                    <a:p>
                      <a:pPr algn="ctr" fontAlgn="auto"/>
                      <a:endParaRPr lang="en-GB" sz="1000" b="0" i="0" dirty="0" smtClean="0">
                        <a:solidFill>
                          <a:srgbClr val="000000"/>
                        </a:solidFill>
                        <a:effectLst/>
                        <a:latin typeface="Century Gothic" panose="020B0502020202020204" pitchFamily="34" charset="0"/>
                      </a:endParaRPr>
                    </a:p>
                    <a:p>
                      <a:pPr algn="ctr" fontAlgn="auto"/>
                      <a:endParaRPr lang="en-GB" sz="1000" b="0" i="0" dirty="0" smtClean="0">
                        <a:solidFill>
                          <a:srgbClr val="000000"/>
                        </a:solidFill>
                        <a:effectLst/>
                        <a:latin typeface="Century Gothic" panose="020B0502020202020204" pitchFamily="34" charset="0"/>
                      </a:endParaRPr>
                    </a:p>
                    <a:p>
                      <a:pPr algn="ctr" fontAlgn="auto"/>
                      <a:endParaRPr lang="en-GB" sz="1000" b="0" i="0" dirty="0" smtClean="0">
                        <a:solidFill>
                          <a:srgbClr val="000000"/>
                        </a:solidFill>
                        <a:effectLst/>
                        <a:latin typeface="Century Gothic" panose="020B0502020202020204" pitchFamily="34" charset="0"/>
                      </a:endParaRPr>
                    </a:p>
                    <a:p>
                      <a:pPr algn="ctr" fontAlgn="auto"/>
                      <a:endParaRPr lang="en-GB" sz="1000" b="0" i="0" dirty="0" smtClean="0">
                        <a:solidFill>
                          <a:srgbClr val="000000"/>
                        </a:solidFill>
                        <a:effectLst/>
                        <a:latin typeface="Century Gothic" panose="020B0502020202020204" pitchFamily="34" charset="0"/>
                      </a:endParaRPr>
                    </a:p>
                    <a:p>
                      <a:pPr algn="ctr" fontAlgn="auto"/>
                      <a:endParaRPr lang="en-GB" sz="1000" b="0" i="0" dirty="0" smtClean="0">
                        <a:solidFill>
                          <a:srgbClr val="000000"/>
                        </a:solidFill>
                        <a:effectLst/>
                        <a:latin typeface="Century Gothic" panose="020B0502020202020204" pitchFamily="34" charset="0"/>
                      </a:endParaRPr>
                    </a:p>
                    <a:p>
                      <a:pPr algn="ctr" fontAlgn="auto"/>
                      <a:endParaRPr lang="en-GB" sz="1000" b="0" i="0" dirty="0" smtClean="0">
                        <a:solidFill>
                          <a:srgbClr val="000000"/>
                        </a:solidFill>
                        <a:effectLst/>
                        <a:latin typeface="Century Gothic" panose="020B0502020202020204" pitchFamily="34" charset="0"/>
                      </a:endParaRPr>
                    </a:p>
                    <a:p>
                      <a:pPr algn="ctr" fontAlgn="auto"/>
                      <a:endParaRPr lang="en-GB" sz="1000" b="0" i="0" dirty="0" smtClean="0">
                        <a:solidFill>
                          <a:srgbClr val="000000"/>
                        </a:solidFill>
                        <a:effectLst/>
                        <a:latin typeface="Century Gothic" panose="020B0502020202020204" pitchFamily="34" charset="0"/>
                      </a:endParaRPr>
                    </a:p>
                    <a:p>
                      <a:pPr algn="ctr" fontAlgn="auto"/>
                      <a:endParaRPr lang="en-GB" sz="1000" b="0" i="0" dirty="0" smtClean="0">
                        <a:solidFill>
                          <a:srgbClr val="000000"/>
                        </a:solidFill>
                        <a:effectLst/>
                        <a:latin typeface="Century Gothic" panose="020B0502020202020204" pitchFamily="34" charset="0"/>
                      </a:endParaRPr>
                    </a:p>
                    <a:p>
                      <a:pPr algn="ctr" fontAlgn="auto"/>
                      <a:endParaRPr lang="en-GB" sz="1000" b="0" i="0" dirty="0" smtClean="0">
                        <a:solidFill>
                          <a:srgbClr val="000000"/>
                        </a:solidFill>
                        <a:effectLst/>
                        <a:latin typeface="Century Gothic" panose="020B0502020202020204" pitchFamily="34" charset="0"/>
                      </a:endParaRPr>
                    </a:p>
                    <a:p>
                      <a:pPr algn="ctr" fontAlgn="auto"/>
                      <a:endParaRPr lang="en-GB" sz="1000" b="0" i="0" dirty="0" smtClean="0">
                        <a:solidFill>
                          <a:srgbClr val="000000"/>
                        </a:solidFill>
                        <a:effectLst/>
                        <a:latin typeface="Century Gothic" panose="020B0502020202020204" pitchFamily="34" charset="0"/>
                      </a:endParaRPr>
                    </a:p>
                    <a:p>
                      <a:pPr algn="ctr" fontAlgn="auto"/>
                      <a:endParaRPr lang="en-GB" sz="1000" b="0" i="0" dirty="0" smtClean="0">
                        <a:solidFill>
                          <a:srgbClr val="000000"/>
                        </a:solidFill>
                        <a:effectLst/>
                        <a:latin typeface="Century Gothic" panose="020B0502020202020204" pitchFamily="34" charset="0"/>
                      </a:endParaRPr>
                    </a:p>
                    <a:p>
                      <a:pPr algn="ctr" fontAlgn="auto"/>
                      <a:endParaRPr lang="en-GB" sz="1000" b="0" i="0" dirty="0">
                        <a:solidFill>
                          <a:srgbClr val="000000"/>
                        </a:solidFill>
                        <a:effectLst/>
                        <a:latin typeface="Century Gothic" panose="020B0502020202020204" pitchFamily="34" charset="0"/>
                      </a:endParaRPr>
                    </a:p>
                  </a:txBody>
                  <a:tcPr marL="56880" marR="56880" marT="28440" marB="28440">
                    <a:lnL w="762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noFill/>
                      <a:prstDash val="solid"/>
                      <a:round/>
                      <a:headEnd type="none" w="med" len="med"/>
                      <a:tailEnd type="none" w="med" len="med"/>
                    </a:lnB>
                  </a:tcPr>
                </a:tc>
                <a:tc vMerge="1">
                  <a:txBody>
                    <a:bodyPr/>
                    <a:lstStyle/>
                    <a:p>
                      <a:endParaRPr lang="en-GB"/>
                    </a:p>
                  </a:txBody>
                  <a:tcPr/>
                </a:tc>
                <a:extLst>
                  <a:ext uri="{0D108BD9-81ED-4DB2-BD59-A6C34878D82A}">
                    <a16:rowId xmlns:a16="http://schemas.microsoft.com/office/drawing/2014/main" val="2924903369"/>
                  </a:ext>
                </a:extLst>
              </a:tr>
              <a:tr h="262283">
                <a:tc rowSpan="4">
                  <a:txBody>
                    <a:bodyPr/>
                    <a:lstStyle/>
                    <a:p>
                      <a:pPr algn="l" fontAlgn="base"/>
                      <a:endParaRPr lang="en-GB" sz="1600" b="1" i="0" baseline="0" dirty="0" smtClean="0">
                        <a:solidFill>
                          <a:srgbClr val="92D050"/>
                        </a:solidFill>
                        <a:effectLst/>
                        <a:latin typeface="Century Gothic" panose="020B0502020202020204" pitchFamily="34" charset="0"/>
                      </a:endParaRPr>
                    </a:p>
                    <a:p>
                      <a:pPr algn="l" fontAlgn="base"/>
                      <a:r>
                        <a:rPr lang="en-GB" sz="1600" b="1" i="0" dirty="0" smtClean="0">
                          <a:solidFill>
                            <a:srgbClr val="92D050"/>
                          </a:solidFill>
                          <a:effectLst/>
                          <a:latin typeface="Century Gothic" panose="020B0502020202020204" pitchFamily="34" charset="0"/>
                        </a:rPr>
                        <a:t>Life</a:t>
                      </a:r>
                      <a:r>
                        <a:rPr lang="en-GB" sz="1600" b="1" i="0" baseline="0" dirty="0" smtClean="0">
                          <a:solidFill>
                            <a:srgbClr val="92D050"/>
                          </a:solidFill>
                          <a:effectLst/>
                          <a:latin typeface="Century Gothic" panose="020B0502020202020204" pitchFamily="34" charset="0"/>
                        </a:rPr>
                        <a:t> cycle</a:t>
                      </a:r>
                      <a:endParaRPr lang="en-GB" sz="1600" b="1" i="0" dirty="0">
                        <a:solidFill>
                          <a:srgbClr val="92D050"/>
                        </a:solidFill>
                        <a:effectLst/>
                        <a:latin typeface="Century Gothic" panose="020B0502020202020204" pitchFamily="34" charset="0"/>
                      </a:endParaRPr>
                    </a:p>
                  </a:txBody>
                  <a:tcPr marL="56880" marR="56880" marT="28440" marB="28440">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2F2F2"/>
                    </a:solidFill>
                  </a:tcPr>
                </a:tc>
                <a:tc rowSpan="4">
                  <a:txBody>
                    <a:bodyPr/>
                    <a:lstStyle/>
                    <a:p>
                      <a:r>
                        <a:rPr lang="en-GB" sz="1600" baseline="0" dirty="0" smtClean="0">
                          <a:latin typeface="Century Gothic" panose="020B0502020202020204" pitchFamily="34" charset="0"/>
                        </a:rPr>
                        <a:t>A series of changes in the life of a living thing.</a:t>
                      </a:r>
                      <a:endParaRPr lang="en-GB" dirty="0" smtClean="0"/>
                    </a:p>
                  </a:txBody>
                  <a:tcPr marL="56880" marR="56880" marT="28440" marB="28440">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3803010453"/>
                  </a:ext>
                </a:extLst>
              </a:tr>
              <a:tr h="843806">
                <a:tc vMerge="1">
                  <a:txBody>
                    <a:bodyPr/>
                    <a:lstStyle/>
                    <a:p>
                      <a:pPr algn="l" fontAlgn="base"/>
                      <a:endParaRPr lang="en-GB" sz="1600" b="1" i="0" dirty="0">
                        <a:solidFill>
                          <a:srgbClr val="92D050"/>
                        </a:solidFill>
                        <a:effectLst/>
                        <a:latin typeface="Century Gothic" panose="020B0502020202020204" pitchFamily="34" charset="0"/>
                      </a:endParaRPr>
                    </a:p>
                  </a:txBody>
                  <a:tcPr marL="56880" marR="56880" marT="28440" marB="28440">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2F2F2"/>
                    </a:solidFill>
                  </a:tcPr>
                </a:tc>
                <a:tc vMerge="1">
                  <a:txBody>
                    <a:bodyPr/>
                    <a:lstStyle/>
                    <a:p>
                      <a:endParaRPr lang="en-GB" dirty="0" smtClean="0"/>
                    </a:p>
                  </a:txBody>
                  <a:tcPr marL="56880" marR="56880" marT="28440" marB="28440">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tc vMerge="1">
                  <a:txBody>
                    <a:bodyPr/>
                    <a:lstStyle/>
                    <a:p>
                      <a:endParaRPr lang="en-GB"/>
                    </a:p>
                  </a:txBody>
                  <a:tcPr/>
                </a:tc>
                <a:tc>
                  <a:txBody>
                    <a:bodyPr/>
                    <a:lstStyle/>
                    <a:p>
                      <a:pPr algn="l" fontAlgn="base">
                        <a:buFont typeface="Arial" panose="020B0604020202020204" pitchFamily="34" charset="0"/>
                        <a:buNone/>
                      </a:pPr>
                      <a:endParaRPr lang="en-GB" sz="1200" b="0" i="0" dirty="0" smtClean="0">
                        <a:solidFill>
                          <a:srgbClr val="000000"/>
                        </a:solidFill>
                        <a:effectLst/>
                        <a:latin typeface="Century Gothic" panose="020B0502020202020204" pitchFamily="34" charset="0"/>
                      </a:endParaRPr>
                    </a:p>
                    <a:p>
                      <a:pPr algn="l" fontAlgn="base">
                        <a:buFont typeface="Arial" panose="020B0604020202020204" pitchFamily="34" charset="0"/>
                        <a:buNone/>
                      </a:pPr>
                      <a:r>
                        <a:rPr lang="en-GB" sz="1200" b="0" i="0" dirty="0" smtClean="0">
                          <a:solidFill>
                            <a:srgbClr val="000000"/>
                          </a:solidFill>
                          <a:effectLst/>
                          <a:latin typeface="Century Gothic" panose="020B0502020202020204" pitchFamily="34" charset="0"/>
                        </a:rPr>
                        <a:t>A person who works on a farm is called a farmer.</a:t>
                      </a:r>
                      <a:endParaRPr lang="en-GB" sz="1200" b="0" i="0" dirty="0">
                        <a:solidFill>
                          <a:srgbClr val="000000"/>
                        </a:solidFill>
                        <a:effectLst/>
                        <a:latin typeface="Century Gothic" panose="020B0502020202020204" pitchFamily="34" charset="0"/>
                      </a:endParaRPr>
                    </a:p>
                  </a:txBody>
                  <a:tcPr marL="56880" marR="56880" marT="28440" marB="28440">
                    <a:lnL w="12700" cap="flat" cmpd="sng" algn="ctr">
                      <a:solidFill>
                        <a:schemeClr val="tx1"/>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E8F4E9"/>
                    </a:solidFill>
                  </a:tcPr>
                </a:tc>
                <a:extLst>
                  <a:ext uri="{0D108BD9-81ED-4DB2-BD59-A6C34878D82A}">
                    <a16:rowId xmlns:a16="http://schemas.microsoft.com/office/drawing/2014/main" val="2316416218"/>
                  </a:ext>
                </a:extLst>
              </a:tr>
              <a:tr h="843806">
                <a:tc vMerge="1">
                  <a:txBody>
                    <a:bodyPr/>
                    <a:lstStyle/>
                    <a:p>
                      <a:endParaRPr lang="en-GB"/>
                    </a:p>
                  </a:txBody>
                  <a:tcP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2F2F2"/>
                    </a:solidFill>
                  </a:tcPr>
                </a:tc>
                <a:tc vMerge="1">
                  <a:txBody>
                    <a:bodyPr/>
                    <a:lstStyle/>
                    <a:p>
                      <a:endParaRPr lang="en-GB"/>
                    </a:p>
                  </a:txBody>
                  <a:tcP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tc vMerge="1">
                  <a:txBody>
                    <a:bodyPr/>
                    <a:lstStyle/>
                    <a:p>
                      <a:endParaRPr lang="en-GB"/>
                    </a:p>
                  </a:txBody>
                  <a:tcPr/>
                </a:tc>
                <a:tc>
                  <a:txBody>
                    <a:bodyPr/>
                    <a:lstStyle/>
                    <a:p>
                      <a:pPr marL="0" marR="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a:pPr>
                      <a:r>
                        <a:rPr lang="en-GB" sz="1200" b="0" i="0" dirty="0" smtClean="0">
                          <a:solidFill>
                            <a:srgbClr val="000000"/>
                          </a:solidFill>
                          <a:effectLst/>
                          <a:latin typeface="Century Gothic" panose="020B0502020202020204" pitchFamily="34" charset="0"/>
                        </a:rPr>
                        <a:t>Farms produce plants, animals, milk, wool and cotton. People need these things to be</a:t>
                      </a:r>
                      <a:r>
                        <a:rPr lang="en-GB" sz="1200" b="0" i="0" baseline="0" dirty="0" smtClean="0">
                          <a:solidFill>
                            <a:srgbClr val="000000"/>
                          </a:solidFill>
                          <a:effectLst/>
                          <a:latin typeface="Century Gothic" panose="020B0502020202020204" pitchFamily="34" charset="0"/>
                        </a:rPr>
                        <a:t> able to live.</a:t>
                      </a:r>
                    </a:p>
                  </a:txBody>
                  <a:tcPr marL="56880" marR="56880" marT="28440" marB="28440">
                    <a:lnL w="12700" cap="flat" cmpd="sng" algn="ctr">
                      <a:solidFill>
                        <a:schemeClr val="tx1"/>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E8F4E9"/>
                    </a:solidFill>
                  </a:tcPr>
                </a:tc>
                <a:extLst>
                  <a:ext uri="{0D108BD9-81ED-4DB2-BD59-A6C34878D82A}">
                    <a16:rowId xmlns:a16="http://schemas.microsoft.com/office/drawing/2014/main" val="2714361125"/>
                  </a:ext>
                </a:extLst>
              </a:tr>
              <a:tr h="265343">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endParaRPr lang="en-GB" sz="1200" dirty="0">
                        <a:latin typeface="Century Gothic" panose="020B0502020202020204" pitchFamily="34" charset="0"/>
                      </a:endParaRPr>
                    </a:p>
                  </a:txBody>
                  <a:tcPr marL="56880" marR="56880" marT="28440" marB="28440">
                    <a:lnL w="12700" cap="flat" cmpd="sng" algn="ctr">
                      <a:solidFill>
                        <a:schemeClr val="tx1"/>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noFill/>
                      <a:prstDash val="solid"/>
                      <a:round/>
                      <a:headEnd type="none" w="med" len="med"/>
                      <a:tailEnd type="none" w="med" len="med"/>
                    </a:lnB>
                    <a:solidFill>
                      <a:srgbClr val="E8F4E9"/>
                    </a:solidFill>
                  </a:tcPr>
                </a:tc>
                <a:extLst>
                  <a:ext uri="{0D108BD9-81ED-4DB2-BD59-A6C34878D82A}">
                    <a16:rowId xmlns:a16="http://schemas.microsoft.com/office/drawing/2014/main" val="2052746624"/>
                  </a:ext>
                </a:extLst>
              </a:tr>
            </a:tbl>
          </a:graphicData>
        </a:graphic>
      </p:graphicFrame>
      <p:cxnSp>
        <p:nvCxnSpPr>
          <p:cNvPr id="12" name="Straight Connector 11"/>
          <p:cNvCxnSpPr/>
          <p:nvPr/>
        </p:nvCxnSpPr>
        <p:spPr>
          <a:xfrm flipV="1">
            <a:off x="636104" y="5459896"/>
            <a:ext cx="5274366" cy="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636104" y="5698435"/>
            <a:ext cx="1338470" cy="338554"/>
          </a:xfrm>
          <a:prstGeom prst="rect">
            <a:avLst/>
          </a:prstGeom>
          <a:noFill/>
        </p:spPr>
        <p:txBody>
          <a:bodyPr wrap="square" rtlCol="0">
            <a:spAutoFit/>
          </a:bodyPr>
          <a:lstStyle/>
          <a:p>
            <a:r>
              <a:rPr lang="en-GB" sz="1600" dirty="0" smtClean="0">
                <a:solidFill>
                  <a:srgbClr val="92D050"/>
                </a:solidFill>
                <a:latin typeface="Century Gothic" panose="020B0502020202020204" pitchFamily="34" charset="0"/>
              </a:rPr>
              <a:t> </a:t>
            </a:r>
            <a:r>
              <a:rPr lang="en-GB" sz="1600" b="1" dirty="0" smtClean="0">
                <a:solidFill>
                  <a:srgbClr val="92D050"/>
                </a:solidFill>
                <a:latin typeface="Century Gothic" panose="020B0502020202020204" pitchFamily="34" charset="0"/>
              </a:rPr>
              <a:t>Farms</a:t>
            </a:r>
            <a:endParaRPr lang="en-GB" sz="1600" dirty="0">
              <a:solidFill>
                <a:srgbClr val="92D050"/>
              </a:solidFill>
              <a:latin typeface="Century Gothic" panose="020B0502020202020204" pitchFamily="34" charset="0"/>
            </a:endParaRPr>
          </a:p>
        </p:txBody>
      </p:sp>
      <p:sp>
        <p:nvSpPr>
          <p:cNvPr id="15" name="TextBox 14"/>
          <p:cNvSpPr txBox="1"/>
          <p:nvPr/>
        </p:nvSpPr>
        <p:spPr>
          <a:xfrm>
            <a:off x="2121178" y="5513769"/>
            <a:ext cx="3644348" cy="923330"/>
          </a:xfrm>
          <a:prstGeom prst="rect">
            <a:avLst/>
          </a:prstGeom>
          <a:noFill/>
        </p:spPr>
        <p:txBody>
          <a:bodyPr wrap="square" rtlCol="0">
            <a:spAutoFit/>
          </a:bodyPr>
          <a:lstStyle/>
          <a:p>
            <a:r>
              <a:rPr lang="en-GB">
                <a:latin typeface="Century Gothic" panose="020B0502020202020204" pitchFamily="34" charset="0"/>
              </a:rPr>
              <a:t>An area of land and buildings, used for growing crops and rearing animals</a:t>
            </a:r>
            <a:endParaRPr lang="en-GB" dirty="0"/>
          </a:p>
        </p:txBody>
      </p:sp>
      <p:pic>
        <p:nvPicPr>
          <p:cNvPr id="24" name="Picture 23"/>
          <p:cNvPicPr>
            <a:picLocks noChangeAspect="1"/>
          </p:cNvPicPr>
          <p:nvPr/>
        </p:nvPicPr>
        <p:blipFill rotWithShape="1">
          <a:blip r:embed="rId2"/>
          <a:srcRect l="32366" t="19035" r="35606" b="16116"/>
          <a:stretch/>
        </p:blipFill>
        <p:spPr>
          <a:xfrm>
            <a:off x="6069474" y="4933526"/>
            <a:ext cx="979026" cy="1568873"/>
          </a:xfrm>
          <a:prstGeom prst="rect">
            <a:avLst/>
          </a:prstGeom>
        </p:spPr>
      </p:pic>
      <p:pic>
        <p:nvPicPr>
          <p:cNvPr id="25" name="Picture 24"/>
          <p:cNvPicPr>
            <a:picLocks noChangeAspect="1"/>
          </p:cNvPicPr>
          <p:nvPr/>
        </p:nvPicPr>
        <p:blipFill rotWithShape="1">
          <a:blip r:embed="rId3"/>
          <a:srcRect l="14337" t="41835" r="35250" b="1089"/>
          <a:stretch/>
        </p:blipFill>
        <p:spPr>
          <a:xfrm>
            <a:off x="7104548" y="5308599"/>
            <a:ext cx="1549400" cy="986735"/>
          </a:xfrm>
          <a:prstGeom prst="rect">
            <a:avLst/>
          </a:prstGeom>
        </p:spPr>
      </p:pic>
    </p:spTree>
    <p:extLst>
      <p:ext uri="{BB962C8B-B14F-4D97-AF65-F5344CB8AC3E}">
        <p14:creationId xmlns:p14="http://schemas.microsoft.com/office/powerpoint/2010/main" val="28372117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92183" y="1288869"/>
            <a:ext cx="4519748" cy="1477328"/>
          </a:xfrm>
          <a:prstGeom prst="rect">
            <a:avLst/>
          </a:prstGeom>
          <a:noFill/>
        </p:spPr>
        <p:txBody>
          <a:bodyPr wrap="square" rtlCol="0">
            <a:spAutoFit/>
          </a:bodyPr>
          <a:lstStyle/>
          <a:p>
            <a:pPr marL="285750" indent="-285750">
              <a:buFont typeface="Arial" panose="020B0604020202020204" pitchFamily="34" charset="0"/>
              <a:buChar char="•"/>
            </a:pPr>
            <a:endParaRPr lang="en-GB" dirty="0" smtClean="0"/>
          </a:p>
          <a:p>
            <a:pPr marL="285750" indent="-285750">
              <a:buFont typeface="Arial" panose="020B0604020202020204" pitchFamily="34" charset="0"/>
              <a:buChar char="•"/>
            </a:pPr>
            <a:endParaRPr lang="en-GB" dirty="0"/>
          </a:p>
          <a:p>
            <a:endParaRPr lang="en-GB" dirty="0" smtClean="0"/>
          </a:p>
          <a:p>
            <a:endParaRPr lang="en-GB" dirty="0"/>
          </a:p>
          <a:p>
            <a:endParaRPr lang="en-GB" dirty="0" smtClean="0"/>
          </a:p>
        </p:txBody>
      </p:sp>
      <p:graphicFrame>
        <p:nvGraphicFramePr>
          <p:cNvPr id="6" name="Table 5"/>
          <p:cNvGraphicFramePr>
            <a:graphicFrameLocks noGrp="1"/>
          </p:cNvGraphicFramePr>
          <p:nvPr>
            <p:extLst>
              <p:ext uri="{D42A27DB-BD31-4B8C-83A1-F6EECF244321}">
                <p14:modId xmlns:p14="http://schemas.microsoft.com/office/powerpoint/2010/main" val="2554620401"/>
              </p:ext>
            </p:extLst>
          </p:nvPr>
        </p:nvGraphicFramePr>
        <p:xfrm>
          <a:off x="1032779" y="254723"/>
          <a:ext cx="10281921" cy="6374674"/>
        </p:xfrm>
        <a:graphic>
          <a:graphicData uri="http://schemas.openxmlformats.org/drawingml/2006/table">
            <a:tbl>
              <a:tblPr firstRow="1" bandRow="1">
                <a:tableStyleId>{5C22544A-7EE6-4342-B048-85BDC9FD1C3A}</a:tableStyleId>
              </a:tblPr>
              <a:tblGrid>
                <a:gridCol w="3427307">
                  <a:extLst>
                    <a:ext uri="{9D8B030D-6E8A-4147-A177-3AD203B41FA5}">
                      <a16:colId xmlns:a16="http://schemas.microsoft.com/office/drawing/2014/main" val="3783581546"/>
                    </a:ext>
                  </a:extLst>
                </a:gridCol>
                <a:gridCol w="3427307">
                  <a:extLst>
                    <a:ext uri="{9D8B030D-6E8A-4147-A177-3AD203B41FA5}">
                      <a16:colId xmlns:a16="http://schemas.microsoft.com/office/drawing/2014/main" val="3682001564"/>
                    </a:ext>
                  </a:extLst>
                </a:gridCol>
                <a:gridCol w="3427307">
                  <a:extLst>
                    <a:ext uri="{9D8B030D-6E8A-4147-A177-3AD203B41FA5}">
                      <a16:colId xmlns:a16="http://schemas.microsoft.com/office/drawing/2014/main" val="27096185"/>
                    </a:ext>
                  </a:extLst>
                </a:gridCol>
              </a:tblGrid>
              <a:tr h="2006512">
                <a:tc>
                  <a:txBody>
                    <a:bodyPr/>
                    <a:lstStyle/>
                    <a:p>
                      <a:pPr algn="ctr"/>
                      <a:r>
                        <a:rPr lang="en-GB" sz="1400" b="0" dirty="0" smtClean="0">
                          <a:solidFill>
                            <a:schemeClr val="tx1"/>
                          </a:solidFill>
                        </a:rPr>
                        <a:t>Draw patterns on the template of an egg.</a:t>
                      </a:r>
                    </a:p>
                    <a:p>
                      <a:pPr algn="ctr"/>
                      <a:endParaRPr lang="en-GB" sz="1400" b="0" dirty="0" smtClean="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baseline="0" dirty="0" smtClean="0">
                          <a:solidFill>
                            <a:schemeClr val="tx1"/>
                          </a:solidFill>
                        </a:rPr>
                        <a:t>Using a dice and some sweet mini eggs (or smarties will do) Play a game of ‘collecting eggs’.  Take turns to roll the dice, count out the correct number of eggs.  Who has the most?  Who has the least? How many would you have if you added 1 / 2 more?  How many would you have left if you ate 1?  </a:t>
                      </a:r>
                    </a:p>
                    <a:p>
                      <a:pPr algn="ctr"/>
                      <a:r>
                        <a:rPr lang="en-GB" sz="1400" b="0" baseline="0" dirty="0" smtClean="0">
                          <a:solidFill>
                            <a:schemeClr val="tx1"/>
                          </a:solidFill>
                        </a:rPr>
                        <a:t>                   </a:t>
                      </a:r>
                      <a:endParaRPr lang="en-GB" sz="1400" b="0" dirty="0" smtClean="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smtClean="0">
                          <a:solidFill>
                            <a:schemeClr val="tx1"/>
                          </a:solidFill>
                        </a:rPr>
                        <a:t>Use</a:t>
                      </a:r>
                      <a:r>
                        <a:rPr lang="en-GB" sz="1400" b="0" baseline="0" dirty="0" smtClean="0">
                          <a:solidFill>
                            <a:schemeClr val="tx1"/>
                          </a:solidFill>
                        </a:rPr>
                        <a:t>/make some playdoh. Can you make some egg shapes?  How many have you made?  Are they all the same size?  Can you order your eggs from biggest to smallest?</a:t>
                      </a:r>
                    </a:p>
                    <a:p>
                      <a:pPr algn="ctr"/>
                      <a:endParaRPr lang="en-GB" sz="1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79829264"/>
                  </a:ext>
                </a:extLst>
              </a:tr>
              <a:tr h="2238314">
                <a:tc>
                  <a:txBody>
                    <a:bodyPr/>
                    <a:lstStyle/>
                    <a:p>
                      <a:pPr algn="ctr"/>
                      <a:r>
                        <a:rPr lang="en-GB" sz="1400" dirty="0" smtClean="0"/>
                        <a:t>Can you create</a:t>
                      </a:r>
                      <a:r>
                        <a:rPr lang="en-GB" sz="1400" baseline="0" dirty="0" smtClean="0"/>
                        <a:t> a ‘Farm’ picture?</a:t>
                      </a:r>
                    </a:p>
                    <a:p>
                      <a:pPr algn="ctr"/>
                      <a:r>
                        <a:rPr lang="en-GB" sz="1400" baseline="0" dirty="0" smtClean="0"/>
                        <a:t>You could use pencils, pens or paint or you could even use different materials to make a ‘farm’ collage!</a:t>
                      </a:r>
                    </a:p>
                    <a:p>
                      <a:pPr algn="ctr"/>
                      <a:endParaRPr lang="en-GB" sz="140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b="1" u="sng" dirty="0" smtClean="0">
                        <a:latin typeface="Century Gothic" panose="020B0502020202020204" pitchFamily="34" charset="0"/>
                      </a:endParaRPr>
                    </a:p>
                    <a:p>
                      <a:pPr algn="ctr"/>
                      <a:endParaRPr lang="en-GB" b="1" u="sng" dirty="0" smtClean="0">
                        <a:latin typeface="Century Gothic" panose="020B0502020202020204" pitchFamily="34" charset="0"/>
                      </a:endParaRPr>
                    </a:p>
                    <a:p>
                      <a:pPr algn="ctr"/>
                      <a:r>
                        <a:rPr lang="en-GB" b="1" u="sng" baseline="0" dirty="0" smtClean="0">
                          <a:latin typeface="Century Gothic" panose="020B0502020202020204" pitchFamily="34" charset="0"/>
                        </a:rPr>
                        <a:t>Farm Activities </a:t>
                      </a:r>
                    </a:p>
                    <a:p>
                      <a:pPr algn="ctr"/>
                      <a:r>
                        <a:rPr lang="en-GB" b="1" baseline="0" dirty="0" smtClean="0">
                          <a:latin typeface="Century Gothic" panose="020B0502020202020204" pitchFamily="34" charset="0"/>
                        </a:rPr>
                        <a:t>You may want to choose a couple of the activities to complete. </a:t>
                      </a:r>
                      <a:endParaRPr lang="en-GB" b="1" dirty="0">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400" dirty="0" smtClean="0"/>
                        <a:t>Find</a:t>
                      </a:r>
                      <a:r>
                        <a:rPr lang="en-GB" sz="1400" baseline="0" dirty="0" smtClean="0"/>
                        <a:t> a ‘chick’ or ‘farm’ story to read. What was your favourite part of the story? </a:t>
                      </a:r>
                    </a:p>
                    <a:p>
                      <a:pPr marL="0" marR="0" indent="0" algn="ctr" defTabSz="914400" rtl="0" eaLnBrk="1" fontAlgn="auto" latinLnBrk="0" hangingPunct="1">
                        <a:lnSpc>
                          <a:spcPct val="100000"/>
                        </a:lnSpc>
                        <a:spcBef>
                          <a:spcPts val="0"/>
                        </a:spcBef>
                        <a:spcAft>
                          <a:spcPts val="0"/>
                        </a:spcAft>
                        <a:buClrTx/>
                        <a:buSzTx/>
                        <a:buFontTx/>
                        <a:buNone/>
                        <a:tabLst/>
                        <a:defRPr/>
                      </a:pPr>
                      <a:endParaRPr lang="en-GB" sz="1400" dirty="0" smtClean="0"/>
                    </a:p>
                    <a:p>
                      <a:pPr marL="0" marR="0" indent="0" algn="ctr" defTabSz="914400" rtl="0" eaLnBrk="1" fontAlgn="auto" latinLnBrk="0" hangingPunct="1">
                        <a:lnSpc>
                          <a:spcPct val="100000"/>
                        </a:lnSpc>
                        <a:spcBef>
                          <a:spcPts val="0"/>
                        </a:spcBef>
                        <a:spcAft>
                          <a:spcPts val="0"/>
                        </a:spcAft>
                        <a:buClrTx/>
                        <a:buSzTx/>
                        <a:buFontTx/>
                        <a:buNone/>
                        <a:tabLst/>
                        <a:defRPr/>
                      </a:pPr>
                      <a:r>
                        <a:rPr lang="en-GB" sz="1400" dirty="0" smtClean="0"/>
                        <a:t>Can you sing the song ‘Old Macdonald’?</a:t>
                      </a:r>
                    </a:p>
                    <a:p>
                      <a:pPr marL="0" marR="0" indent="0" algn="ctr" defTabSz="914400" rtl="0" eaLnBrk="1" fontAlgn="auto" latinLnBrk="0" hangingPunct="1">
                        <a:lnSpc>
                          <a:spcPct val="100000"/>
                        </a:lnSpc>
                        <a:spcBef>
                          <a:spcPts val="0"/>
                        </a:spcBef>
                        <a:spcAft>
                          <a:spcPts val="0"/>
                        </a:spcAft>
                        <a:buClrTx/>
                        <a:buSzTx/>
                        <a:buFontTx/>
                        <a:buNone/>
                        <a:tabLst/>
                        <a:defRPr/>
                      </a:pPr>
                      <a:endParaRPr lang="en-GB" sz="140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16070481"/>
                  </a:ext>
                </a:extLst>
              </a:tr>
              <a:tr h="2129848">
                <a:tc>
                  <a:txBody>
                    <a:bodyPr/>
                    <a:lstStyle/>
                    <a:p>
                      <a:pPr algn="ctr"/>
                      <a:r>
                        <a:rPr lang="en-GB" sz="1400" dirty="0" smtClean="0"/>
                        <a:t>Do</a:t>
                      </a:r>
                      <a:r>
                        <a:rPr lang="en-GB" sz="1400" baseline="0" dirty="0" smtClean="0"/>
                        <a:t> some cooking with eggs.  How many ways can you cook eggs?  What was your favourite?</a:t>
                      </a:r>
                    </a:p>
                    <a:p>
                      <a:pPr algn="ctr"/>
                      <a:endParaRPr lang="en-GB" sz="140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dirty="0" smtClean="0"/>
                        <a:t>Can you find</a:t>
                      </a:r>
                      <a:r>
                        <a:rPr lang="en-GB" sz="1400" baseline="0" dirty="0" smtClean="0"/>
                        <a:t> out which animals lay eggs?</a:t>
                      </a:r>
                    </a:p>
                    <a:p>
                      <a:pPr algn="ctr"/>
                      <a:r>
                        <a:rPr lang="en-GB" sz="1400" baseline="0" dirty="0" smtClean="0"/>
                        <a:t>Draw your favourite one.</a:t>
                      </a:r>
                    </a:p>
                    <a:p>
                      <a:pPr algn="ctr"/>
                      <a:endParaRPr lang="en-GB"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dirty="0" smtClean="0"/>
                        <a:t>How</a:t>
                      </a:r>
                      <a:r>
                        <a:rPr lang="en-GB" sz="1400" baseline="0" dirty="0" smtClean="0"/>
                        <a:t> many things can you think of that begin  with a ‘f’ sound? </a:t>
                      </a:r>
                    </a:p>
                    <a:p>
                      <a:pPr algn="ctr"/>
                      <a:r>
                        <a:rPr lang="en-GB" sz="1400" baseline="0" dirty="0" smtClean="0"/>
                        <a:t>How many things can you think of that starts with a ‘</a:t>
                      </a:r>
                      <a:r>
                        <a:rPr lang="en-GB" sz="1400" baseline="0" dirty="0" err="1" smtClean="0"/>
                        <a:t>ch</a:t>
                      </a:r>
                      <a:r>
                        <a:rPr lang="en-GB" sz="1400" baseline="0" dirty="0" smtClean="0"/>
                        <a:t>’ sound. </a:t>
                      </a:r>
                    </a:p>
                    <a:p>
                      <a:pPr algn="ctr"/>
                      <a:r>
                        <a:rPr lang="en-GB" sz="1400" baseline="0" dirty="0" smtClean="0"/>
                        <a:t>Draw pictures of them.  Write down any sounds that you can hear in each word.</a:t>
                      </a:r>
                    </a:p>
                    <a:p>
                      <a:pPr algn="ctr"/>
                      <a:endParaRPr lang="en-GB" sz="1400" baseline="0" dirty="0" smtClean="0"/>
                    </a:p>
                    <a:p>
                      <a:pPr algn="ctr"/>
                      <a:endParaRPr lang="en-GB"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36560085"/>
                  </a:ext>
                </a:extLst>
              </a:tr>
            </a:tbl>
          </a:graphicData>
        </a:graphic>
      </p:graphicFrame>
      <p:pic>
        <p:nvPicPr>
          <p:cNvPr id="4" name="Picture 3"/>
          <p:cNvPicPr>
            <a:picLocks noChangeAspect="1"/>
          </p:cNvPicPr>
          <p:nvPr/>
        </p:nvPicPr>
        <p:blipFill rotWithShape="1">
          <a:blip r:embed="rId2"/>
          <a:srcRect b="13063"/>
          <a:stretch/>
        </p:blipFill>
        <p:spPr>
          <a:xfrm>
            <a:off x="1812925" y="742950"/>
            <a:ext cx="1733550" cy="1225550"/>
          </a:xfrm>
          <a:prstGeom prst="rect">
            <a:avLst/>
          </a:prstGeom>
        </p:spPr>
      </p:pic>
      <p:pic>
        <p:nvPicPr>
          <p:cNvPr id="5" name="Picture 4"/>
          <p:cNvPicPr>
            <a:picLocks noChangeAspect="1"/>
          </p:cNvPicPr>
          <p:nvPr/>
        </p:nvPicPr>
        <p:blipFill rotWithShape="1">
          <a:blip r:embed="rId3"/>
          <a:srcRect t="24242"/>
          <a:stretch/>
        </p:blipFill>
        <p:spPr>
          <a:xfrm>
            <a:off x="5111931" y="1796869"/>
            <a:ext cx="1828800" cy="812800"/>
          </a:xfrm>
          <a:prstGeom prst="rect">
            <a:avLst/>
          </a:prstGeom>
        </p:spPr>
      </p:pic>
      <p:pic>
        <p:nvPicPr>
          <p:cNvPr id="7" name="Picture 6"/>
          <p:cNvPicPr>
            <a:picLocks noChangeAspect="1"/>
          </p:cNvPicPr>
          <p:nvPr/>
        </p:nvPicPr>
        <p:blipFill>
          <a:blip r:embed="rId4"/>
          <a:stretch>
            <a:fillRect/>
          </a:stretch>
        </p:blipFill>
        <p:spPr>
          <a:xfrm>
            <a:off x="8558212" y="1250769"/>
            <a:ext cx="1933575" cy="952500"/>
          </a:xfrm>
          <a:prstGeom prst="rect">
            <a:avLst/>
          </a:prstGeom>
        </p:spPr>
      </p:pic>
      <p:pic>
        <p:nvPicPr>
          <p:cNvPr id="8" name="Picture 7"/>
          <p:cNvPicPr>
            <a:picLocks noChangeAspect="1"/>
          </p:cNvPicPr>
          <p:nvPr/>
        </p:nvPicPr>
        <p:blipFill>
          <a:blip r:embed="rId5"/>
          <a:stretch>
            <a:fillRect/>
          </a:stretch>
        </p:blipFill>
        <p:spPr>
          <a:xfrm>
            <a:off x="1917700" y="3159710"/>
            <a:ext cx="1765300" cy="1281266"/>
          </a:xfrm>
          <a:prstGeom prst="rect">
            <a:avLst/>
          </a:prstGeom>
        </p:spPr>
      </p:pic>
      <p:pic>
        <p:nvPicPr>
          <p:cNvPr id="9" name="Picture 8"/>
          <p:cNvPicPr>
            <a:picLocks noChangeAspect="1"/>
          </p:cNvPicPr>
          <p:nvPr/>
        </p:nvPicPr>
        <p:blipFill rotWithShape="1">
          <a:blip r:embed="rId6"/>
          <a:srcRect l="15562" t="17037" r="16446" b="5926"/>
          <a:stretch/>
        </p:blipFill>
        <p:spPr>
          <a:xfrm>
            <a:off x="1169646" y="5012137"/>
            <a:ext cx="1103654" cy="745325"/>
          </a:xfrm>
          <a:prstGeom prst="rect">
            <a:avLst/>
          </a:prstGeom>
        </p:spPr>
      </p:pic>
      <p:pic>
        <p:nvPicPr>
          <p:cNvPr id="10" name="Picture 9"/>
          <p:cNvPicPr>
            <a:picLocks noChangeAspect="1"/>
          </p:cNvPicPr>
          <p:nvPr/>
        </p:nvPicPr>
        <p:blipFill>
          <a:blip r:embed="rId7"/>
          <a:stretch>
            <a:fillRect/>
          </a:stretch>
        </p:blipFill>
        <p:spPr>
          <a:xfrm>
            <a:off x="2292715" y="5295111"/>
            <a:ext cx="1033462" cy="1155423"/>
          </a:xfrm>
          <a:prstGeom prst="rect">
            <a:avLst/>
          </a:prstGeom>
        </p:spPr>
      </p:pic>
      <p:pic>
        <p:nvPicPr>
          <p:cNvPr id="13" name="Picture 12"/>
          <p:cNvPicPr>
            <a:picLocks noChangeAspect="1"/>
          </p:cNvPicPr>
          <p:nvPr/>
        </p:nvPicPr>
        <p:blipFill rotWithShape="1">
          <a:blip r:embed="rId8"/>
          <a:srcRect t="8198" b="4595"/>
          <a:stretch/>
        </p:blipFill>
        <p:spPr>
          <a:xfrm>
            <a:off x="3345592" y="5161622"/>
            <a:ext cx="1088841" cy="711200"/>
          </a:xfrm>
          <a:prstGeom prst="rect">
            <a:avLst/>
          </a:prstGeom>
        </p:spPr>
      </p:pic>
      <p:pic>
        <p:nvPicPr>
          <p:cNvPr id="18" name="Picture 17"/>
          <p:cNvPicPr>
            <a:picLocks noChangeAspect="1"/>
          </p:cNvPicPr>
          <p:nvPr/>
        </p:nvPicPr>
        <p:blipFill>
          <a:blip r:embed="rId9"/>
          <a:stretch>
            <a:fillRect/>
          </a:stretch>
        </p:blipFill>
        <p:spPr>
          <a:xfrm>
            <a:off x="8486253" y="3318388"/>
            <a:ext cx="931318" cy="1069352"/>
          </a:xfrm>
          <a:prstGeom prst="rect">
            <a:avLst/>
          </a:prstGeom>
        </p:spPr>
      </p:pic>
      <p:pic>
        <p:nvPicPr>
          <p:cNvPr id="19" name="Picture 18"/>
          <p:cNvPicPr>
            <a:picLocks noChangeAspect="1"/>
          </p:cNvPicPr>
          <p:nvPr/>
        </p:nvPicPr>
        <p:blipFill>
          <a:blip r:embed="rId10"/>
          <a:stretch>
            <a:fillRect/>
          </a:stretch>
        </p:blipFill>
        <p:spPr>
          <a:xfrm>
            <a:off x="9715499" y="3265153"/>
            <a:ext cx="966788" cy="1175823"/>
          </a:xfrm>
          <a:prstGeom prst="rect">
            <a:avLst/>
          </a:prstGeom>
        </p:spPr>
      </p:pic>
      <p:pic>
        <p:nvPicPr>
          <p:cNvPr id="20" name="Picture 19"/>
          <p:cNvPicPr>
            <a:picLocks noChangeAspect="1"/>
          </p:cNvPicPr>
          <p:nvPr/>
        </p:nvPicPr>
        <p:blipFill>
          <a:blip r:embed="rId11"/>
          <a:stretch>
            <a:fillRect/>
          </a:stretch>
        </p:blipFill>
        <p:spPr>
          <a:xfrm>
            <a:off x="4725939" y="5012137"/>
            <a:ext cx="1447800" cy="904875"/>
          </a:xfrm>
          <a:prstGeom prst="rect">
            <a:avLst/>
          </a:prstGeom>
        </p:spPr>
      </p:pic>
      <p:pic>
        <p:nvPicPr>
          <p:cNvPr id="21" name="Picture 20"/>
          <p:cNvPicPr>
            <a:picLocks noChangeAspect="1"/>
          </p:cNvPicPr>
          <p:nvPr/>
        </p:nvPicPr>
        <p:blipFill rotWithShape="1">
          <a:blip r:embed="rId12"/>
          <a:srcRect l="16391" t="25555"/>
          <a:stretch/>
        </p:blipFill>
        <p:spPr>
          <a:xfrm>
            <a:off x="6352451" y="5085113"/>
            <a:ext cx="1304924" cy="864217"/>
          </a:xfrm>
          <a:prstGeom prst="rect">
            <a:avLst/>
          </a:prstGeom>
        </p:spPr>
      </p:pic>
      <p:pic>
        <p:nvPicPr>
          <p:cNvPr id="28" name="Picture 27"/>
          <p:cNvPicPr>
            <a:picLocks noChangeAspect="1"/>
          </p:cNvPicPr>
          <p:nvPr/>
        </p:nvPicPr>
        <p:blipFill>
          <a:blip r:embed="rId13"/>
          <a:stretch>
            <a:fillRect/>
          </a:stretch>
        </p:blipFill>
        <p:spPr>
          <a:xfrm>
            <a:off x="5426820" y="5917012"/>
            <a:ext cx="1493837" cy="793750"/>
          </a:xfrm>
          <a:prstGeom prst="rect">
            <a:avLst/>
          </a:prstGeom>
        </p:spPr>
      </p:pic>
      <p:pic>
        <p:nvPicPr>
          <p:cNvPr id="29" name="Picture 28"/>
          <p:cNvPicPr>
            <a:picLocks noChangeAspect="1"/>
          </p:cNvPicPr>
          <p:nvPr/>
        </p:nvPicPr>
        <p:blipFill>
          <a:blip r:embed="rId14"/>
          <a:stretch>
            <a:fillRect/>
          </a:stretch>
        </p:blipFill>
        <p:spPr>
          <a:xfrm>
            <a:off x="8274382" y="5872822"/>
            <a:ext cx="850083" cy="680067"/>
          </a:xfrm>
          <a:prstGeom prst="rect">
            <a:avLst/>
          </a:prstGeom>
        </p:spPr>
      </p:pic>
      <p:pic>
        <p:nvPicPr>
          <p:cNvPr id="30" name="Picture 29"/>
          <p:cNvPicPr>
            <a:picLocks noChangeAspect="1"/>
          </p:cNvPicPr>
          <p:nvPr/>
        </p:nvPicPr>
        <p:blipFill>
          <a:blip r:embed="rId15"/>
          <a:stretch>
            <a:fillRect/>
          </a:stretch>
        </p:blipFill>
        <p:spPr>
          <a:xfrm>
            <a:off x="9414048" y="5917012"/>
            <a:ext cx="1547599" cy="577712"/>
          </a:xfrm>
          <a:prstGeom prst="rect">
            <a:avLst/>
          </a:prstGeom>
        </p:spPr>
      </p:pic>
    </p:spTree>
    <p:extLst>
      <p:ext uri="{BB962C8B-B14F-4D97-AF65-F5344CB8AC3E}">
        <p14:creationId xmlns:p14="http://schemas.microsoft.com/office/powerpoint/2010/main" val="24273989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11500" y="533400"/>
            <a:ext cx="6235700" cy="6451600"/>
          </a:xfrm>
          <a:prstGeom prst="rect">
            <a:avLst/>
          </a:prstGeom>
        </p:spPr>
      </p:pic>
    </p:spTree>
    <p:extLst>
      <p:ext uri="{BB962C8B-B14F-4D97-AF65-F5344CB8AC3E}">
        <p14:creationId xmlns:p14="http://schemas.microsoft.com/office/powerpoint/2010/main" val="275985123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594</TotalTime>
  <Words>560</Words>
  <Application>Microsoft Office PowerPoint</Application>
  <PresentationFormat>Widescreen</PresentationFormat>
  <Paragraphs>63</Paragraphs>
  <Slides>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vt:i4>
      </vt:variant>
    </vt:vector>
  </HeadingPairs>
  <TitlesOfParts>
    <vt:vector size="8" baseType="lpstr">
      <vt:lpstr>Arial</vt:lpstr>
      <vt:lpstr>Calibri</vt:lpstr>
      <vt:lpstr>Calibri Light</vt:lpstr>
      <vt:lpstr>Century Gothic</vt:lpstr>
      <vt:lpstr>Office Theme</vt:lpstr>
      <vt:lpstr>PowerPoint Presentation</vt:lpstr>
      <vt:lpstr>PowerPoint Presentation</vt:lpstr>
      <vt:lpstr>PowerPoint Presentation</vt:lpstr>
    </vt:vector>
  </TitlesOfParts>
  <Company>OneIT Services and Solutions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Hughes, V</dc:creator>
  <cp:lastModifiedBy>Willis, S</cp:lastModifiedBy>
  <cp:revision>107</cp:revision>
  <dcterms:created xsi:type="dcterms:W3CDTF">2020-03-31T10:28:44Z</dcterms:created>
  <dcterms:modified xsi:type="dcterms:W3CDTF">2023-03-29T13:11:16Z</dcterms:modified>
</cp:coreProperties>
</file>