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81" r:id="rId3"/>
    <p:sldId id="257" r:id="rId4"/>
    <p:sldId id="273" r:id="rId5"/>
    <p:sldId id="274" r:id="rId6"/>
    <p:sldId id="275" r:id="rId7"/>
    <p:sldId id="276" r:id="rId8"/>
    <p:sldId id="277" r:id="rId9"/>
    <p:sldId id="278" r:id="rId10"/>
    <p:sldId id="261" r:id="rId11"/>
    <p:sldId id="282" r:id="rId12"/>
    <p:sldId id="270" r:id="rId13"/>
    <p:sldId id="272" r:id="rId14"/>
    <p:sldId id="279" r:id="rId15"/>
    <p:sldId id="28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E61887-7E40-4CB1-A40F-441E59E558BC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CB02A4-CA94-4C3D-A008-9386C677CE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213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831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085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917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452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592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359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249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71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036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580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851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77E9C-EE33-4CC1-B75D-C6F280AF952B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820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phonicsplay.co.uk/resources/phase/2/tricky-word-trucks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.png"/><Relationship Id="rId5" Type="http://schemas.openxmlformats.org/officeDocument/2006/relationships/hyperlink" Target="https://www.phonicsplay.co.uk/resources/phase/3/matching-ph3w12" TargetMode="Externa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s://www.youtube.com/watch?v=0FfcNgYCW1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hyperlink" Target="https://www.phonicsplay.co.uk/resources/phase/2/flashcards-speed-trials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Phonics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Friday 29</a:t>
            </a:r>
            <a:r>
              <a:rPr lang="en-GB" baseline="30000" dirty="0" smtClean="0">
                <a:latin typeface="Comic Sans MS" panose="030F0702030302020204" pitchFamily="66" charset="0"/>
              </a:rPr>
              <a:t>th</a:t>
            </a:r>
            <a:r>
              <a:rPr lang="en-GB" dirty="0" smtClean="0">
                <a:latin typeface="Comic Sans MS" panose="030F0702030302020204" pitchFamily="66" charset="0"/>
              </a:rPr>
              <a:t> January 2021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6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08979" y="736265"/>
            <a:ext cx="112475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Practise reading your keywords using Tricky Word Trucks on Phonics Play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Pick Individual Tricky Words: all Phase 2 + he, she, we, me, be</a:t>
            </a:r>
            <a:endParaRPr lang="en-GB" sz="2800" dirty="0"/>
          </a:p>
        </p:txBody>
      </p:sp>
      <p:sp>
        <p:nvSpPr>
          <p:cNvPr id="6" name="Rectangle 5"/>
          <p:cNvSpPr/>
          <p:nvPr/>
        </p:nvSpPr>
        <p:spPr>
          <a:xfrm>
            <a:off x="5520762" y="3382761"/>
            <a:ext cx="295465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Username: jan21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Password: home</a:t>
            </a:r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2760617" y="573202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>
                <a:hlinkClick r:id="rId2"/>
              </a:rPr>
              <a:t>https://www.phonicsplay.co.uk/resources/phase/2/tricky-word-trucks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64692" t="32254" r="5892" b="23607"/>
          <a:stretch/>
        </p:blipFill>
        <p:spPr>
          <a:xfrm>
            <a:off x="1312144" y="2552147"/>
            <a:ext cx="3827418" cy="322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17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1581" y="660602"/>
            <a:ext cx="959501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Practise using your blending skills to find the pairs on Phonics Play – Phase 3 - Make a Match 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Blend the sounds to read the words and match them to the picture. </a:t>
            </a:r>
            <a:endParaRPr lang="en-GB" sz="2800" dirty="0" smtClean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66104" t="31471" r="7025" b="39852"/>
          <a:stretch/>
        </p:blipFill>
        <p:spPr>
          <a:xfrm>
            <a:off x="1414631" y="3000999"/>
            <a:ext cx="3496235" cy="209774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520762" y="3382761"/>
            <a:ext cx="295465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Username: jan21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Password: home</a:t>
            </a:r>
            <a:endParaRPr lang="en-GB" sz="2800" dirty="0"/>
          </a:p>
        </p:txBody>
      </p:sp>
      <p:sp>
        <p:nvSpPr>
          <p:cNvPr id="7" name="Rectangle 6"/>
          <p:cNvSpPr/>
          <p:nvPr/>
        </p:nvSpPr>
        <p:spPr>
          <a:xfrm>
            <a:off x="2760617" y="573202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>
                <a:hlinkClick r:id="rId5"/>
              </a:rPr>
              <a:t>https://www.phonicsplay.co.uk/resources/phase/3/matching-ph3w12</a:t>
            </a:r>
            <a:endParaRPr lang="en-GB" dirty="0"/>
          </a:p>
        </p:txBody>
      </p:sp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509657" y="46335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61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5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1581" y="660602"/>
            <a:ext cx="102742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Read the sentences on the following pages. </a:t>
            </a:r>
          </a:p>
        </p:txBody>
      </p:sp>
      <p:sp>
        <p:nvSpPr>
          <p:cNvPr id="5" name="Rectangle 4"/>
          <p:cNvSpPr/>
          <p:nvPr/>
        </p:nvSpPr>
        <p:spPr>
          <a:xfrm>
            <a:off x="2599509" y="1670797"/>
            <a:ext cx="63224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Remember to look for our keywords.</a:t>
            </a:r>
          </a:p>
        </p:txBody>
      </p:sp>
      <p:sp>
        <p:nvSpPr>
          <p:cNvPr id="6" name="Rectangle 5"/>
          <p:cNvSpPr/>
          <p:nvPr/>
        </p:nvSpPr>
        <p:spPr>
          <a:xfrm>
            <a:off x="780334" y="2680992"/>
            <a:ext cx="97008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he</a:t>
            </a:r>
          </a:p>
        </p:txBody>
      </p:sp>
      <p:sp>
        <p:nvSpPr>
          <p:cNvPr id="9" name="Rectangle 8"/>
          <p:cNvSpPr/>
          <p:nvPr/>
        </p:nvSpPr>
        <p:spPr>
          <a:xfrm>
            <a:off x="2726700" y="2684092"/>
            <a:ext cx="97008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we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12403" y="2684092"/>
            <a:ext cx="97008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>
                <a:solidFill>
                  <a:srgbClr val="7030A0"/>
                </a:solidFill>
                <a:latin typeface="Comic Sans MS" panose="030F0702030302020204" pitchFamily="66" charset="0"/>
              </a:rPr>
              <a:t>m</a:t>
            </a:r>
            <a:r>
              <a:rPr lang="en-GB" sz="44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268220" y="2680989"/>
            <a:ext cx="15100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she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893854" y="2680990"/>
            <a:ext cx="97008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11581" y="4081945"/>
            <a:ext cx="102969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You can use sound buttons to help blend the sounds together to read.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2988" t="43661" r="78780" b="49196"/>
          <a:stretch/>
        </p:blipFill>
        <p:spPr>
          <a:xfrm>
            <a:off x="4824616" y="5159366"/>
            <a:ext cx="2070898" cy="1010195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78240" y="51593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87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1581" y="660602"/>
            <a:ext cx="11297539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read the sentence?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9000" dirty="0" smtClean="0">
                <a:latin typeface="Comic Sans MS" panose="030F0702030302020204" pitchFamily="66" charset="0"/>
              </a:rPr>
              <a:t>A moth can be fat, but its wings are thin.</a:t>
            </a:r>
          </a:p>
        </p:txBody>
      </p:sp>
    </p:spTree>
    <p:extLst>
      <p:ext uri="{BB962C8B-B14F-4D97-AF65-F5344CB8AC3E}">
        <p14:creationId xmlns:p14="http://schemas.microsoft.com/office/powerpoint/2010/main" val="178732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1581" y="660602"/>
            <a:ext cx="11297539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read the sentence?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9000" dirty="0" smtClean="0">
                <a:latin typeface="Comic Sans MS" panose="030F0702030302020204" pitchFamily="66" charset="0"/>
              </a:rPr>
              <a:t>Natasha sang a song to me.</a:t>
            </a:r>
          </a:p>
        </p:txBody>
      </p:sp>
    </p:spTree>
    <p:extLst>
      <p:ext uri="{BB962C8B-B14F-4D97-AF65-F5344CB8AC3E}">
        <p14:creationId xmlns:p14="http://schemas.microsoft.com/office/powerpoint/2010/main" val="191241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1581" y="660602"/>
            <a:ext cx="11297539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read the sentence?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9000" dirty="0" smtClean="0">
                <a:latin typeface="Comic Sans MS" panose="030F0702030302020204" pitchFamily="66" charset="0"/>
              </a:rPr>
              <a:t>We can get the big bed into the van. </a:t>
            </a:r>
          </a:p>
        </p:txBody>
      </p:sp>
    </p:spTree>
    <p:extLst>
      <p:ext uri="{BB962C8B-B14F-4D97-AF65-F5344CB8AC3E}">
        <p14:creationId xmlns:p14="http://schemas.microsoft.com/office/powerpoint/2010/main" val="426843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8979" y="736265"/>
            <a:ext cx="1129753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sing the alphabet song?</a:t>
            </a:r>
          </a:p>
          <a:p>
            <a:endParaRPr lang="en-GB" sz="2800" dirty="0" smtClean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Remember to say the names of the letters not the sounds.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22672" y="2512979"/>
            <a:ext cx="88701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  <a:hlinkClick r:id="rId4"/>
              </a:rPr>
              <a:t>https://www.youtube.com/watch?v=0FfcNgYCW18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12385" t="24554" r="39524" b="24732"/>
          <a:stretch/>
        </p:blipFill>
        <p:spPr>
          <a:xfrm>
            <a:off x="3108960" y="3284228"/>
            <a:ext cx="5331764" cy="3161213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37566" y="57106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62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5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08979" y="736265"/>
            <a:ext cx="11144397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Practise your sounds using Flashcards Speed Trial on Phonics Play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Pick individual graphemes – Sets 1-7 + </a:t>
            </a:r>
            <a:r>
              <a:rPr lang="en-GB" sz="2800" dirty="0" err="1" smtClean="0">
                <a:latin typeface="Comic Sans MS" panose="030F0702030302020204" pitchFamily="66" charset="0"/>
              </a:rPr>
              <a:t>ch</a:t>
            </a:r>
            <a:r>
              <a:rPr lang="en-GB" sz="2800" dirty="0" smtClean="0">
                <a:latin typeface="Comic Sans MS" panose="030F0702030302020204" pitchFamily="66" charset="0"/>
              </a:rPr>
              <a:t>, </a:t>
            </a:r>
            <a:r>
              <a:rPr lang="en-GB" sz="2800" dirty="0" err="1" smtClean="0">
                <a:latin typeface="Comic Sans MS" panose="030F0702030302020204" pitchFamily="66" charset="0"/>
              </a:rPr>
              <a:t>sh</a:t>
            </a:r>
            <a:r>
              <a:rPr lang="en-GB" sz="2800" dirty="0" smtClean="0">
                <a:latin typeface="Comic Sans MS" panose="030F0702030302020204" pitchFamily="66" charset="0"/>
              </a:rPr>
              <a:t>, </a:t>
            </a:r>
            <a:r>
              <a:rPr lang="en-GB" sz="2800" dirty="0" err="1" smtClean="0">
                <a:latin typeface="Comic Sans MS" panose="030F0702030302020204" pitchFamily="66" charset="0"/>
              </a:rPr>
              <a:t>th</a:t>
            </a:r>
            <a:r>
              <a:rPr lang="en-GB" sz="2800" dirty="0" smtClean="0">
                <a:latin typeface="Comic Sans MS" panose="030F0702030302020204" pitchFamily="66" charset="0"/>
              </a:rPr>
              <a:t>, ng</a:t>
            </a:r>
            <a:endParaRPr lang="en-GB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5257" t="33483" r="65126" b="22588"/>
          <a:stretch/>
        </p:blipFill>
        <p:spPr>
          <a:xfrm>
            <a:off x="2534193" y="2376921"/>
            <a:ext cx="3853543" cy="32134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970739" y="2376921"/>
            <a:ext cx="295465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Username: jan21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Password: home</a:t>
            </a:r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2760617" y="573202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5"/>
              </a:rPr>
              <a:t>https://www.phonicsplay.co.uk/resources/phase/2/flashcards-speed-trials</a:t>
            </a:r>
            <a:endParaRPr lang="en-GB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70739" y="452226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86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9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08979" y="736265"/>
            <a:ext cx="112975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Today we are </a:t>
            </a:r>
            <a:r>
              <a:rPr lang="en-GB" sz="2800" dirty="0" smtClean="0">
                <a:latin typeface="Comic Sans MS" panose="030F0702030302020204" pitchFamily="66" charset="0"/>
              </a:rPr>
              <a:t>going to be looking at some tricky words to read: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36170" y="2374731"/>
            <a:ext cx="9843156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5000" dirty="0">
                <a:latin typeface="Comic Sans MS" panose="030F0702030302020204" pitchFamily="66" charset="0"/>
              </a:rPr>
              <a:t>w</a:t>
            </a:r>
            <a:r>
              <a:rPr lang="en-GB" sz="15000" dirty="0" smtClean="0">
                <a:latin typeface="Comic Sans MS" panose="030F0702030302020204" pitchFamily="66" charset="0"/>
              </a:rPr>
              <a:t>e</a:t>
            </a:r>
            <a:endParaRPr lang="en-GB" sz="150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47954" y="47439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75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08979" y="736265"/>
            <a:ext cx="112975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Today we are </a:t>
            </a:r>
            <a:r>
              <a:rPr lang="en-GB" sz="2800" dirty="0" smtClean="0">
                <a:latin typeface="Comic Sans MS" panose="030F0702030302020204" pitchFamily="66" charset="0"/>
              </a:rPr>
              <a:t>going to be looking at some tricky words to read: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36170" y="2374731"/>
            <a:ext cx="9843156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5000" dirty="0">
                <a:latin typeface="Comic Sans MS" panose="030F0702030302020204" pitchFamily="66" charset="0"/>
              </a:rPr>
              <a:t>m</a:t>
            </a:r>
            <a:r>
              <a:rPr lang="en-GB" sz="15000" dirty="0" smtClean="0">
                <a:latin typeface="Comic Sans MS" panose="030F0702030302020204" pitchFamily="66" charset="0"/>
              </a:rPr>
              <a:t>e</a:t>
            </a:r>
            <a:endParaRPr lang="en-GB" sz="150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948" y="49014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5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08979" y="736265"/>
            <a:ext cx="112975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Today we are </a:t>
            </a:r>
            <a:r>
              <a:rPr lang="en-GB" sz="2800" dirty="0" smtClean="0">
                <a:latin typeface="Comic Sans MS" panose="030F0702030302020204" pitchFamily="66" charset="0"/>
              </a:rPr>
              <a:t>going to be looking at some tricky words to read: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36170" y="2374731"/>
            <a:ext cx="9843156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5000" dirty="0" smtClean="0">
                <a:latin typeface="Comic Sans MS" panose="030F0702030302020204" pitchFamily="66" charset="0"/>
              </a:rPr>
              <a:t>be</a:t>
            </a:r>
            <a:endParaRPr lang="en-GB" sz="150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948" y="49014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253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67416" y="525122"/>
            <a:ext cx="112975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point to the words that say </a:t>
            </a:r>
            <a:r>
              <a:rPr lang="en-GB" sz="4400" dirty="0">
                <a:latin typeface="Comic Sans MS" panose="030F0702030302020204" pitchFamily="66" charset="0"/>
              </a:rPr>
              <a:t>w</a:t>
            </a:r>
            <a:r>
              <a:rPr lang="en-GB" sz="4400" dirty="0" smtClean="0">
                <a:latin typeface="Comic Sans MS" panose="030F0702030302020204" pitchFamily="66" charset="0"/>
              </a:rPr>
              <a:t>e</a:t>
            </a:r>
            <a:r>
              <a:rPr lang="en-GB" sz="2800" dirty="0" smtClean="0">
                <a:latin typeface="Comic Sans MS" panose="030F0702030302020204" pitchFamily="66" charset="0"/>
              </a:rPr>
              <a:t>? 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How many can you find?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36170" y="2374731"/>
            <a:ext cx="167328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dirty="0">
                <a:solidFill>
                  <a:srgbClr val="FF0000"/>
                </a:solidFill>
                <a:latin typeface="Comic Sans MS" panose="030F0702030302020204" pitchFamily="66" charset="0"/>
              </a:rPr>
              <a:t>w</a:t>
            </a:r>
            <a:r>
              <a:rPr lang="en-GB" sz="6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  <a:endParaRPr lang="en-GB" sz="6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5062277" y="3742878"/>
            <a:ext cx="167328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me</a:t>
            </a:r>
            <a:endParaRPr lang="en-GB" sz="60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9160970" y="2014513"/>
            <a:ext cx="167328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we</a:t>
            </a:r>
            <a:endParaRPr lang="en-GB" sz="60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654279" y="4505640"/>
            <a:ext cx="167328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dirty="0">
                <a:solidFill>
                  <a:srgbClr val="7030A0"/>
                </a:solidFill>
                <a:latin typeface="Comic Sans MS" panose="030F0702030302020204" pitchFamily="66" charset="0"/>
              </a:rPr>
              <a:t>m</a:t>
            </a:r>
            <a:r>
              <a:rPr lang="en-GB" sz="6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e</a:t>
            </a:r>
            <a:endParaRPr lang="en-GB" sz="60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7193624" y="2679551"/>
            <a:ext cx="167328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be</a:t>
            </a:r>
            <a:endParaRPr lang="en-GB" sz="6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4963043" y="2381680"/>
            <a:ext cx="167328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me</a:t>
            </a:r>
            <a:endParaRPr lang="en-GB" sz="60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4126400" y="5104076"/>
            <a:ext cx="167328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dirty="0">
                <a:solidFill>
                  <a:srgbClr val="00B050"/>
                </a:solidFill>
                <a:latin typeface="Comic Sans MS" panose="030F0702030302020204" pitchFamily="66" charset="0"/>
              </a:rPr>
              <a:t>w</a:t>
            </a:r>
            <a:r>
              <a:rPr lang="en-GB" sz="60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e</a:t>
            </a:r>
            <a:endParaRPr lang="en-GB" sz="60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9953795" y="3559294"/>
            <a:ext cx="167328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be</a:t>
            </a:r>
            <a:endParaRPr lang="en-GB" sz="60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636328" y="5005844"/>
            <a:ext cx="167328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dirty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  <a:r>
              <a:rPr lang="en-GB" sz="6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  <a:endParaRPr lang="en-GB" sz="6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95789" y="5411450"/>
            <a:ext cx="167328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dirty="0">
                <a:solidFill>
                  <a:srgbClr val="FF0000"/>
                </a:solidFill>
                <a:latin typeface="Comic Sans MS" panose="030F0702030302020204" pitchFamily="66" charset="0"/>
              </a:rPr>
              <a:t>m</a:t>
            </a:r>
            <a:r>
              <a:rPr lang="en-GB" sz="6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  <a:endParaRPr lang="en-GB" sz="6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631666" y="3742878"/>
            <a:ext cx="167328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dirty="0">
                <a:solidFill>
                  <a:srgbClr val="7030A0"/>
                </a:solidFill>
                <a:latin typeface="Comic Sans MS" panose="030F0702030302020204" pitchFamily="66" charset="0"/>
              </a:rPr>
              <a:t>b</a:t>
            </a:r>
            <a:r>
              <a:rPr lang="en-GB" sz="6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e</a:t>
            </a:r>
            <a:endParaRPr lang="en-GB" sz="60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105126" y="1414784"/>
            <a:ext cx="167328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dirty="0">
                <a:solidFill>
                  <a:srgbClr val="7030A0"/>
                </a:solidFill>
                <a:latin typeface="Comic Sans MS" panose="030F0702030302020204" pitchFamily="66" charset="0"/>
              </a:rPr>
              <a:t>m</a:t>
            </a:r>
            <a:r>
              <a:rPr lang="en-GB" sz="6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e</a:t>
            </a:r>
            <a:endParaRPr lang="en-GB" sz="60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513565" y="5189428"/>
            <a:ext cx="167328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dirty="0">
                <a:solidFill>
                  <a:srgbClr val="0070C0"/>
                </a:solidFill>
                <a:latin typeface="Comic Sans MS" panose="030F0702030302020204" pitchFamily="66" charset="0"/>
              </a:rPr>
              <a:t>m</a:t>
            </a:r>
            <a:r>
              <a:rPr lang="en-GB" sz="6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e</a:t>
            </a:r>
            <a:endParaRPr lang="en-GB" sz="60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598521" y="3869971"/>
            <a:ext cx="167328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dirty="0">
                <a:solidFill>
                  <a:srgbClr val="0070C0"/>
                </a:solidFill>
                <a:latin typeface="Comic Sans MS" panose="030F0702030302020204" pitchFamily="66" charset="0"/>
              </a:rPr>
              <a:t>w</a:t>
            </a:r>
            <a:r>
              <a:rPr lang="en-GB" sz="6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e</a:t>
            </a:r>
            <a:endParaRPr lang="en-GB" sz="60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098478" y="1796987"/>
            <a:ext cx="167328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dirty="0">
                <a:solidFill>
                  <a:srgbClr val="00B050"/>
                </a:solidFill>
                <a:latin typeface="Comic Sans MS" panose="030F0702030302020204" pitchFamily="66" charset="0"/>
              </a:rPr>
              <a:t>w</a:t>
            </a:r>
            <a:r>
              <a:rPr lang="en-GB" sz="60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e</a:t>
            </a:r>
            <a:endParaRPr lang="en-GB" sz="60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0872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67416" y="525122"/>
            <a:ext cx="112975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point to the words that say </a:t>
            </a:r>
            <a:r>
              <a:rPr lang="en-GB" sz="4400" dirty="0" smtClean="0">
                <a:latin typeface="Comic Sans MS" panose="030F0702030302020204" pitchFamily="66" charset="0"/>
              </a:rPr>
              <a:t>me</a:t>
            </a:r>
            <a:r>
              <a:rPr lang="en-GB" sz="2800" dirty="0" smtClean="0">
                <a:latin typeface="Comic Sans MS" panose="030F0702030302020204" pitchFamily="66" charset="0"/>
              </a:rPr>
              <a:t>? 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How many can you find?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36170" y="2374731"/>
            <a:ext cx="167328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dirty="0">
                <a:solidFill>
                  <a:srgbClr val="FF0000"/>
                </a:solidFill>
                <a:latin typeface="Comic Sans MS" panose="030F0702030302020204" pitchFamily="66" charset="0"/>
              </a:rPr>
              <a:t>w</a:t>
            </a:r>
            <a:r>
              <a:rPr lang="en-GB" sz="6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  <a:endParaRPr lang="en-GB" sz="6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5062277" y="3742878"/>
            <a:ext cx="167328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me</a:t>
            </a:r>
            <a:endParaRPr lang="en-GB" sz="60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9160970" y="2014513"/>
            <a:ext cx="167328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we</a:t>
            </a:r>
            <a:endParaRPr lang="en-GB" sz="60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654279" y="4505640"/>
            <a:ext cx="167328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dirty="0">
                <a:solidFill>
                  <a:srgbClr val="7030A0"/>
                </a:solidFill>
                <a:latin typeface="Comic Sans MS" panose="030F0702030302020204" pitchFamily="66" charset="0"/>
              </a:rPr>
              <a:t>m</a:t>
            </a:r>
            <a:r>
              <a:rPr lang="en-GB" sz="6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e</a:t>
            </a:r>
            <a:endParaRPr lang="en-GB" sz="60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7193624" y="2679551"/>
            <a:ext cx="167328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be</a:t>
            </a:r>
            <a:endParaRPr lang="en-GB" sz="6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4963043" y="2381680"/>
            <a:ext cx="167328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me</a:t>
            </a:r>
            <a:endParaRPr lang="en-GB" sz="60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4126400" y="5104076"/>
            <a:ext cx="167328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dirty="0">
                <a:solidFill>
                  <a:srgbClr val="00B050"/>
                </a:solidFill>
                <a:latin typeface="Comic Sans MS" panose="030F0702030302020204" pitchFamily="66" charset="0"/>
              </a:rPr>
              <a:t>w</a:t>
            </a:r>
            <a:r>
              <a:rPr lang="en-GB" sz="60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e</a:t>
            </a:r>
            <a:endParaRPr lang="en-GB" sz="60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9953795" y="3559294"/>
            <a:ext cx="167328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be</a:t>
            </a:r>
            <a:endParaRPr lang="en-GB" sz="60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636328" y="5005844"/>
            <a:ext cx="167328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dirty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  <a:r>
              <a:rPr lang="en-GB" sz="6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  <a:endParaRPr lang="en-GB" sz="6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95789" y="5411450"/>
            <a:ext cx="167328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dirty="0">
                <a:solidFill>
                  <a:srgbClr val="FF0000"/>
                </a:solidFill>
                <a:latin typeface="Comic Sans MS" panose="030F0702030302020204" pitchFamily="66" charset="0"/>
              </a:rPr>
              <a:t>m</a:t>
            </a:r>
            <a:r>
              <a:rPr lang="en-GB" sz="6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  <a:endParaRPr lang="en-GB" sz="6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631666" y="3742878"/>
            <a:ext cx="167328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dirty="0">
                <a:solidFill>
                  <a:srgbClr val="7030A0"/>
                </a:solidFill>
                <a:latin typeface="Comic Sans MS" panose="030F0702030302020204" pitchFamily="66" charset="0"/>
              </a:rPr>
              <a:t>b</a:t>
            </a:r>
            <a:r>
              <a:rPr lang="en-GB" sz="6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e</a:t>
            </a:r>
            <a:endParaRPr lang="en-GB" sz="60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105126" y="1414784"/>
            <a:ext cx="167328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dirty="0">
                <a:solidFill>
                  <a:srgbClr val="7030A0"/>
                </a:solidFill>
                <a:latin typeface="Comic Sans MS" panose="030F0702030302020204" pitchFamily="66" charset="0"/>
              </a:rPr>
              <a:t>m</a:t>
            </a:r>
            <a:r>
              <a:rPr lang="en-GB" sz="6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e</a:t>
            </a:r>
            <a:endParaRPr lang="en-GB" sz="60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513565" y="5189428"/>
            <a:ext cx="167328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dirty="0">
                <a:solidFill>
                  <a:srgbClr val="0070C0"/>
                </a:solidFill>
                <a:latin typeface="Comic Sans MS" panose="030F0702030302020204" pitchFamily="66" charset="0"/>
              </a:rPr>
              <a:t>m</a:t>
            </a:r>
            <a:r>
              <a:rPr lang="en-GB" sz="6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e</a:t>
            </a:r>
            <a:endParaRPr lang="en-GB" sz="60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598521" y="3869971"/>
            <a:ext cx="167328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dirty="0">
                <a:solidFill>
                  <a:srgbClr val="0070C0"/>
                </a:solidFill>
                <a:latin typeface="Comic Sans MS" panose="030F0702030302020204" pitchFamily="66" charset="0"/>
              </a:rPr>
              <a:t>w</a:t>
            </a:r>
            <a:r>
              <a:rPr lang="en-GB" sz="6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e</a:t>
            </a:r>
            <a:endParaRPr lang="en-GB" sz="60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098478" y="1796987"/>
            <a:ext cx="167328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dirty="0">
                <a:solidFill>
                  <a:srgbClr val="00B050"/>
                </a:solidFill>
                <a:latin typeface="Comic Sans MS" panose="030F0702030302020204" pitchFamily="66" charset="0"/>
              </a:rPr>
              <a:t>w</a:t>
            </a:r>
            <a:r>
              <a:rPr lang="en-GB" sz="60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e</a:t>
            </a:r>
            <a:endParaRPr lang="en-GB" sz="60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1075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67416" y="525122"/>
            <a:ext cx="112975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point to the words that say </a:t>
            </a:r>
            <a:r>
              <a:rPr lang="en-GB" sz="4400" dirty="0">
                <a:latin typeface="Comic Sans MS" panose="030F0702030302020204" pitchFamily="66" charset="0"/>
              </a:rPr>
              <a:t>b</a:t>
            </a:r>
            <a:r>
              <a:rPr lang="en-GB" sz="4400" dirty="0" smtClean="0">
                <a:latin typeface="Comic Sans MS" panose="030F0702030302020204" pitchFamily="66" charset="0"/>
              </a:rPr>
              <a:t>e</a:t>
            </a:r>
            <a:r>
              <a:rPr lang="en-GB" sz="2800" dirty="0" smtClean="0">
                <a:latin typeface="Comic Sans MS" panose="030F0702030302020204" pitchFamily="66" charset="0"/>
              </a:rPr>
              <a:t>? 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How many can you find?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36170" y="2374731"/>
            <a:ext cx="167328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dirty="0">
                <a:solidFill>
                  <a:srgbClr val="FF0000"/>
                </a:solidFill>
                <a:latin typeface="Comic Sans MS" panose="030F0702030302020204" pitchFamily="66" charset="0"/>
              </a:rPr>
              <a:t>w</a:t>
            </a:r>
            <a:r>
              <a:rPr lang="en-GB" sz="6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  <a:endParaRPr lang="en-GB" sz="6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5062277" y="3742878"/>
            <a:ext cx="167328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me</a:t>
            </a:r>
            <a:endParaRPr lang="en-GB" sz="60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9160970" y="2014513"/>
            <a:ext cx="167328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we</a:t>
            </a:r>
            <a:endParaRPr lang="en-GB" sz="60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654279" y="4505640"/>
            <a:ext cx="167328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dirty="0">
                <a:solidFill>
                  <a:srgbClr val="7030A0"/>
                </a:solidFill>
                <a:latin typeface="Comic Sans MS" panose="030F0702030302020204" pitchFamily="66" charset="0"/>
              </a:rPr>
              <a:t>m</a:t>
            </a:r>
            <a:r>
              <a:rPr lang="en-GB" sz="6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e</a:t>
            </a:r>
            <a:endParaRPr lang="en-GB" sz="60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7193624" y="2679551"/>
            <a:ext cx="167328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be</a:t>
            </a:r>
            <a:endParaRPr lang="en-GB" sz="6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4963043" y="2381680"/>
            <a:ext cx="167328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me</a:t>
            </a:r>
            <a:endParaRPr lang="en-GB" sz="60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4126400" y="5104076"/>
            <a:ext cx="167328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dirty="0">
                <a:solidFill>
                  <a:srgbClr val="00B050"/>
                </a:solidFill>
                <a:latin typeface="Comic Sans MS" panose="030F0702030302020204" pitchFamily="66" charset="0"/>
              </a:rPr>
              <a:t>w</a:t>
            </a:r>
            <a:r>
              <a:rPr lang="en-GB" sz="60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e</a:t>
            </a:r>
            <a:endParaRPr lang="en-GB" sz="60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9953795" y="3559294"/>
            <a:ext cx="167328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be</a:t>
            </a:r>
            <a:endParaRPr lang="en-GB" sz="60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636328" y="5005844"/>
            <a:ext cx="167328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dirty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  <a:r>
              <a:rPr lang="en-GB" sz="6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  <a:endParaRPr lang="en-GB" sz="6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95789" y="5411450"/>
            <a:ext cx="167328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dirty="0">
                <a:solidFill>
                  <a:srgbClr val="FF0000"/>
                </a:solidFill>
                <a:latin typeface="Comic Sans MS" panose="030F0702030302020204" pitchFamily="66" charset="0"/>
              </a:rPr>
              <a:t>m</a:t>
            </a:r>
            <a:r>
              <a:rPr lang="en-GB" sz="6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  <a:endParaRPr lang="en-GB" sz="6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631666" y="3742878"/>
            <a:ext cx="167328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dirty="0">
                <a:solidFill>
                  <a:srgbClr val="7030A0"/>
                </a:solidFill>
                <a:latin typeface="Comic Sans MS" panose="030F0702030302020204" pitchFamily="66" charset="0"/>
              </a:rPr>
              <a:t>b</a:t>
            </a:r>
            <a:r>
              <a:rPr lang="en-GB" sz="6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e</a:t>
            </a:r>
            <a:endParaRPr lang="en-GB" sz="60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105126" y="1414784"/>
            <a:ext cx="167328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dirty="0">
                <a:solidFill>
                  <a:srgbClr val="7030A0"/>
                </a:solidFill>
                <a:latin typeface="Comic Sans MS" panose="030F0702030302020204" pitchFamily="66" charset="0"/>
              </a:rPr>
              <a:t>m</a:t>
            </a:r>
            <a:r>
              <a:rPr lang="en-GB" sz="6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e</a:t>
            </a:r>
            <a:endParaRPr lang="en-GB" sz="60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513565" y="5189428"/>
            <a:ext cx="167328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dirty="0">
                <a:solidFill>
                  <a:srgbClr val="0070C0"/>
                </a:solidFill>
                <a:latin typeface="Comic Sans MS" panose="030F0702030302020204" pitchFamily="66" charset="0"/>
              </a:rPr>
              <a:t>m</a:t>
            </a:r>
            <a:r>
              <a:rPr lang="en-GB" sz="6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e</a:t>
            </a:r>
            <a:endParaRPr lang="en-GB" sz="60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598521" y="3869971"/>
            <a:ext cx="167328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dirty="0">
                <a:solidFill>
                  <a:srgbClr val="0070C0"/>
                </a:solidFill>
                <a:latin typeface="Comic Sans MS" panose="030F0702030302020204" pitchFamily="66" charset="0"/>
              </a:rPr>
              <a:t>w</a:t>
            </a:r>
            <a:r>
              <a:rPr lang="en-GB" sz="6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e</a:t>
            </a:r>
            <a:endParaRPr lang="en-GB" sz="60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098478" y="1796987"/>
            <a:ext cx="167328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dirty="0">
                <a:solidFill>
                  <a:srgbClr val="00B050"/>
                </a:solidFill>
                <a:latin typeface="Comic Sans MS" panose="030F0702030302020204" pitchFamily="66" charset="0"/>
              </a:rPr>
              <a:t>w</a:t>
            </a:r>
            <a:r>
              <a:rPr lang="en-GB" sz="60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e</a:t>
            </a:r>
            <a:endParaRPr lang="en-GB" sz="60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3460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407</Words>
  <Application>Microsoft Office PowerPoint</Application>
  <PresentationFormat>Widescreen</PresentationFormat>
  <Paragraphs>145</Paragraphs>
  <Slides>15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Comic Sans MS</vt:lpstr>
      <vt:lpstr>Office Theme</vt:lpstr>
      <vt:lpstr>Phonics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OneIT Services and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</dc:title>
  <dc:creator>Barber, J</dc:creator>
  <cp:lastModifiedBy>Barber, J</cp:lastModifiedBy>
  <cp:revision>36</cp:revision>
  <dcterms:created xsi:type="dcterms:W3CDTF">2021-01-06T20:29:02Z</dcterms:created>
  <dcterms:modified xsi:type="dcterms:W3CDTF">2021-01-20T11:26:01Z</dcterms:modified>
</cp:coreProperties>
</file>