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56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DA0CC-81A5-4C04-9EF6-092639300212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B41FEA-8495-4D79-8BE9-2AD05EE475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474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4F53-68C5-4892-9214-4AC0C2B079BF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F6B06-42E6-4CDE-A641-6D3537A144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231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4F53-68C5-4892-9214-4AC0C2B079BF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F6B06-42E6-4CDE-A641-6D3537A144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54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4F53-68C5-4892-9214-4AC0C2B079BF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F6B06-42E6-4CDE-A641-6D3537A144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778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4F53-68C5-4892-9214-4AC0C2B079BF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F6B06-42E6-4CDE-A641-6D3537A144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023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4F53-68C5-4892-9214-4AC0C2B079BF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F6B06-42E6-4CDE-A641-6D3537A144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047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4F53-68C5-4892-9214-4AC0C2B079BF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F6B06-42E6-4CDE-A641-6D3537A144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002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4F53-68C5-4892-9214-4AC0C2B079BF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F6B06-42E6-4CDE-A641-6D3537A144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664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4F53-68C5-4892-9214-4AC0C2B079BF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F6B06-42E6-4CDE-A641-6D3537A144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840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4F53-68C5-4892-9214-4AC0C2B079BF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F6B06-42E6-4CDE-A641-6D3537A144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149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4F53-68C5-4892-9214-4AC0C2B079BF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F6B06-42E6-4CDE-A641-6D3537A144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440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4F53-68C5-4892-9214-4AC0C2B079BF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F6B06-42E6-4CDE-A641-6D3537A144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261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4F53-68C5-4892-9214-4AC0C2B079BF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F6B06-42E6-4CDE-A641-6D3537A144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884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660517"/>
              </p:ext>
            </p:extLst>
          </p:nvPr>
        </p:nvGraphicFramePr>
        <p:xfrm>
          <a:off x="372597" y="950347"/>
          <a:ext cx="11247648" cy="4869544"/>
        </p:xfrm>
        <a:graphic>
          <a:graphicData uri="http://schemas.openxmlformats.org/drawingml/2006/table">
            <a:tbl>
              <a:tblPr/>
              <a:tblGrid>
                <a:gridCol w="1590674">
                  <a:extLst>
                    <a:ext uri="{9D8B030D-6E8A-4147-A177-3AD203B41FA5}">
                      <a16:colId xmlns:a16="http://schemas.microsoft.com/office/drawing/2014/main" val="1851461765"/>
                    </a:ext>
                  </a:extLst>
                </a:gridCol>
                <a:gridCol w="4149995">
                  <a:extLst>
                    <a:ext uri="{9D8B030D-6E8A-4147-A177-3AD203B41FA5}">
                      <a16:colId xmlns:a16="http://schemas.microsoft.com/office/drawing/2014/main" val="2858541325"/>
                    </a:ext>
                  </a:extLst>
                </a:gridCol>
                <a:gridCol w="3048144">
                  <a:extLst>
                    <a:ext uri="{9D8B030D-6E8A-4147-A177-3AD203B41FA5}">
                      <a16:colId xmlns:a16="http://schemas.microsoft.com/office/drawing/2014/main" val="2324958835"/>
                    </a:ext>
                  </a:extLst>
                </a:gridCol>
                <a:gridCol w="2458835">
                  <a:extLst>
                    <a:ext uri="{9D8B030D-6E8A-4147-A177-3AD203B41FA5}">
                      <a16:colId xmlns:a16="http://schemas.microsoft.com/office/drawing/2014/main" val="4055121629"/>
                    </a:ext>
                  </a:extLst>
                </a:gridCol>
              </a:tblGrid>
              <a:tr h="264829"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en-GB" sz="1100" b="1" i="0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Subject Specific Vocabulary​</a:t>
                      </a:r>
                      <a:endParaRPr lang="en-GB" sz="11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56880" marR="56880" marT="28440" marB="2844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endParaRPr lang="en-GB" sz="11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56880" marR="56880" marT="28440" marB="2844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ase"/>
                      <a:r>
                        <a:rPr lang="en-GB" sz="1100" b="1" i="0" dirty="0">
                          <a:solidFill>
                            <a:srgbClr val="00B050"/>
                          </a:solidFill>
                          <a:effectLst/>
                          <a:latin typeface="Century Gothic" panose="020B0502020202020204" pitchFamily="34" charset="0"/>
                        </a:rPr>
                        <a:t>Sticky </a:t>
                      </a:r>
                      <a:r>
                        <a:rPr lang="en-GB" sz="1100" b="1" i="0" dirty="0" smtClean="0">
                          <a:solidFill>
                            <a:srgbClr val="00B050"/>
                          </a:solidFill>
                          <a:effectLst/>
                          <a:latin typeface="Century Gothic" panose="020B0502020202020204" pitchFamily="34" charset="0"/>
                        </a:rPr>
                        <a:t>Knowledge about </a:t>
                      </a:r>
                      <a:endParaRPr lang="en-GB" sz="1100" b="1" i="0" dirty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56880" marR="56880" marT="28440" marB="2844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17975962"/>
                  </a:ext>
                </a:extLst>
              </a:tr>
              <a:tr h="107199">
                <a:tc rowSpan="2">
                  <a:txBody>
                    <a:bodyPr/>
                    <a:lstStyle/>
                    <a:p>
                      <a:pPr algn="l" fontAlgn="base"/>
                      <a:r>
                        <a:rPr lang="en-GB" sz="1600" b="0" i="0" dirty="0" smtClean="0">
                          <a:solidFill>
                            <a:srgbClr val="00B050"/>
                          </a:solidFill>
                          <a:effectLst/>
                          <a:latin typeface="Century Gothic" panose="020B0502020202020204" pitchFamily="34" charset="0"/>
                        </a:rPr>
                        <a:t>Friend</a:t>
                      </a:r>
                      <a:endParaRPr lang="en-GB" sz="1600" b="0" i="0" dirty="0">
                        <a:solidFill>
                          <a:srgbClr val="00B05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6880" marR="56880" marT="28440" marB="2844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l" fontAlgn="base"/>
                      <a:r>
                        <a:rPr lang="en-GB" sz="12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 person who you know well and who</a:t>
                      </a:r>
                      <a:r>
                        <a:rPr lang="en-GB" sz="12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you like a lot, but is usually not a member of your family.</a:t>
                      </a:r>
                      <a:endParaRPr lang="en-GB" sz="1200" b="0" i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6880" marR="56880" marT="28440" marB="2844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auto"/>
                      <a:r>
                        <a:rPr lang="en-GB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For the following</a:t>
                      </a:r>
                      <a:r>
                        <a:rPr lang="en-GB" sz="14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half term, our PSHCE topic will be around healthy and happy friendships. We will explore how to make friends and get along.</a:t>
                      </a:r>
                      <a:endParaRPr lang="en-GB" sz="600" b="0" i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6880" marR="56880" marT="28440" marB="2844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997804"/>
                  </a:ext>
                </a:extLst>
              </a:tr>
              <a:tr h="55398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dirty="0" smtClean="0">
                          <a:latin typeface="Century Gothic" panose="020B0502020202020204" pitchFamily="34" charset="0"/>
                        </a:rPr>
                        <a:t>A friend is a person who you know well and who you like a lot, but who is usually not a member of your family.</a:t>
                      </a:r>
                    </a:p>
                    <a:p>
                      <a:pPr algn="l" fontAlgn="base">
                        <a:buFont typeface="Arial" panose="020B0604020202020204" pitchFamily="34" charset="0"/>
                        <a:buNone/>
                      </a:pPr>
                      <a:endParaRPr lang="en-GB" sz="1100" b="0" i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6880" marR="56880" marT="28440" marB="2844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178097301"/>
                  </a:ext>
                </a:extLst>
              </a:tr>
              <a:tr h="136114">
                <a:tc rowSpan="2">
                  <a:txBody>
                    <a:bodyPr/>
                    <a:lstStyle/>
                    <a:p>
                      <a:pPr algn="l" fontAlgn="base"/>
                      <a:r>
                        <a:rPr lang="en-GB" sz="1600" b="0" i="0" dirty="0" smtClean="0">
                          <a:solidFill>
                            <a:srgbClr val="00B050"/>
                          </a:solidFill>
                          <a:effectLst/>
                          <a:latin typeface="Century Gothic" panose="020B0502020202020204" pitchFamily="34" charset="0"/>
                        </a:rPr>
                        <a:t>​Kind</a:t>
                      </a:r>
                      <a:endParaRPr lang="en-GB" sz="1600" b="0" i="0" dirty="0">
                        <a:solidFill>
                          <a:srgbClr val="00B05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6880" marR="56880" marT="28440" marB="2844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l" fontAlgn="base"/>
                      <a:r>
                        <a:rPr lang="en-GB" sz="12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Wanting </a:t>
                      </a:r>
                      <a:r>
                        <a:rPr lang="en-GB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or liking to do good and to bring happiness to others</a:t>
                      </a:r>
                      <a:endParaRPr lang="en-GB" sz="1200" b="0" i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6880" marR="56880" marT="28440" marB="2844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0391"/>
                  </a:ext>
                </a:extLst>
              </a:tr>
              <a:tr h="32266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Some examples of being kind are looking after someone, sitting together,</a:t>
                      </a:r>
                      <a:r>
                        <a:rPr lang="en-GB" sz="11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sharing and playing together.</a:t>
                      </a:r>
                      <a:endParaRPr lang="en-GB" sz="1100" b="0" i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6880" marR="56880" marT="28440" marB="2844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36606183"/>
                  </a:ext>
                </a:extLst>
              </a:tr>
              <a:tr h="402590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600" b="0" i="0" dirty="0" smtClean="0">
                          <a:solidFill>
                            <a:srgbClr val="00B050"/>
                          </a:solidFill>
                          <a:effectLst/>
                          <a:latin typeface="Century Gothic" panose="020B0502020202020204" pitchFamily="34" charset="0"/>
                        </a:rPr>
                        <a:t>​Unkind</a:t>
                      </a:r>
                      <a:endParaRPr lang="en-GB" sz="1600" b="0" i="0" dirty="0">
                        <a:solidFill>
                          <a:srgbClr val="00B05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6880" marR="56880" marT="28440" marB="2844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not kind or sympathetic</a:t>
                      </a:r>
                      <a:endParaRPr lang="en-GB" sz="1200" b="0" i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6880" marR="56880" marT="28440" marB="2844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ase">
                        <a:buFont typeface="Arial" panose="020B0604020202020204" pitchFamily="34" charset="0"/>
                        <a:buChar char="•"/>
                      </a:pPr>
                      <a:endParaRPr lang="en-GB" sz="1100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880" marR="56880" marT="28440" marB="2844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4651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600" b="0" i="0" dirty="0" smtClean="0">
                          <a:solidFill>
                            <a:srgbClr val="00B050"/>
                          </a:solidFill>
                          <a:effectLst/>
                          <a:latin typeface="Century Gothic" panose="020B0502020202020204" pitchFamily="34" charset="0"/>
                        </a:rPr>
                        <a:t>​Welcoming</a:t>
                      </a:r>
                      <a:endParaRPr lang="en-GB" sz="1600" b="0" i="0" dirty="0">
                        <a:solidFill>
                          <a:srgbClr val="00B05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6880" marR="56880" marT="28440" marB="2844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to show friendliness towards others.</a:t>
                      </a:r>
                      <a:endParaRPr lang="en-GB" sz="1200" b="0" i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6880" marR="56880" marT="28440" marB="2844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7417864"/>
                  </a:ext>
                </a:extLst>
              </a:tr>
              <a:tr h="422488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600" b="0" i="0" dirty="0" smtClean="0">
                          <a:solidFill>
                            <a:srgbClr val="00B050"/>
                          </a:solidFill>
                          <a:effectLst/>
                          <a:latin typeface="Century Gothic" panose="020B0502020202020204" pitchFamily="34" charset="0"/>
                        </a:rPr>
                        <a:t>Happy</a:t>
                      </a:r>
                      <a:endParaRPr lang="en-GB" sz="1600" b="0" i="0" dirty="0">
                        <a:solidFill>
                          <a:srgbClr val="00B05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6880" marR="56880" marT="28440" marB="2844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feeling or showing pleasure</a:t>
                      </a:r>
                      <a:endParaRPr lang="en-GB" sz="1200" b="0" i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6880" marR="56880" marT="28440" marB="2844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56880" marR="56880" marT="28440" marB="2844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 smtClean="0">
                          <a:latin typeface="Century Gothic" panose="020B0502020202020204" pitchFamily="34" charset="0"/>
                        </a:rPr>
                        <a:t>Some examples of being unkind</a:t>
                      </a:r>
                      <a:r>
                        <a:rPr lang="en-GB" sz="1100" baseline="0" dirty="0" smtClean="0">
                          <a:latin typeface="Century Gothic" panose="020B0502020202020204" pitchFamily="34" charset="0"/>
                        </a:rPr>
                        <a:t> are not sitting with someone, leaving someone out of a game and taking something that doesn’t belong to you.</a:t>
                      </a:r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 marL="56880" marR="56880" marT="28440" marB="2844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78611978"/>
                  </a:ext>
                </a:extLst>
              </a:tr>
              <a:tr h="282806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600" b="0" i="0" dirty="0" smtClean="0">
                          <a:solidFill>
                            <a:srgbClr val="00B050"/>
                          </a:solidFill>
                          <a:effectLst/>
                          <a:latin typeface="Century Gothic" panose="020B0502020202020204" pitchFamily="34" charset="0"/>
                        </a:rPr>
                        <a:t>​Sad</a:t>
                      </a:r>
                      <a:endParaRPr lang="en-GB" sz="1600" b="0" i="0" dirty="0">
                        <a:solidFill>
                          <a:srgbClr val="00B05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6880" marR="56880" marT="28440" marB="2844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2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Feeling without joy.</a:t>
                      </a:r>
                      <a:endParaRPr lang="en-GB" sz="1200" b="0" i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6880" marR="56880" marT="28440" marB="2844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 fontAlgn="auto"/>
                      <a:r>
                        <a:rPr lang="en-GB" sz="1100" b="0" i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r>
                        <a:rPr lang="en-GB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100" b="0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0" marR="56880" marT="28440" marB="2844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903369"/>
                  </a:ext>
                </a:extLst>
              </a:tr>
              <a:tr h="491684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600" b="0" i="0" dirty="0" smtClean="0">
                          <a:solidFill>
                            <a:srgbClr val="00B050"/>
                          </a:solidFill>
                          <a:effectLst/>
                          <a:latin typeface="Century Gothic" panose="020B0502020202020204" pitchFamily="34" charset="0"/>
                        </a:rPr>
                        <a:t>​share</a:t>
                      </a:r>
                      <a:endParaRPr lang="en-GB" sz="1600" b="0" i="0" dirty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56880" marR="56880" marT="28440" marB="2844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to let someone else have or use a part of something that belongs</a:t>
                      </a:r>
                      <a:r>
                        <a:rPr lang="en-GB" sz="12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to you.</a:t>
                      </a:r>
                      <a:endParaRPr lang="en-GB" sz="1200" b="0" i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6880" marR="56880" marT="28440" marB="2844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l" fontAlgn="base">
                        <a:buFont typeface="Arial" panose="020B0604020202020204" pitchFamily="34" charset="0"/>
                        <a:buNone/>
                      </a:pPr>
                      <a:r>
                        <a:rPr lang="en-GB" sz="1400" b="0" i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Our</a:t>
                      </a:r>
                      <a:r>
                        <a:rPr lang="en-GB" sz="14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Golden Rules are:</a:t>
                      </a:r>
                    </a:p>
                    <a:p>
                      <a:pPr marL="171450" indent="-1714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We are gentle.</a:t>
                      </a:r>
                    </a:p>
                    <a:p>
                      <a:pPr marL="171450" indent="-1714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We are kind and helpful.</a:t>
                      </a:r>
                    </a:p>
                    <a:p>
                      <a:pPr marL="171450" indent="-1714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We listen.</a:t>
                      </a:r>
                    </a:p>
                    <a:p>
                      <a:pPr marL="171450" indent="-1714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We are honest.</a:t>
                      </a:r>
                    </a:p>
                    <a:p>
                      <a:pPr marL="171450" indent="-1714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We work hard.</a:t>
                      </a:r>
                    </a:p>
                    <a:p>
                      <a:pPr marL="171450" indent="-1714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We look after property.</a:t>
                      </a:r>
                      <a:endParaRPr lang="en-GB" sz="1400" b="0" i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6880" marR="56880" marT="28440" marB="2844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19109792"/>
                  </a:ext>
                </a:extLst>
              </a:tr>
              <a:tr h="285282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600" b="0" i="0" dirty="0" smtClean="0">
                          <a:solidFill>
                            <a:srgbClr val="00B050"/>
                          </a:solidFill>
                          <a:effectLst/>
                          <a:latin typeface="Century Gothic" panose="020B0502020202020204" pitchFamily="34" charset="0"/>
                        </a:rPr>
                        <a:t>Turn</a:t>
                      </a:r>
                      <a:r>
                        <a:rPr lang="en-GB" sz="1600" b="0" i="0" baseline="0" dirty="0" smtClean="0">
                          <a:solidFill>
                            <a:srgbClr val="00B050"/>
                          </a:solidFill>
                          <a:effectLst/>
                          <a:latin typeface="Century Gothic" panose="020B0502020202020204" pitchFamily="34" charset="0"/>
                        </a:rPr>
                        <a:t> take</a:t>
                      </a:r>
                      <a:endParaRPr lang="en-GB" sz="1600" b="0" i="0" dirty="0">
                        <a:solidFill>
                          <a:srgbClr val="00B05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6880" marR="56880" marT="28440" marB="2844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to alternate doing something</a:t>
                      </a:r>
                      <a:endParaRPr lang="en-GB" sz="1200" b="0" i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6880" marR="56880" marT="28440" marB="2844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0540128"/>
                  </a:ext>
                </a:extLst>
              </a:tr>
              <a:tr h="458774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600" b="0" i="0" dirty="0" smtClean="0">
                          <a:solidFill>
                            <a:srgbClr val="00B050"/>
                          </a:solidFill>
                          <a:effectLst/>
                          <a:latin typeface="Century Gothic" panose="020B0502020202020204" pitchFamily="34" charset="0"/>
                        </a:rPr>
                        <a:t>Scared</a:t>
                      </a:r>
                      <a:endParaRPr lang="en-GB" sz="1600" b="0" i="0" dirty="0">
                        <a:solidFill>
                          <a:srgbClr val="00B05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6880" marR="56880" marT="28440" marB="2844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feeling fear</a:t>
                      </a:r>
                      <a:r>
                        <a:rPr lang="en-GB" sz="12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or </a:t>
                      </a:r>
                      <a:r>
                        <a:rPr lang="en-GB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afraid</a:t>
                      </a:r>
                      <a:endParaRPr lang="en-GB" sz="1200" b="0" i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6880" marR="56880" marT="28440" marB="2844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774344"/>
                  </a:ext>
                </a:extLst>
              </a:tr>
              <a:tr h="430208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600" b="0" i="0" smtClean="0">
                          <a:solidFill>
                            <a:srgbClr val="00B050"/>
                          </a:solidFill>
                          <a:effectLst/>
                          <a:latin typeface="Century Gothic" panose="020B0502020202020204" pitchFamily="34" charset="0"/>
                        </a:rPr>
                        <a:t>​Embarrassed</a:t>
                      </a:r>
                      <a:endParaRPr lang="en-GB" sz="1600" b="0" i="0" dirty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56880" marR="56880" marT="28440" marB="2844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 to make someone feel confused and foolish in front of other people.</a:t>
                      </a:r>
                      <a:endParaRPr lang="en-GB" sz="1200" b="0" i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6880" marR="56880" marT="28440" marB="2844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ase">
                        <a:buFont typeface="Arial" panose="020B0604020202020204" pitchFamily="34" charset="0"/>
                        <a:buNone/>
                      </a:pPr>
                      <a:endParaRPr lang="en-GB" sz="1100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880" marR="56880" marT="28440" marB="2844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90425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 flipV="1">
            <a:off x="423863" y="189550"/>
            <a:ext cx="83884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Control 2"/>
          <p:cNvSpPr>
            <a:spLocks noChangeArrowheads="1" noChangeShapeType="1"/>
          </p:cNvSpPr>
          <p:nvPr/>
        </p:nvSpPr>
        <p:spPr bwMode="auto">
          <a:xfrm>
            <a:off x="829480" y="774266"/>
            <a:ext cx="11248373" cy="6731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952200"/>
              </p:ext>
            </p:extLst>
          </p:nvPr>
        </p:nvGraphicFramePr>
        <p:xfrm>
          <a:off x="372597" y="233880"/>
          <a:ext cx="11247648" cy="685674"/>
        </p:xfrm>
        <a:graphic>
          <a:graphicData uri="http://schemas.openxmlformats.org/drawingml/2006/table">
            <a:tbl>
              <a:tblPr/>
              <a:tblGrid>
                <a:gridCol w="2126763">
                  <a:extLst>
                    <a:ext uri="{9D8B030D-6E8A-4147-A177-3AD203B41FA5}">
                      <a16:colId xmlns:a16="http://schemas.microsoft.com/office/drawing/2014/main" val="716076005"/>
                    </a:ext>
                  </a:extLst>
                </a:gridCol>
                <a:gridCol w="9120885">
                  <a:extLst>
                    <a:ext uri="{9D8B030D-6E8A-4147-A177-3AD203B41FA5}">
                      <a16:colId xmlns:a16="http://schemas.microsoft.com/office/drawing/2014/main" val="608035354"/>
                    </a:ext>
                  </a:extLst>
                </a:gridCol>
              </a:tblGrid>
              <a:tr h="336550">
                <a:tc gridSpan="2"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b="1" kern="14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Yarm Primary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330602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EY2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Enquiry </a:t>
                      </a:r>
                      <a:r>
                        <a:rPr lang="en-GB" sz="16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Question</a:t>
                      </a:r>
                      <a:r>
                        <a:rPr lang="en-GB" sz="1600" b="1" kern="14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: What makes</a:t>
                      </a:r>
                      <a:r>
                        <a:rPr lang="en-GB" sz="1600" b="1" kern="140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 good friend?</a:t>
                      </a:r>
                      <a:endParaRPr lang="en-GB" sz="16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3599061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354" y="3766498"/>
            <a:ext cx="2694832" cy="193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7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174224-D19C-CE48-88B6-D99B6744024A}"/>
              </a:ext>
            </a:extLst>
          </p:cNvPr>
          <p:cNvSpPr txBox="1"/>
          <p:nvPr/>
        </p:nvSpPr>
        <p:spPr>
          <a:xfrm>
            <a:off x="406475" y="708623"/>
            <a:ext cx="9693489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/>
            <a:r>
              <a:rPr lang="en-GB" sz="2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Height Monitor – Note down your height every Monday morning over the 6 weeks holidays to see how much you have grown!</a:t>
            </a:r>
          </a:p>
          <a:p>
            <a:pPr marL="171450" indent="-171450"/>
            <a:endParaRPr lang="en-GB" sz="2000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171450" indent="-171450"/>
            <a:endParaRPr lang="en-GB" sz="2000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171450" indent="-171450"/>
            <a:r>
              <a:rPr lang="en-GB" sz="2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GOAL!- Set yourself a GOAL (or 2) to achieve by the bend of the 6 weeks – take photos of you achieving your goal.</a:t>
            </a:r>
          </a:p>
          <a:p>
            <a:pPr marL="171450" indent="-171450"/>
            <a:endParaRPr lang="en-GB" sz="2000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171450" indent="-171450"/>
            <a:endParaRPr lang="en-GB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171450" indent="-171450"/>
            <a:r>
              <a:rPr lang="en-GB" sz="2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Growth Jar – When you do something you are proud of over the holidays get an adult to write it down and put it in your growth jar – at the end of the 6 weeks holidays read all of </a:t>
            </a:r>
            <a:r>
              <a:rPr lang="en-GB" sz="2000" smtClean="0">
                <a:solidFill>
                  <a:srgbClr val="000000"/>
                </a:solidFill>
                <a:latin typeface="Century Gothic" panose="020B0502020202020204" pitchFamily="34" charset="0"/>
              </a:rPr>
              <a:t>your achievements !  </a:t>
            </a:r>
            <a:endParaRPr lang="en-GB" sz="2000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171450" indent="-171450"/>
            <a:endParaRPr lang="en-GB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171450" indent="-171450"/>
            <a:endParaRPr lang="en-GB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171450" indent="-171450"/>
            <a:r>
              <a:rPr lang="en-GB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endParaRPr lang="en-GB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6554" y="3884360"/>
            <a:ext cx="2931760" cy="266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149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F84BA851173D44A737AF63A25877E0" ma:contentTypeVersion="11" ma:contentTypeDescription="Create a new document." ma:contentTypeScope="" ma:versionID="01a5317c7172021bf60bf737d5f51bbd">
  <xsd:schema xmlns:xsd="http://www.w3.org/2001/XMLSchema" xmlns:xs="http://www.w3.org/2001/XMLSchema" xmlns:p="http://schemas.microsoft.com/office/2006/metadata/properties" xmlns:ns2="ff93dbba-febe-48b0-b3cd-a2ba24223b74" targetNamespace="http://schemas.microsoft.com/office/2006/metadata/properties" ma:root="true" ma:fieldsID="ac6a18db7dbf2928668da7c69f65ee15" ns2:_="">
    <xsd:import namespace="ff93dbba-febe-48b0-b3cd-a2ba24223b74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93dbba-febe-48b0-b3cd-a2ba24223b74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6ee90a1c-6484-4b97-8607-00254b61cb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93dbba-febe-48b0-b3cd-a2ba24223b7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44C4851-3484-42E5-B7E0-090AECE43649}"/>
</file>

<file path=customXml/itemProps2.xml><?xml version="1.0" encoding="utf-8"?>
<ds:datastoreItem xmlns:ds="http://schemas.openxmlformats.org/officeDocument/2006/customXml" ds:itemID="{F020616D-01CD-4573-AD01-5E4079611D5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4C8410-F7BF-43A6-B564-A6CE1FE78FCB}">
  <ds:schemaRefs>
    <ds:schemaRef ds:uri="http://schemas.microsoft.com/office/2006/metadata/properties"/>
    <ds:schemaRef ds:uri="http://purl.org/dc/terms/"/>
    <ds:schemaRef ds:uri="5ded66cc-194f-4eb5-9a90-fee91d73535c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461e2da7-4e58-49b5-a0bb-400a75bba1a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1767</TotalTime>
  <Words>358</Words>
  <Application>Microsoft Office PowerPoint</Application>
  <PresentationFormat>Widescreen</PresentationFormat>
  <Paragraphs>48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Times New Roman</vt:lpstr>
      <vt:lpstr>Office Theme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banana’s make us run faster?</dc:title>
  <dc:creator>Fuller, Dawn</dc:creator>
  <cp:lastModifiedBy>Barber, J</cp:lastModifiedBy>
  <cp:revision>47</cp:revision>
  <dcterms:created xsi:type="dcterms:W3CDTF">2020-01-14T13:39:29Z</dcterms:created>
  <dcterms:modified xsi:type="dcterms:W3CDTF">2021-10-20T10:20:29Z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0x010100BEF84BA851173D44A737AF63A25877E0</vt:lpwstr>
  </property>
  <property fmtid="{D5CDD505-2E9C-101B-9397-08002B2CF9AE}" pid="3" name="Order">
    <vt:r8>17211600</vt:r8>
  </property>
</Properties>
</file>