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DA0CC-81A5-4C04-9EF6-092639300212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1FEA-8495-4D79-8BE9-2AD05EE47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7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3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5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2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4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0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4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4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4F53-68C5-4892-9214-4AC0C2B079BF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8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62530"/>
              </p:ext>
            </p:extLst>
          </p:nvPr>
        </p:nvGraphicFramePr>
        <p:xfrm>
          <a:off x="372597" y="1108205"/>
          <a:ext cx="11247648" cy="4330004"/>
        </p:xfrm>
        <a:graphic>
          <a:graphicData uri="http://schemas.openxmlformats.org/drawingml/2006/table">
            <a:tbl>
              <a:tblPr/>
              <a:tblGrid>
                <a:gridCol w="1590674">
                  <a:extLst>
                    <a:ext uri="{9D8B030D-6E8A-4147-A177-3AD203B41FA5}">
                      <a16:colId xmlns:a16="http://schemas.microsoft.com/office/drawing/2014/main" val="1851461765"/>
                    </a:ext>
                  </a:extLst>
                </a:gridCol>
                <a:gridCol w="4149995">
                  <a:extLst>
                    <a:ext uri="{9D8B030D-6E8A-4147-A177-3AD203B41FA5}">
                      <a16:colId xmlns:a16="http://schemas.microsoft.com/office/drawing/2014/main" val="2858541325"/>
                    </a:ext>
                  </a:extLst>
                </a:gridCol>
                <a:gridCol w="3048144">
                  <a:extLst>
                    <a:ext uri="{9D8B030D-6E8A-4147-A177-3AD203B41FA5}">
                      <a16:colId xmlns:a16="http://schemas.microsoft.com/office/drawing/2014/main" val="2324958835"/>
                    </a:ext>
                  </a:extLst>
                </a:gridCol>
                <a:gridCol w="2458835">
                  <a:extLst>
                    <a:ext uri="{9D8B030D-6E8A-4147-A177-3AD203B41FA5}">
                      <a16:colId xmlns:a16="http://schemas.microsoft.com/office/drawing/2014/main" val="4055121629"/>
                    </a:ext>
                  </a:extLst>
                </a:gridCol>
              </a:tblGrid>
              <a:tr h="264829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Subject Specific Vocabulary​</a:t>
                      </a:r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Sticky </a:t>
                      </a:r>
                      <a:r>
                        <a:rPr lang="en-GB" sz="1100" b="1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Knowledge </a:t>
                      </a:r>
                      <a:endParaRPr lang="en-GB" sz="1100" b="1" i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7975962"/>
                  </a:ext>
                </a:extLst>
              </a:tr>
              <a:tr h="107199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Healthy </a:t>
                      </a:r>
                      <a:endParaRPr lang="en-GB" sz="1600" b="0" i="0" dirty="0" smtClean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 good shape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or condition. </a:t>
                      </a:r>
                      <a:endParaRPr lang="en-GB" sz="1600" b="0" i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auto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 the following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half term, our PSHCE topic will be around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keeping healthy.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will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explore the importance of keeping healthy and find out about some of the ways that we can do this. </a:t>
                      </a:r>
                      <a:endParaRPr lang="en-GB" sz="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997804"/>
                  </a:ext>
                </a:extLst>
              </a:tr>
              <a:tr h="5539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It is important to keep our bodies healthy	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8097301"/>
                  </a:ext>
                </a:extLst>
              </a:tr>
              <a:tr h="1361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Bodies</a:t>
                      </a:r>
                      <a:endParaRPr lang="en-GB" sz="1600" b="0" i="0" dirty="0" smtClean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ase"/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main structure of a human or animal. </a:t>
                      </a:r>
                      <a:endParaRPr lang="en-GB" sz="1600" b="0" i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ase"/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0391"/>
                  </a:ext>
                </a:extLst>
              </a:tr>
              <a:tr h="3226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There are lots of different ways to keep healthy</a:t>
                      </a: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36606183"/>
                  </a:ext>
                </a:extLst>
              </a:tr>
              <a:tr h="54179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Mind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part our bodies that help us think and feel. 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65199"/>
                  </a:ext>
                </a:extLst>
              </a:tr>
              <a:tr h="422488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Exercise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Physical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or mental activity.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It is important to eat a varied diet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8611978"/>
                  </a:ext>
                </a:extLst>
              </a:tr>
              <a:tr h="172598">
                <a:tc vMerge="1">
                  <a:txBody>
                    <a:bodyPr/>
                    <a:lstStyle/>
                    <a:p>
                      <a:pPr algn="l" fontAlgn="base"/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auto"/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03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Germs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Tiny organisms or </a:t>
                      </a:r>
                      <a:r>
                        <a:rPr lang="en-GB" sz="1600" b="0" i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living things</a:t>
                      </a:r>
                      <a:r>
                        <a:rPr lang="en-GB" sz="1600" b="0" i="0" baseline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that can </a:t>
                      </a:r>
                      <a:r>
                        <a:rPr lang="en-GB" sz="1600" b="0" i="0" baseline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cause disease. 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192912"/>
                  </a:ext>
                </a:extLst>
              </a:tr>
              <a:tr h="776966">
                <a:tc vMerge="1">
                  <a:txBody>
                    <a:bodyPr/>
                    <a:lstStyle/>
                    <a:p>
                      <a:pPr algn="l" fontAlgn="base"/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Our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Golden Rules are: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are gentle.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are kind and helpful.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listen.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are honest.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work hard.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look after property.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9109792"/>
                  </a:ext>
                </a:extLst>
              </a:tr>
              <a:tr h="888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Variety</a:t>
                      </a:r>
                    </a:p>
                    <a:p>
                      <a:pPr algn="l" fontAlgn="base"/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A collection of things which are different.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77434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423863" y="189550"/>
            <a:ext cx="83884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829480" y="774266"/>
            <a:ext cx="11248373" cy="6731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711295"/>
              </p:ext>
            </p:extLst>
          </p:nvPr>
        </p:nvGraphicFramePr>
        <p:xfrm>
          <a:off x="372597" y="233880"/>
          <a:ext cx="11247648" cy="726694"/>
        </p:xfrm>
        <a:graphic>
          <a:graphicData uri="http://schemas.openxmlformats.org/drawingml/2006/table">
            <a:tbl>
              <a:tblPr/>
              <a:tblGrid>
                <a:gridCol w="2126763">
                  <a:extLst>
                    <a:ext uri="{9D8B030D-6E8A-4147-A177-3AD203B41FA5}">
                      <a16:colId xmlns:a16="http://schemas.microsoft.com/office/drawing/2014/main" val="716076005"/>
                    </a:ext>
                  </a:extLst>
                </a:gridCol>
                <a:gridCol w="9120885">
                  <a:extLst>
                    <a:ext uri="{9D8B030D-6E8A-4147-A177-3AD203B41FA5}">
                      <a16:colId xmlns:a16="http://schemas.microsoft.com/office/drawing/2014/main" val="608035354"/>
                    </a:ext>
                  </a:extLst>
                </a:gridCol>
              </a:tblGrid>
              <a:tr h="336550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Yarm Primary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06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EY2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Enquiry Question</a:t>
                      </a: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can we keep</a:t>
                      </a:r>
                      <a:r>
                        <a:rPr lang="en-GB" sz="16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healthy?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599061"/>
                  </a:ext>
                </a:extLst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677" y="3915184"/>
            <a:ext cx="1971675" cy="103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73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174224-D19C-CE48-88B6-D99B6744024A}"/>
              </a:ext>
            </a:extLst>
          </p:cNvPr>
          <p:cNvSpPr txBox="1"/>
          <p:nvPr/>
        </p:nvSpPr>
        <p:spPr>
          <a:xfrm>
            <a:off x="406475" y="708623"/>
            <a:ext cx="96934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/>
            <a:r>
              <a:rPr lang="en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How can we keep healthy? – How many ways can you think of keeping healthy? Can you write a list? </a:t>
            </a:r>
            <a:endParaRPr lang="en-GB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endParaRPr lang="en-GB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Healthy Meal – Can you design a healthy meal? What foods would you include?</a:t>
            </a:r>
            <a:endParaRPr lang="en-GB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endParaRPr lang="en-GB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Activity Challenge – Can you create an obstacle course to complete? What exercises would you include? </a:t>
            </a: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endParaRPr lang="en-GB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r>
              <a:rPr lang="en-GB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0" y="4151087"/>
            <a:ext cx="2725572" cy="165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4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6E202B1343D438456FC5A0643739A" ma:contentTypeVersion="4" ma:contentTypeDescription="Create a new document." ma:contentTypeScope="" ma:versionID="5ae612591234c76d59260dcb31578fb6">
  <xsd:schema xmlns:xsd="http://www.w3.org/2001/XMLSchema" xmlns:xs="http://www.w3.org/2001/XMLSchema" xmlns:p="http://schemas.microsoft.com/office/2006/metadata/properties" xmlns:ns2="5ded66cc-194f-4eb5-9a90-fee91d73535c" xmlns:ns3="461e2da7-4e58-49b5-a0bb-400a75bba1a6" targetNamespace="http://schemas.microsoft.com/office/2006/metadata/properties" ma:root="true" ma:fieldsID="a3fa2183833579db912bc0fcd39e600d" ns2:_="" ns3:_="">
    <xsd:import namespace="5ded66cc-194f-4eb5-9a90-fee91d73535c"/>
    <xsd:import namespace="461e2da7-4e58-49b5-a0bb-400a75bba1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d66cc-194f-4eb5-9a90-fee91d7353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e2da7-4e58-49b5-a0bb-400a75bba1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20616D-01CD-4573-AD01-5E4079611D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9ED56C-3E98-4413-8D78-A772C7F29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ed66cc-194f-4eb5-9a90-fee91d73535c"/>
    <ds:schemaRef ds:uri="461e2da7-4e58-49b5-a0bb-400a75bba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4C8410-F7BF-43A6-B564-A6CE1FE78FCB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ded66cc-194f-4eb5-9a90-fee91d73535c"/>
    <ds:schemaRef ds:uri="461e2da7-4e58-49b5-a0bb-400a75bba1a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229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banana’s make us run faster?</dc:title>
  <dc:creator>Fuller, Dawn</dc:creator>
  <cp:lastModifiedBy>Barber, J</cp:lastModifiedBy>
  <cp:revision>69</cp:revision>
  <dcterms:created xsi:type="dcterms:W3CDTF">2020-01-14T13:39:29Z</dcterms:created>
  <dcterms:modified xsi:type="dcterms:W3CDTF">2022-02-26T16:42:41Z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0x0101005EF6E202B1343D438456FC5A0643739A</vt:lpwstr>
  </property>
</Properties>
</file>