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71" r:id="rId8"/>
    <p:sldId id="268" r:id="rId9"/>
    <p:sldId id="273" r:id="rId10"/>
    <p:sldId id="274" r:id="rId11"/>
    <p:sldId id="269" r:id="rId12"/>
    <p:sldId id="272" r:id="rId13"/>
    <p:sldId id="259" r:id="rId14"/>
    <p:sldId id="266" r:id="rId15"/>
    <p:sldId id="267" r:id="rId16"/>
    <p:sldId id="270" r:id="rId17"/>
    <p:sldId id="275" r:id="rId18"/>
    <p:sldId id="277"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3" d="100"/>
          <a:sy n="73" d="100"/>
        </p:scale>
        <p:origin x="16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90B1785-DF68-4BC0-B189-FBEA216C784B}"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237028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0B1785-DF68-4BC0-B189-FBEA216C784B}"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327794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0B1785-DF68-4BC0-B189-FBEA216C784B}"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1675879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0B1785-DF68-4BC0-B189-FBEA216C784B}"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238679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0B1785-DF68-4BC0-B189-FBEA216C784B}"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79208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90B1785-DF68-4BC0-B189-FBEA216C784B}"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3705651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90B1785-DF68-4BC0-B189-FBEA216C784B}" type="datetimeFigureOut">
              <a:rPr lang="en-GB" smtClean="0"/>
              <a:t>01/03/2021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372192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90B1785-DF68-4BC0-B189-FBEA216C784B}" type="datetimeFigureOut">
              <a:rPr lang="en-GB" smtClean="0"/>
              <a:t>01/03/2021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377948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B1785-DF68-4BC0-B189-FBEA216C784B}" type="datetimeFigureOut">
              <a:rPr lang="en-GB" smtClean="0"/>
              <a:t>01/03/2021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414307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B1785-DF68-4BC0-B189-FBEA216C784B}"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19301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B1785-DF68-4BC0-B189-FBEA216C784B}"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86A36-2AEC-47F5-A3E3-E55650B8B926}" type="slidenum">
              <a:rPr lang="en-GB" smtClean="0"/>
              <a:t>‹#›</a:t>
            </a:fld>
            <a:endParaRPr lang="en-GB"/>
          </a:p>
        </p:txBody>
      </p:sp>
    </p:spTree>
    <p:extLst>
      <p:ext uri="{BB962C8B-B14F-4D97-AF65-F5344CB8AC3E}">
        <p14:creationId xmlns:p14="http://schemas.microsoft.com/office/powerpoint/2010/main" val="139190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B1785-DF68-4BC0-B189-FBEA216C784B}" type="datetimeFigureOut">
              <a:rPr lang="en-GB" smtClean="0"/>
              <a:t>01/03/2021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86A36-2AEC-47F5-A3E3-E55650B8B926}" type="slidenum">
              <a:rPr lang="en-GB" smtClean="0"/>
              <a:t>‹#›</a:t>
            </a:fld>
            <a:endParaRPr lang="en-GB"/>
          </a:p>
        </p:txBody>
      </p:sp>
    </p:spTree>
    <p:extLst>
      <p:ext uri="{BB962C8B-B14F-4D97-AF65-F5344CB8AC3E}">
        <p14:creationId xmlns:p14="http://schemas.microsoft.com/office/powerpoint/2010/main" val="3094714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hqh1MRWZjm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9344" y="1428121"/>
            <a:ext cx="5904656" cy="1470025"/>
          </a:xfrm>
        </p:spPr>
        <p:txBody>
          <a:bodyPr>
            <a:normAutofit/>
          </a:bodyPr>
          <a:lstStyle/>
          <a:p>
            <a:r>
              <a:rPr lang="en-GB" sz="7200" dirty="0" smtClean="0"/>
              <a:t>Rene Magritte</a:t>
            </a:r>
            <a:endParaRPr lang="en-GB" sz="7200" dirty="0"/>
          </a:p>
        </p:txBody>
      </p:sp>
      <p:sp>
        <p:nvSpPr>
          <p:cNvPr id="4" name="AutoShape 2" descr="René  MAGRITTE "/>
          <p:cNvSpPr>
            <a:spLocks noChangeAspect="1" noChangeArrowheads="1"/>
          </p:cNvSpPr>
          <p:nvPr/>
        </p:nvSpPr>
        <p:spPr bwMode="auto">
          <a:xfrm>
            <a:off x="63500" y="-520700"/>
            <a:ext cx="1619250" cy="1152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07923"/>
            <a:ext cx="5156572" cy="367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3528" y="218015"/>
            <a:ext cx="8060432" cy="1200329"/>
          </a:xfrm>
          <a:prstGeom prst="rect">
            <a:avLst/>
          </a:prstGeom>
        </p:spPr>
        <p:txBody>
          <a:bodyPr wrap="square">
            <a:spAutoFit/>
          </a:bodyPr>
          <a:lstStyle/>
          <a:p>
            <a:pPr algn="just">
              <a:spcBef>
                <a:spcPct val="0"/>
              </a:spcBef>
            </a:pPr>
            <a:r>
              <a:rPr lang="en-GB" altLang="en-US" dirty="0">
                <a:latin typeface="Century Gothic" panose="020B0502020202020204" pitchFamily="34" charset="0"/>
              </a:rPr>
              <a:t>There are many different styles of art. These different styles are often known as movements. Artistic movements include cubism, expressionism and realism</a:t>
            </a:r>
            <a:r>
              <a:rPr lang="en-GB" altLang="en-US" dirty="0" smtClean="0">
                <a:latin typeface="Century Gothic" panose="020B0502020202020204" pitchFamily="34" charset="0"/>
              </a:rPr>
              <a:t>. We </a:t>
            </a:r>
            <a:r>
              <a:rPr lang="en-GB" altLang="en-US" dirty="0">
                <a:latin typeface="Century Gothic" panose="020B0502020202020204" pitchFamily="34" charset="0"/>
              </a:rPr>
              <a:t>are going to learn about an artist who belonged to the surrealist </a:t>
            </a:r>
            <a:r>
              <a:rPr lang="en-GB" altLang="en-US" dirty="0" smtClean="0">
                <a:latin typeface="Century Gothic" panose="020B0502020202020204" pitchFamily="34" charset="0"/>
              </a:rPr>
              <a:t>movement…</a:t>
            </a:r>
            <a:endParaRPr lang="en-GB" dirty="0">
              <a:latin typeface="Century Gothic" panose="020B0502020202020204" pitchFamily="34" charset="0"/>
            </a:endParaRPr>
          </a:p>
        </p:txBody>
      </p:sp>
    </p:spTree>
    <p:extLst>
      <p:ext uri="{BB962C8B-B14F-4D97-AF65-F5344CB8AC3E}">
        <p14:creationId xmlns:p14="http://schemas.microsoft.com/office/powerpoint/2010/main" val="3340829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3096344" cy="4525963"/>
          </a:xfrm>
        </p:spPr>
        <p:txBody>
          <a:bodyPr>
            <a:normAutofit/>
          </a:bodyPr>
          <a:lstStyle/>
          <a:p>
            <a:pPr marL="0" indent="0">
              <a:buNone/>
            </a:pPr>
            <a:r>
              <a:rPr lang="en-GB" altLang="en-US" sz="2000" dirty="0" smtClean="0">
                <a:latin typeface="Century Gothic" panose="020B0502020202020204" pitchFamily="34" charset="0"/>
              </a:rPr>
              <a:t>Magritte’s paintings also feature bowler hats And he </a:t>
            </a:r>
            <a:r>
              <a:rPr lang="en-GB" altLang="en-US" sz="2000" dirty="0">
                <a:latin typeface="Century Gothic" panose="020B0502020202020204" pitchFamily="34" charset="0"/>
              </a:rPr>
              <a:t>often wore </a:t>
            </a:r>
            <a:r>
              <a:rPr lang="en-GB" altLang="en-US" sz="2000" dirty="0" smtClean="0">
                <a:latin typeface="Century Gothic" panose="020B0502020202020204" pitchFamily="34" charset="0"/>
              </a:rPr>
              <a:t>one himself</a:t>
            </a:r>
            <a:r>
              <a:rPr lang="en-GB" altLang="en-US" sz="2000" dirty="0">
                <a:latin typeface="Century Gothic" panose="020B0502020202020204" pitchFamily="34" charset="0"/>
              </a:rPr>
              <a:t>.</a:t>
            </a:r>
          </a:p>
          <a:p>
            <a:pPr marL="0" indent="0">
              <a:buNone/>
            </a:pPr>
            <a:r>
              <a:rPr lang="en-GB" altLang="en-US" sz="2000" dirty="0">
                <a:latin typeface="Century Gothic" panose="020B0502020202020204" pitchFamily="34" charset="0"/>
              </a:rPr>
              <a:t>Another theme is objects being the wrong size, for example a feather being shown as the same size as a tower. This gives the paintings a strange, dream-like quality, which is an important part of surrealism.</a:t>
            </a:r>
          </a:p>
          <a:p>
            <a:endParaRPr lang="en-GB" dirty="0"/>
          </a:p>
        </p:txBody>
      </p:sp>
      <p:pic>
        <p:nvPicPr>
          <p:cNvPr id="4" name="Picture 3"/>
          <p:cNvPicPr>
            <a:picLocks noChangeAspect="1"/>
          </p:cNvPicPr>
          <p:nvPr/>
        </p:nvPicPr>
        <p:blipFill>
          <a:blip r:embed="rId2"/>
          <a:stretch>
            <a:fillRect/>
          </a:stretch>
        </p:blipFill>
        <p:spPr>
          <a:xfrm>
            <a:off x="3707904" y="332656"/>
            <a:ext cx="5041829" cy="6322100"/>
          </a:xfrm>
          <a:prstGeom prst="rect">
            <a:avLst/>
          </a:prstGeom>
        </p:spPr>
      </p:pic>
      <p:sp>
        <p:nvSpPr>
          <p:cNvPr id="5" name="TextBox 4"/>
          <p:cNvSpPr txBox="1"/>
          <p:nvPr/>
        </p:nvSpPr>
        <p:spPr>
          <a:xfrm>
            <a:off x="1187624" y="5517232"/>
            <a:ext cx="2304256" cy="830997"/>
          </a:xfrm>
          <a:prstGeom prst="rect">
            <a:avLst/>
          </a:prstGeom>
          <a:noFill/>
        </p:spPr>
        <p:txBody>
          <a:bodyPr wrap="square" rtlCol="0">
            <a:spAutoFit/>
          </a:bodyPr>
          <a:lstStyle/>
          <a:p>
            <a:pPr algn="ctr"/>
            <a:r>
              <a:rPr lang="en-GB" sz="2400" dirty="0" smtClean="0">
                <a:latin typeface="Century Gothic" panose="020B0502020202020204" pitchFamily="34" charset="0"/>
              </a:rPr>
              <a:t>Memory of a journey</a:t>
            </a:r>
            <a:endParaRPr lang="en-GB" sz="2400" dirty="0">
              <a:latin typeface="Century Gothic" panose="020B0502020202020204" pitchFamily="34" charset="0"/>
            </a:endParaRPr>
          </a:p>
        </p:txBody>
      </p:sp>
    </p:spTree>
    <p:extLst>
      <p:ext uri="{BB962C8B-B14F-4D97-AF65-F5344CB8AC3E}">
        <p14:creationId xmlns:p14="http://schemas.microsoft.com/office/powerpoint/2010/main" val="1701125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84067"/>
            <a:ext cx="5256584" cy="6570730"/>
          </a:xfrm>
          <a:prstGeom prst="rect">
            <a:avLst/>
          </a:prstGeom>
        </p:spPr>
      </p:pic>
      <p:sp>
        <p:nvSpPr>
          <p:cNvPr id="5" name="TextBox 4"/>
          <p:cNvSpPr txBox="1"/>
          <p:nvPr/>
        </p:nvSpPr>
        <p:spPr>
          <a:xfrm>
            <a:off x="6732240" y="2606105"/>
            <a:ext cx="1440160" cy="1200329"/>
          </a:xfrm>
          <a:prstGeom prst="rect">
            <a:avLst/>
          </a:prstGeom>
          <a:noFill/>
        </p:spPr>
        <p:txBody>
          <a:bodyPr wrap="square" rtlCol="0">
            <a:spAutoFit/>
          </a:bodyPr>
          <a:lstStyle/>
          <a:p>
            <a:pPr algn="ctr"/>
            <a:r>
              <a:rPr lang="en-GB" sz="2400" dirty="0" smtClean="0">
                <a:latin typeface="Comic Sans MS" panose="030F0702030302020204" pitchFamily="66" charset="0"/>
              </a:rPr>
              <a:t>The large family</a:t>
            </a:r>
            <a:endParaRPr lang="en-GB" sz="2400" dirty="0">
              <a:latin typeface="Comic Sans MS" panose="030F0702030302020204" pitchFamily="66" charset="0"/>
            </a:endParaRPr>
          </a:p>
        </p:txBody>
      </p:sp>
    </p:spTree>
    <p:extLst>
      <p:ext uri="{BB962C8B-B14F-4D97-AF65-F5344CB8AC3E}">
        <p14:creationId xmlns:p14="http://schemas.microsoft.com/office/powerpoint/2010/main" val="4106155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2" y="31358"/>
            <a:ext cx="3951875" cy="6826641"/>
          </a:xfrm>
          <a:prstGeom prst="rect">
            <a:avLst/>
          </a:prstGeom>
        </p:spPr>
      </p:pic>
      <p:sp>
        <p:nvSpPr>
          <p:cNvPr id="5" name="TextBox 4"/>
          <p:cNvSpPr txBox="1"/>
          <p:nvPr/>
        </p:nvSpPr>
        <p:spPr>
          <a:xfrm>
            <a:off x="4932040" y="332656"/>
            <a:ext cx="3600400" cy="5632311"/>
          </a:xfrm>
          <a:prstGeom prst="rect">
            <a:avLst/>
          </a:prstGeom>
          <a:noFill/>
        </p:spPr>
        <p:txBody>
          <a:bodyPr wrap="square" rtlCol="0">
            <a:spAutoFit/>
          </a:bodyPr>
          <a:lstStyle/>
          <a:p>
            <a:pPr algn="ctr"/>
            <a:endParaRPr lang="en-GB" sz="2400" b="1" dirty="0" smtClean="0">
              <a:latin typeface="Century Gothic" panose="020B0502020202020204" pitchFamily="34" charset="0"/>
            </a:endParaRPr>
          </a:p>
          <a:p>
            <a:pPr algn="ctr"/>
            <a:r>
              <a:rPr lang="en-GB" sz="2400" dirty="0" smtClean="0">
                <a:latin typeface="Century Gothic" panose="020B0502020202020204" pitchFamily="34" charset="0"/>
              </a:rPr>
              <a:t>Castle in the Pyrenees</a:t>
            </a:r>
          </a:p>
          <a:p>
            <a:pPr algn="ctr"/>
            <a:endParaRPr lang="en-GB" sz="2400" b="1" dirty="0" smtClean="0">
              <a:latin typeface="Century Gothic" panose="020B0502020202020204" pitchFamily="34" charset="0"/>
            </a:endParaRPr>
          </a:p>
          <a:p>
            <a:pPr algn="ctr"/>
            <a:endParaRPr lang="en-GB" sz="2400" b="1" dirty="0">
              <a:latin typeface="Century Gothic" panose="020B0502020202020204" pitchFamily="34" charset="0"/>
            </a:endParaRPr>
          </a:p>
          <a:p>
            <a:pPr algn="ctr"/>
            <a:endParaRPr lang="en-GB" sz="2400" b="1" dirty="0" smtClean="0">
              <a:latin typeface="Century Gothic" panose="020B0502020202020204" pitchFamily="34" charset="0"/>
            </a:endParaRPr>
          </a:p>
          <a:p>
            <a:pPr algn="ctr"/>
            <a:endParaRPr lang="en-GB" sz="2400" b="1" dirty="0">
              <a:latin typeface="Century Gothic" panose="020B0502020202020204" pitchFamily="34" charset="0"/>
            </a:endParaRPr>
          </a:p>
          <a:p>
            <a:pPr algn="ctr"/>
            <a:r>
              <a:rPr lang="en-GB" sz="2400" dirty="0" smtClean="0">
                <a:latin typeface="Century Gothic" panose="020B0502020202020204" pitchFamily="34" charset="0"/>
              </a:rPr>
              <a:t>Imagine if this were a 100 word challenge picture – think of your story for a couple of minutes in your head …</a:t>
            </a:r>
          </a:p>
          <a:p>
            <a:pPr algn="ctr"/>
            <a:r>
              <a:rPr lang="en-GB" sz="2400" dirty="0">
                <a:latin typeface="Century Gothic" panose="020B0502020202020204" pitchFamily="34" charset="0"/>
              </a:rPr>
              <a:t>S</a:t>
            </a:r>
            <a:r>
              <a:rPr lang="en-GB" sz="2400" dirty="0" smtClean="0">
                <a:latin typeface="Century Gothic" panose="020B0502020202020204" pitchFamily="34" charset="0"/>
              </a:rPr>
              <a:t>urrealism encourages us to imagine and get lost in our thoughts…</a:t>
            </a:r>
            <a:endParaRPr lang="en-GB" sz="2400" dirty="0">
              <a:latin typeface="Century Gothic" panose="020B0502020202020204" pitchFamily="34" charset="0"/>
            </a:endParaRPr>
          </a:p>
        </p:txBody>
      </p:sp>
    </p:spTree>
    <p:extLst>
      <p:ext uri="{BB962C8B-B14F-4D97-AF65-F5344CB8AC3E}">
        <p14:creationId xmlns:p14="http://schemas.microsoft.com/office/powerpoint/2010/main" val="13912401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332656"/>
            <a:ext cx="8208912" cy="3960440"/>
          </a:xfrm>
        </p:spPr>
        <p:txBody>
          <a:bodyPr>
            <a:normAutofit fontScale="85000" lnSpcReduction="10000"/>
          </a:bodyPr>
          <a:lstStyle/>
          <a:p>
            <a:pPr marL="0" indent="0">
              <a:buNone/>
            </a:pPr>
            <a:r>
              <a:rPr lang="en-GB" sz="2800" dirty="0" smtClean="0">
                <a:effectLst/>
                <a:latin typeface="Century Gothic" panose="020B0502020202020204" pitchFamily="34" charset="0"/>
              </a:rPr>
              <a:t>During the course of his career, Rene Magritte would also use famous paintings, which were created by other artists, to put his own surrealist twist on it. One of the works he did, was recreate </a:t>
            </a:r>
            <a:r>
              <a:rPr lang="en-GB" sz="2800" i="1" dirty="0" smtClean="0">
                <a:effectLst/>
                <a:latin typeface="Century Gothic" panose="020B0502020202020204" pitchFamily="34" charset="0"/>
              </a:rPr>
              <a:t>The Balcony</a:t>
            </a:r>
            <a:r>
              <a:rPr lang="en-GB" sz="2800" dirty="0" smtClean="0">
                <a:effectLst/>
                <a:latin typeface="Century Gothic" panose="020B0502020202020204" pitchFamily="34" charset="0"/>
              </a:rPr>
              <a:t> (a piece that was designed by Manet), and in this piece he replaced the figures that were in the image, with coffins. </a:t>
            </a:r>
          </a:p>
          <a:p>
            <a:pPr marL="0" indent="0">
              <a:buNone/>
            </a:pPr>
            <a:r>
              <a:rPr lang="en-GB" sz="2800" dirty="0" smtClean="0">
                <a:effectLst/>
                <a:latin typeface="Century Gothic" panose="020B0502020202020204" pitchFamily="34" charset="0"/>
              </a:rPr>
              <a:t>This, was one way for Magritte to showcase his style, and to create a unique design, forcing viewers of his pieces, to look outside of the norm, and focus on the distinctive features which were not originally  present.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4092934"/>
            <a:ext cx="1944216" cy="27363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456" y="4074854"/>
            <a:ext cx="1992755" cy="2754384"/>
          </a:xfrm>
          <a:prstGeom prst="rect">
            <a:avLst/>
          </a:prstGeom>
        </p:spPr>
      </p:pic>
    </p:spTree>
    <p:extLst>
      <p:ext uri="{BB962C8B-B14F-4D97-AF65-F5344CB8AC3E}">
        <p14:creationId xmlns:p14="http://schemas.microsoft.com/office/powerpoint/2010/main" val="4042353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97768"/>
            <a:ext cx="4608512" cy="6486054"/>
          </a:xfrm>
          <a:prstGeom prst="rect">
            <a:avLst/>
          </a:prstGeom>
        </p:spPr>
      </p:pic>
      <p:sp>
        <p:nvSpPr>
          <p:cNvPr id="5" name="TextBox 4"/>
          <p:cNvSpPr txBox="1"/>
          <p:nvPr/>
        </p:nvSpPr>
        <p:spPr>
          <a:xfrm>
            <a:off x="6444208" y="548680"/>
            <a:ext cx="1440160" cy="1569660"/>
          </a:xfrm>
          <a:prstGeom prst="rect">
            <a:avLst/>
          </a:prstGeom>
          <a:noFill/>
        </p:spPr>
        <p:txBody>
          <a:bodyPr wrap="square" rtlCol="0">
            <a:spAutoFit/>
          </a:bodyPr>
          <a:lstStyle/>
          <a:p>
            <a:pPr algn="ctr"/>
            <a:r>
              <a:rPr lang="en-GB" sz="2400" dirty="0" smtClean="0">
                <a:latin typeface="Century Gothic" panose="020B0502020202020204" pitchFamily="34" charset="0"/>
              </a:rPr>
              <a:t>The Balcony</a:t>
            </a:r>
          </a:p>
          <a:p>
            <a:pPr algn="ctr"/>
            <a:endParaRPr lang="en-GB" sz="2400" dirty="0">
              <a:latin typeface="Century Gothic" panose="020B0502020202020204" pitchFamily="34" charset="0"/>
            </a:endParaRPr>
          </a:p>
          <a:p>
            <a:pPr algn="ctr"/>
            <a:r>
              <a:rPr lang="en-GB" sz="2400" dirty="0" smtClean="0">
                <a:latin typeface="Century Gothic" panose="020B0502020202020204" pitchFamily="34" charset="0"/>
              </a:rPr>
              <a:t>Manet</a:t>
            </a:r>
            <a:endParaRPr lang="en-GB" sz="2400" dirty="0">
              <a:latin typeface="Century Gothic" panose="020B0502020202020204" pitchFamily="34" charset="0"/>
            </a:endParaRPr>
          </a:p>
        </p:txBody>
      </p:sp>
      <p:sp>
        <p:nvSpPr>
          <p:cNvPr id="2" name="TextBox 1"/>
          <p:cNvSpPr txBox="1"/>
          <p:nvPr/>
        </p:nvSpPr>
        <p:spPr>
          <a:xfrm>
            <a:off x="6084168" y="2780928"/>
            <a:ext cx="2592288" cy="3416320"/>
          </a:xfrm>
          <a:prstGeom prst="rect">
            <a:avLst/>
          </a:prstGeom>
          <a:noFill/>
        </p:spPr>
        <p:txBody>
          <a:bodyPr wrap="square" rtlCol="0">
            <a:spAutoFit/>
          </a:bodyPr>
          <a:lstStyle/>
          <a:p>
            <a:endParaRPr lang="en-GB" u="sng" dirty="0">
              <a:latin typeface="Century Gothic" panose="020B0502020202020204" pitchFamily="34" charset="0"/>
            </a:endParaRPr>
          </a:p>
          <a:p>
            <a:endParaRPr lang="en-GB" u="sng" dirty="0" smtClean="0">
              <a:latin typeface="Century Gothic" panose="020B0502020202020204" pitchFamily="34" charset="0"/>
            </a:endParaRPr>
          </a:p>
          <a:p>
            <a:r>
              <a:rPr lang="en-GB" dirty="0" smtClean="0">
                <a:latin typeface="Century Gothic" panose="020B0502020202020204" pitchFamily="34" charset="0"/>
              </a:rPr>
              <a:t>Edouard Manet was a successful 19</a:t>
            </a:r>
            <a:r>
              <a:rPr lang="en-GB" baseline="30000" dirty="0" smtClean="0">
                <a:latin typeface="Century Gothic" panose="020B0502020202020204" pitchFamily="34" charset="0"/>
              </a:rPr>
              <a:t>th</a:t>
            </a:r>
            <a:r>
              <a:rPr lang="en-GB" dirty="0" smtClean="0">
                <a:latin typeface="Century Gothic" panose="020B0502020202020204" pitchFamily="34" charset="0"/>
              </a:rPr>
              <a:t> Century French artist who was one of the first to paint modern life.  It is thought that the people in the picture were all from his life but didn’t know each other…</a:t>
            </a:r>
            <a:endParaRPr lang="en-GB" dirty="0">
              <a:latin typeface="Century Gothic" panose="020B0502020202020204" pitchFamily="34" charset="0"/>
            </a:endParaRPr>
          </a:p>
        </p:txBody>
      </p:sp>
    </p:spTree>
    <p:extLst>
      <p:ext uri="{BB962C8B-B14F-4D97-AF65-F5344CB8AC3E}">
        <p14:creationId xmlns:p14="http://schemas.microsoft.com/office/powerpoint/2010/main" val="1632927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90509"/>
            <a:ext cx="4752528" cy="6568939"/>
          </a:xfrm>
          <a:prstGeom prst="rect">
            <a:avLst/>
          </a:prstGeom>
        </p:spPr>
      </p:pic>
      <p:sp>
        <p:nvSpPr>
          <p:cNvPr id="5" name="TextBox 4"/>
          <p:cNvSpPr txBox="1"/>
          <p:nvPr/>
        </p:nvSpPr>
        <p:spPr>
          <a:xfrm>
            <a:off x="1043608" y="2249454"/>
            <a:ext cx="1728192" cy="1569660"/>
          </a:xfrm>
          <a:prstGeom prst="rect">
            <a:avLst/>
          </a:prstGeom>
          <a:noFill/>
        </p:spPr>
        <p:txBody>
          <a:bodyPr wrap="square" rtlCol="0">
            <a:spAutoFit/>
          </a:bodyPr>
          <a:lstStyle/>
          <a:p>
            <a:pPr algn="ctr"/>
            <a:r>
              <a:rPr lang="en-GB" sz="2400" dirty="0" smtClean="0">
                <a:latin typeface="Century Gothic" panose="020B0502020202020204" pitchFamily="34" charset="0"/>
              </a:rPr>
              <a:t>The Balcony</a:t>
            </a:r>
          </a:p>
          <a:p>
            <a:pPr algn="ctr"/>
            <a:endParaRPr lang="en-GB" sz="2400" dirty="0">
              <a:latin typeface="Century Gothic" panose="020B0502020202020204" pitchFamily="34" charset="0"/>
            </a:endParaRPr>
          </a:p>
          <a:p>
            <a:pPr algn="ctr"/>
            <a:r>
              <a:rPr lang="en-GB" sz="2400" dirty="0" smtClean="0">
                <a:latin typeface="Century Gothic" panose="020B0502020202020204" pitchFamily="34" charset="0"/>
              </a:rPr>
              <a:t>Magritte</a:t>
            </a:r>
            <a:endParaRPr lang="en-GB" sz="2400" dirty="0">
              <a:latin typeface="Century Gothic" panose="020B0502020202020204" pitchFamily="34" charset="0"/>
            </a:endParaRPr>
          </a:p>
        </p:txBody>
      </p:sp>
      <p:sp>
        <p:nvSpPr>
          <p:cNvPr id="2" name="TextBox 1"/>
          <p:cNvSpPr txBox="1"/>
          <p:nvPr/>
        </p:nvSpPr>
        <p:spPr>
          <a:xfrm>
            <a:off x="683568" y="4941168"/>
            <a:ext cx="2592288" cy="830997"/>
          </a:xfrm>
          <a:prstGeom prst="rect">
            <a:avLst/>
          </a:prstGeom>
          <a:noFill/>
        </p:spPr>
        <p:txBody>
          <a:bodyPr wrap="square" rtlCol="0">
            <a:spAutoFit/>
          </a:bodyPr>
          <a:lstStyle/>
          <a:p>
            <a:pPr algn="ctr"/>
            <a:r>
              <a:rPr lang="en-GB" sz="2400" dirty="0" smtClean="0">
                <a:latin typeface="Century Gothic" panose="020B0502020202020204" pitchFamily="34" charset="0"/>
              </a:rPr>
              <a:t>What do you think? </a:t>
            </a:r>
            <a:endParaRPr lang="en-GB" sz="2400" dirty="0">
              <a:latin typeface="Century Gothic" panose="020B0502020202020204" pitchFamily="34" charset="0"/>
            </a:endParaRPr>
          </a:p>
        </p:txBody>
      </p:sp>
    </p:spTree>
    <p:extLst>
      <p:ext uri="{BB962C8B-B14F-4D97-AF65-F5344CB8AC3E}">
        <p14:creationId xmlns:p14="http://schemas.microsoft.com/office/powerpoint/2010/main" val="3779669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75" y="188640"/>
            <a:ext cx="8570305" cy="5704610"/>
          </a:xfrm>
          <a:prstGeom prst="rect">
            <a:avLst/>
          </a:prstGeom>
        </p:spPr>
      </p:pic>
      <p:sp>
        <p:nvSpPr>
          <p:cNvPr id="5" name="TextBox 4"/>
          <p:cNvSpPr txBox="1"/>
          <p:nvPr/>
        </p:nvSpPr>
        <p:spPr>
          <a:xfrm>
            <a:off x="1043608" y="6237312"/>
            <a:ext cx="7344816" cy="461665"/>
          </a:xfrm>
          <a:prstGeom prst="rect">
            <a:avLst/>
          </a:prstGeom>
          <a:noFill/>
        </p:spPr>
        <p:txBody>
          <a:bodyPr wrap="square" rtlCol="0">
            <a:spAutoFit/>
          </a:bodyPr>
          <a:lstStyle/>
          <a:p>
            <a:pPr algn="ctr"/>
            <a:r>
              <a:rPr lang="en-GB" sz="2400" dirty="0" smtClean="0">
                <a:latin typeface="Century Gothic" panose="020B0502020202020204" pitchFamily="34" charset="0"/>
              </a:rPr>
              <a:t>The False Mirror</a:t>
            </a:r>
            <a:endParaRPr lang="en-GB" sz="2400" dirty="0">
              <a:latin typeface="Century Gothic" panose="020B0502020202020204" pitchFamily="34" charset="0"/>
            </a:endParaRPr>
          </a:p>
        </p:txBody>
      </p:sp>
    </p:spTree>
    <p:extLst>
      <p:ext uri="{BB962C8B-B14F-4D97-AF65-F5344CB8AC3E}">
        <p14:creationId xmlns:p14="http://schemas.microsoft.com/office/powerpoint/2010/main" val="2177980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260648"/>
            <a:ext cx="7848872" cy="5078313"/>
          </a:xfrm>
          <a:prstGeom prst="rect">
            <a:avLst/>
          </a:prstGeom>
        </p:spPr>
        <p:txBody>
          <a:bodyPr wrap="square">
            <a:spAutoFit/>
          </a:bodyPr>
          <a:lstStyle/>
          <a:p>
            <a:r>
              <a:rPr lang="en-GB" dirty="0">
                <a:latin typeface="Century Gothic" panose="020B0502020202020204" pitchFamily="34" charset="0"/>
              </a:rPr>
              <a:t>Now  look at the False Mirror with your scientific eye – </a:t>
            </a:r>
            <a:r>
              <a:rPr lang="en-GB" dirty="0" smtClean="0">
                <a:latin typeface="Century Gothic" panose="020B0502020202020204" pitchFamily="34" charset="0"/>
              </a:rPr>
              <a:t>if you’ve forgotten about Austin's butterfly follow the link to remind yourself</a:t>
            </a:r>
            <a:r>
              <a:rPr lang="en-GB" dirty="0">
                <a:latin typeface="Century Gothic" panose="020B0502020202020204" pitchFamily="34" charset="0"/>
              </a:rPr>
              <a:t>… </a:t>
            </a:r>
            <a:r>
              <a:rPr lang="en-GB" dirty="0">
                <a:latin typeface="Century Gothic" panose="020B0502020202020204" pitchFamily="34" charset="0"/>
                <a:hlinkClick r:id="rId2"/>
              </a:rPr>
              <a:t>https://</a:t>
            </a:r>
            <a:r>
              <a:rPr lang="en-GB" dirty="0" smtClean="0">
                <a:latin typeface="Century Gothic" panose="020B0502020202020204" pitchFamily="34" charset="0"/>
                <a:hlinkClick r:id="rId2"/>
              </a:rPr>
              <a:t>www.youtube.com/watch?v=hqh1MRWZjms</a:t>
            </a:r>
            <a:endParaRPr lang="en-GB" dirty="0" smtClean="0">
              <a:latin typeface="Century Gothic" panose="020B0502020202020204" pitchFamily="34" charset="0"/>
            </a:endParaRPr>
          </a:p>
          <a:p>
            <a:endParaRPr lang="en-GB" dirty="0">
              <a:latin typeface="Century Gothic" panose="020B0502020202020204" pitchFamily="34" charset="0"/>
            </a:endParaRPr>
          </a:p>
          <a:p>
            <a:r>
              <a:rPr lang="en-GB" dirty="0" smtClean="0">
                <a:latin typeface="Century Gothic" panose="020B0502020202020204" pitchFamily="34" charset="0"/>
              </a:rPr>
              <a:t>Create </a:t>
            </a:r>
            <a:r>
              <a:rPr lang="en-GB" dirty="0">
                <a:latin typeface="Century Gothic" panose="020B0502020202020204" pitchFamily="34" charset="0"/>
              </a:rPr>
              <a:t>your own </a:t>
            </a:r>
            <a:r>
              <a:rPr lang="en-GB" dirty="0" smtClean="0">
                <a:latin typeface="Century Gothic" panose="020B0502020202020204" pitchFamily="34" charset="0"/>
              </a:rPr>
              <a:t>version of the False Mirror </a:t>
            </a:r>
            <a:r>
              <a:rPr lang="en-GB" dirty="0">
                <a:latin typeface="Century Gothic" panose="020B0502020202020204" pitchFamily="34" charset="0"/>
              </a:rPr>
              <a:t>– </a:t>
            </a:r>
            <a:r>
              <a:rPr lang="en-GB" b="1" dirty="0">
                <a:latin typeface="Century Gothic" panose="020B0502020202020204" pitchFamily="34" charset="0"/>
              </a:rPr>
              <a:t>What will you draw in the eye? </a:t>
            </a:r>
          </a:p>
          <a:p>
            <a:r>
              <a:rPr lang="en-GB" b="1" dirty="0">
                <a:latin typeface="Century Gothic" panose="020B0502020202020204" pitchFamily="34" charset="0"/>
              </a:rPr>
              <a:t>What will it mean to you</a:t>
            </a:r>
            <a:r>
              <a:rPr lang="en-GB" b="1" dirty="0" smtClean="0">
                <a:latin typeface="Century Gothic" panose="020B0502020202020204" pitchFamily="34" charset="0"/>
              </a:rPr>
              <a:t>?</a:t>
            </a:r>
          </a:p>
          <a:p>
            <a:r>
              <a:rPr lang="en-GB" b="1" dirty="0" smtClean="0">
                <a:latin typeface="Century Gothic" panose="020B0502020202020204" pitchFamily="34" charset="0"/>
              </a:rPr>
              <a:t>You could work very small scale or make it BIG!</a:t>
            </a:r>
          </a:p>
          <a:p>
            <a:endParaRPr lang="en-GB" b="1" dirty="0">
              <a:latin typeface="Century Gothic" panose="020B0502020202020204" pitchFamily="34" charset="0"/>
            </a:endParaRPr>
          </a:p>
          <a:p>
            <a:r>
              <a:rPr lang="en-GB" dirty="0">
                <a:latin typeface="Century Gothic" panose="020B0502020202020204" pitchFamily="34" charset="0"/>
              </a:rPr>
              <a:t>THEN </a:t>
            </a:r>
            <a:endParaRPr lang="en-GB" dirty="0" smtClean="0">
              <a:latin typeface="Century Gothic" panose="020B0502020202020204" pitchFamily="34" charset="0"/>
            </a:endParaRPr>
          </a:p>
          <a:p>
            <a:endParaRPr lang="en-GB" dirty="0">
              <a:latin typeface="Century Gothic" panose="020B0502020202020204" pitchFamily="34" charset="0"/>
            </a:endParaRPr>
          </a:p>
          <a:p>
            <a:r>
              <a:rPr lang="en-GB" dirty="0">
                <a:latin typeface="Century Gothic" panose="020B0502020202020204" pitchFamily="34" charset="0"/>
              </a:rPr>
              <a:t>Think about how </a:t>
            </a:r>
            <a:r>
              <a:rPr lang="en-GB" dirty="0" smtClean="0">
                <a:latin typeface="Century Gothic" panose="020B0502020202020204" pitchFamily="34" charset="0"/>
              </a:rPr>
              <a:t>Austin developed his </a:t>
            </a:r>
            <a:r>
              <a:rPr lang="en-GB" dirty="0">
                <a:latin typeface="Century Gothic" panose="020B0502020202020204" pitchFamily="34" charset="0"/>
              </a:rPr>
              <a:t>observation skills </a:t>
            </a:r>
            <a:r>
              <a:rPr lang="en-GB" dirty="0" smtClean="0">
                <a:latin typeface="Century Gothic" panose="020B0502020202020204" pitchFamily="34" charset="0"/>
              </a:rPr>
              <a:t>– fold a piece of paper into ¼ s.</a:t>
            </a:r>
            <a:endParaRPr lang="en-GB" dirty="0">
              <a:latin typeface="Century Gothic" panose="020B0502020202020204" pitchFamily="34" charset="0"/>
            </a:endParaRPr>
          </a:p>
          <a:p>
            <a:r>
              <a:rPr lang="en-GB" b="1" dirty="0">
                <a:latin typeface="Century Gothic" panose="020B0502020202020204" pitchFamily="34" charset="0"/>
              </a:rPr>
              <a:t>Look at yourself </a:t>
            </a:r>
            <a:r>
              <a:rPr lang="en-GB" b="1" dirty="0" smtClean="0">
                <a:latin typeface="Century Gothic" panose="020B0502020202020204" pitchFamily="34" charset="0"/>
              </a:rPr>
              <a:t>in a  mirror – </a:t>
            </a:r>
            <a:r>
              <a:rPr lang="en-GB" b="1" dirty="0">
                <a:latin typeface="Century Gothic" panose="020B0502020202020204" pitchFamily="34" charset="0"/>
              </a:rPr>
              <a:t>draw one of your eyes in as much detail as possible </a:t>
            </a:r>
            <a:r>
              <a:rPr lang="en-GB" dirty="0">
                <a:latin typeface="Century Gothic" panose="020B0502020202020204" pitchFamily="34" charset="0"/>
              </a:rPr>
              <a:t>– don’t worry about adding colour unless you want to</a:t>
            </a:r>
            <a:r>
              <a:rPr lang="en-GB" dirty="0" smtClean="0">
                <a:latin typeface="Century Gothic" panose="020B0502020202020204" pitchFamily="34" charset="0"/>
              </a:rPr>
              <a:t>. Repeat until all your spaces are filled – ask someone to give you feedback between each one (remember that the time for each one is quite short). </a:t>
            </a:r>
            <a:endParaRPr lang="en-GB" dirty="0">
              <a:latin typeface="Century Gothic" panose="020B0502020202020204" pitchFamily="34" charset="0"/>
            </a:endParaRPr>
          </a:p>
        </p:txBody>
      </p:sp>
    </p:spTree>
    <p:extLst>
      <p:ext uri="{BB962C8B-B14F-4D97-AF65-F5344CB8AC3E}">
        <p14:creationId xmlns:p14="http://schemas.microsoft.com/office/powerpoint/2010/main" val="4073853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764704"/>
            <a:ext cx="4572000" cy="5632311"/>
          </a:xfrm>
          <a:prstGeom prst="rect">
            <a:avLst/>
          </a:prstGeom>
        </p:spPr>
        <p:txBody>
          <a:bodyPr>
            <a:spAutoFit/>
          </a:bodyPr>
          <a:lstStyle/>
          <a:p>
            <a:pPr marL="342900" indent="-342900">
              <a:buFont typeface="Arial" panose="020B0604020202020204" pitchFamily="34" charset="0"/>
              <a:buChar char="•"/>
            </a:pPr>
            <a:r>
              <a:rPr lang="en-GB" sz="2000" dirty="0">
                <a:latin typeface="Century Gothic" panose="020B0502020202020204" pitchFamily="34" charset="0"/>
              </a:rPr>
              <a:t>Think about what you have learned about </a:t>
            </a:r>
            <a:r>
              <a:rPr lang="en-GB" sz="2000" dirty="0" smtClean="0">
                <a:latin typeface="Century Gothic" panose="020B0502020202020204" pitchFamily="34" charset="0"/>
              </a:rPr>
              <a:t>what you might expect to see and when this is not the case…and how it makes you feel… </a:t>
            </a: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smtClean="0">
                <a:latin typeface="Century Gothic" panose="020B0502020202020204" pitchFamily="34" charset="0"/>
              </a:rPr>
              <a:t>What </a:t>
            </a:r>
            <a:r>
              <a:rPr lang="en-GB" sz="2000" dirty="0">
                <a:latin typeface="Century Gothic" panose="020B0502020202020204" pitchFamily="34" charset="0"/>
              </a:rPr>
              <a:t>are 3 </a:t>
            </a:r>
            <a:r>
              <a:rPr lang="en-GB" sz="2000" dirty="0" smtClean="0">
                <a:latin typeface="Century Gothic" panose="020B0502020202020204" pitchFamily="34" charset="0"/>
              </a:rPr>
              <a:t>things </a:t>
            </a:r>
            <a:r>
              <a:rPr lang="en-GB" sz="2000" dirty="0">
                <a:latin typeface="Century Gothic" panose="020B0502020202020204" pitchFamily="34" charset="0"/>
              </a:rPr>
              <a:t>you have learned about </a:t>
            </a:r>
            <a:r>
              <a:rPr lang="en-GB" sz="2000" dirty="0" smtClean="0">
                <a:latin typeface="Century Gothic" panose="020B0502020202020204" pitchFamily="34" charset="0"/>
              </a:rPr>
              <a:t>Magritte?</a:t>
            </a: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a:latin typeface="Century Gothic" panose="020B0502020202020204" pitchFamily="34" charset="0"/>
              </a:rPr>
              <a:t>Do you have a favourite painting of his?</a:t>
            </a:r>
          </a:p>
          <a:p>
            <a:pPr marL="342900" indent="-342900">
              <a:buFont typeface="Arial" panose="020B0604020202020204" pitchFamily="34" charset="0"/>
              <a:buChar char="•"/>
            </a:pPr>
            <a:r>
              <a:rPr lang="en-GB" sz="2000" dirty="0">
                <a:latin typeface="Century Gothic" panose="020B0502020202020204" pitchFamily="34" charset="0"/>
              </a:rPr>
              <a:t>Do you have a favourite picture that you have made?</a:t>
            </a:r>
          </a:p>
          <a:p>
            <a:pPr marL="342900" indent="-342900">
              <a:buFont typeface="Arial" panose="020B0604020202020204" pitchFamily="34" charset="0"/>
              <a:buChar char="•"/>
            </a:pPr>
            <a:r>
              <a:rPr lang="en-GB" sz="2000" dirty="0">
                <a:latin typeface="Century Gothic" panose="020B0502020202020204" pitchFamily="34" charset="0"/>
              </a:rPr>
              <a:t>If you don’t have paint to use, don’t worry – when we are back in school you will have some opportunities to develop this using paint…</a:t>
            </a:r>
          </a:p>
          <a:p>
            <a:pPr marL="342900" indent="-342900">
              <a:buFont typeface="Arial" panose="020B0604020202020204" pitchFamily="34" charset="0"/>
              <a:buChar char="•"/>
            </a:pPr>
            <a:r>
              <a:rPr lang="en-GB" sz="2000" dirty="0">
                <a:latin typeface="Century Gothic" panose="020B0502020202020204" pitchFamily="34" charset="0"/>
              </a:rPr>
              <a:t>I can’t wait to see your art work – Mrs W. x</a:t>
            </a:r>
          </a:p>
        </p:txBody>
      </p:sp>
      <p:sp>
        <p:nvSpPr>
          <p:cNvPr id="3" name="TextBox 2"/>
          <p:cNvSpPr txBox="1"/>
          <p:nvPr/>
        </p:nvSpPr>
        <p:spPr>
          <a:xfrm>
            <a:off x="4860032" y="237828"/>
            <a:ext cx="4179140" cy="1938992"/>
          </a:xfrm>
          <a:prstGeom prst="rect">
            <a:avLst/>
          </a:prstGeom>
          <a:noFill/>
        </p:spPr>
        <p:txBody>
          <a:bodyPr wrap="square" rtlCol="0">
            <a:spAutoFit/>
          </a:bodyPr>
          <a:lstStyle/>
          <a:p>
            <a:r>
              <a:rPr lang="en-GB" sz="2400" dirty="0" smtClean="0">
                <a:latin typeface="Century Gothic" panose="020B0502020202020204" pitchFamily="34" charset="0"/>
              </a:rPr>
              <a:t>This is </a:t>
            </a:r>
            <a:r>
              <a:rPr lang="en-GB" sz="2400" i="1" dirty="0" smtClean="0">
                <a:latin typeface="Century Gothic" panose="020B0502020202020204" pitchFamily="34" charset="0"/>
              </a:rPr>
              <a:t>my</a:t>
            </a:r>
            <a:r>
              <a:rPr lang="en-GB" sz="2400" dirty="0" smtClean="0">
                <a:latin typeface="Century Gothic" panose="020B0502020202020204" pitchFamily="34" charset="0"/>
              </a:rPr>
              <a:t> favourite Magritte painting – </a:t>
            </a:r>
            <a:r>
              <a:rPr lang="en-GB" sz="2400" i="1" dirty="0">
                <a:latin typeface="Century Gothic" panose="020B0502020202020204" pitchFamily="34" charset="0"/>
              </a:rPr>
              <a:t>T</a:t>
            </a:r>
            <a:r>
              <a:rPr lang="en-GB" sz="2400" i="1" dirty="0" smtClean="0">
                <a:latin typeface="Century Gothic" panose="020B0502020202020204" pitchFamily="34" charset="0"/>
              </a:rPr>
              <a:t>he art of conversation. </a:t>
            </a:r>
          </a:p>
          <a:p>
            <a:r>
              <a:rPr lang="en-GB" sz="2400" dirty="0" smtClean="0">
                <a:latin typeface="Century Gothic" panose="020B0502020202020204" pitchFamily="34" charset="0"/>
              </a:rPr>
              <a:t>Can you guess why I like it? </a:t>
            </a:r>
            <a:endParaRPr lang="en-GB" sz="2400" dirty="0">
              <a:latin typeface="Century Gothic" panose="020B0502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2332303"/>
            <a:ext cx="3148019" cy="4082719"/>
          </a:xfrm>
          <a:prstGeom prst="rect">
            <a:avLst/>
          </a:prstGeom>
        </p:spPr>
      </p:pic>
    </p:spTree>
    <p:extLst>
      <p:ext uri="{BB962C8B-B14F-4D97-AF65-F5344CB8AC3E}">
        <p14:creationId xmlns:p14="http://schemas.microsoft.com/office/powerpoint/2010/main" val="1390666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164" t="47110" r="36164" b="13578"/>
          <a:stretch/>
        </p:blipFill>
        <p:spPr>
          <a:xfrm>
            <a:off x="-99" y="876464"/>
            <a:ext cx="7325612" cy="5851330"/>
          </a:xfrm>
          <a:prstGeom prst="rect">
            <a:avLst/>
          </a:prstGeom>
        </p:spPr>
      </p:pic>
      <p:sp>
        <p:nvSpPr>
          <p:cNvPr id="3" name="TextBox 2"/>
          <p:cNvSpPr txBox="1"/>
          <p:nvPr/>
        </p:nvSpPr>
        <p:spPr>
          <a:xfrm>
            <a:off x="1687180" y="476672"/>
            <a:ext cx="3951054" cy="646331"/>
          </a:xfrm>
          <a:prstGeom prst="rect">
            <a:avLst/>
          </a:prstGeom>
          <a:noFill/>
        </p:spPr>
        <p:txBody>
          <a:bodyPr wrap="square" rtlCol="0">
            <a:spAutoFit/>
          </a:bodyPr>
          <a:lstStyle/>
          <a:p>
            <a:pPr algn="ctr"/>
            <a:r>
              <a:rPr lang="en-GB" dirty="0" smtClean="0">
                <a:latin typeface="Century Gothic" panose="020B0502020202020204" pitchFamily="34" charset="0"/>
              </a:rPr>
              <a:t>If Magritte is inspiring you, take this additional challenge…</a:t>
            </a:r>
            <a:endParaRPr lang="en-GB" dirty="0">
              <a:latin typeface="Century Gothic" panose="020B0502020202020204" pitchFamily="34" charset="0"/>
            </a:endParaRPr>
          </a:p>
        </p:txBody>
      </p:sp>
      <p:pic>
        <p:nvPicPr>
          <p:cNvPr id="5" name="Picture 4"/>
          <p:cNvPicPr>
            <a:picLocks noChangeAspect="1"/>
          </p:cNvPicPr>
          <p:nvPr/>
        </p:nvPicPr>
        <p:blipFill rotWithShape="1">
          <a:blip r:embed="rId3"/>
          <a:srcRect r="51595"/>
          <a:stretch/>
        </p:blipFill>
        <p:spPr>
          <a:xfrm>
            <a:off x="7394700" y="4725144"/>
            <a:ext cx="1578636" cy="1871464"/>
          </a:xfrm>
          <a:prstGeom prst="rect">
            <a:avLst/>
          </a:prstGeom>
        </p:spPr>
      </p:pic>
      <p:pic>
        <p:nvPicPr>
          <p:cNvPr id="6" name="Picture 5"/>
          <p:cNvPicPr>
            <a:picLocks noChangeAspect="1"/>
          </p:cNvPicPr>
          <p:nvPr/>
        </p:nvPicPr>
        <p:blipFill rotWithShape="1">
          <a:blip r:embed="rId3"/>
          <a:srcRect l="50438"/>
          <a:stretch/>
        </p:blipFill>
        <p:spPr>
          <a:xfrm>
            <a:off x="7353164" y="2636912"/>
            <a:ext cx="1433507" cy="1659742"/>
          </a:xfrm>
          <a:prstGeom prst="rect">
            <a:avLst/>
          </a:prstGeom>
        </p:spPr>
      </p:pic>
      <p:pic>
        <p:nvPicPr>
          <p:cNvPr id="7" name="Picture 6"/>
          <p:cNvPicPr>
            <a:picLocks noChangeAspect="1"/>
          </p:cNvPicPr>
          <p:nvPr/>
        </p:nvPicPr>
        <p:blipFill rotWithShape="1">
          <a:blip r:embed="rId4"/>
          <a:srcRect l="2153" t="15256" r="11721"/>
          <a:stretch/>
        </p:blipFill>
        <p:spPr>
          <a:xfrm>
            <a:off x="7353164" y="332656"/>
            <a:ext cx="1661708" cy="2176634"/>
          </a:xfrm>
          <a:prstGeom prst="rect">
            <a:avLst/>
          </a:prstGeom>
        </p:spPr>
      </p:pic>
    </p:spTree>
    <p:extLst>
      <p:ext uri="{BB962C8B-B14F-4D97-AF65-F5344CB8AC3E}">
        <p14:creationId xmlns:p14="http://schemas.microsoft.com/office/powerpoint/2010/main" val="9315801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4968552" cy="4525963"/>
          </a:xfrm>
        </p:spPr>
        <p:txBody>
          <a:bodyPr>
            <a:noAutofit/>
          </a:bodyPr>
          <a:lstStyle/>
          <a:p>
            <a:r>
              <a:rPr lang="en-GB" sz="2800" dirty="0">
                <a:latin typeface="Century Gothic" panose="020B0502020202020204" pitchFamily="34" charset="0"/>
              </a:rPr>
              <a:t>Some Magritte facts:</a:t>
            </a:r>
          </a:p>
          <a:p>
            <a:pPr marL="285750" indent="-285750"/>
            <a:r>
              <a:rPr lang="en-GB" sz="2800" dirty="0">
                <a:latin typeface="Century Gothic" panose="020B0502020202020204" pitchFamily="34" charset="0"/>
              </a:rPr>
              <a:t>Belgian</a:t>
            </a:r>
          </a:p>
          <a:p>
            <a:pPr marL="285750" indent="-285750"/>
            <a:r>
              <a:rPr lang="en-GB" sz="2800" dirty="0">
                <a:latin typeface="Century Gothic" panose="020B0502020202020204" pitchFamily="34" charset="0"/>
              </a:rPr>
              <a:t>1898 – 1967</a:t>
            </a:r>
          </a:p>
          <a:p>
            <a:pPr marL="285750" indent="-285750"/>
            <a:r>
              <a:rPr lang="en-GB" sz="2800" dirty="0">
                <a:latin typeface="Century Gothic" panose="020B0502020202020204" pitchFamily="34" charset="0"/>
              </a:rPr>
              <a:t>Has an asteroid named after him</a:t>
            </a:r>
          </a:p>
          <a:p>
            <a:pPr marL="285750" indent="-285750"/>
            <a:r>
              <a:rPr lang="en-GB" sz="2800" dirty="0">
                <a:latin typeface="Century Gothic" panose="020B0502020202020204" pitchFamily="34" charset="0"/>
              </a:rPr>
              <a:t>Worked in a wallpaper factory</a:t>
            </a:r>
          </a:p>
          <a:p>
            <a:pPr marL="285750" indent="-285750"/>
            <a:r>
              <a:rPr lang="en-GB" sz="2800" dirty="0">
                <a:latin typeface="Century Gothic" panose="020B0502020202020204" pitchFamily="34" charset="0"/>
              </a:rPr>
              <a:t>Worked designing posters</a:t>
            </a:r>
          </a:p>
          <a:p>
            <a:pPr marL="285750" indent="-285750"/>
            <a:r>
              <a:rPr lang="en-GB" sz="2800" dirty="0">
                <a:latin typeface="Century Gothic" panose="020B0502020202020204" pitchFamily="34" charset="0"/>
              </a:rPr>
              <a:t>Produced first surreal painting in 1926</a:t>
            </a:r>
          </a:p>
          <a:p>
            <a:pPr marL="285750" indent="-285750"/>
            <a:r>
              <a:rPr lang="en-GB" sz="2800" dirty="0">
                <a:latin typeface="Century Gothic" panose="020B0502020202020204" pitchFamily="34" charset="0"/>
              </a:rPr>
              <a:t>His paintings are in art galleries all over the world.</a:t>
            </a:r>
          </a:p>
        </p:txBody>
      </p:sp>
      <p:pic>
        <p:nvPicPr>
          <p:cNvPr id="4" name="Picture 3"/>
          <p:cNvPicPr>
            <a:picLocks noChangeAspect="1"/>
          </p:cNvPicPr>
          <p:nvPr/>
        </p:nvPicPr>
        <p:blipFill rotWithShape="1">
          <a:blip r:embed="rId2"/>
          <a:srcRect l="10459" r="20815"/>
          <a:stretch/>
        </p:blipFill>
        <p:spPr>
          <a:xfrm>
            <a:off x="5265103" y="2204864"/>
            <a:ext cx="3715733" cy="4241763"/>
          </a:xfrm>
          <a:prstGeom prst="rect">
            <a:avLst/>
          </a:prstGeom>
        </p:spPr>
      </p:pic>
    </p:spTree>
    <p:extLst>
      <p:ext uri="{BB962C8B-B14F-4D97-AF65-F5344CB8AC3E}">
        <p14:creationId xmlns:p14="http://schemas.microsoft.com/office/powerpoint/2010/main" val="135212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88840"/>
            <a:ext cx="8229600" cy="4525963"/>
          </a:xfrm>
        </p:spPr>
        <p:txBody>
          <a:bodyPr>
            <a:normAutofit fontScale="62500" lnSpcReduction="20000"/>
          </a:bodyPr>
          <a:lstStyle/>
          <a:p>
            <a:pPr marL="0" indent="0" algn="ctr">
              <a:buNone/>
            </a:pPr>
            <a:endParaRPr lang="en-GB" sz="5200" b="1" dirty="0">
              <a:solidFill>
                <a:srgbClr val="FF0000"/>
              </a:solidFill>
              <a:latin typeface="Century Gothic" panose="020B0502020202020204" pitchFamily="34" charset="0"/>
            </a:endParaRPr>
          </a:p>
          <a:p>
            <a:r>
              <a:rPr lang="en-GB" sz="4000" dirty="0">
                <a:latin typeface="Century Gothic" panose="020B0502020202020204" pitchFamily="34" charset="0"/>
              </a:rPr>
              <a:t>Artists painted unnerving, illogical scenes with photographic precision, creating strange creatures from everyday objects and developing painting techniques that allowed the unconscious to express itself</a:t>
            </a:r>
            <a:r>
              <a:rPr lang="en-GB" sz="4000" dirty="0" smtClean="0">
                <a:latin typeface="Century Gothic" panose="020B0502020202020204" pitchFamily="34" charset="0"/>
              </a:rPr>
              <a:t>.</a:t>
            </a:r>
          </a:p>
          <a:p>
            <a:pPr marL="0" indent="0">
              <a:buNone/>
            </a:pPr>
            <a:endParaRPr lang="en-GB" sz="4000" dirty="0">
              <a:latin typeface="Century Gothic" panose="020B0502020202020204" pitchFamily="34" charset="0"/>
            </a:endParaRPr>
          </a:p>
          <a:p>
            <a:r>
              <a:rPr lang="en-GB" sz="4000" dirty="0">
                <a:latin typeface="Century Gothic" panose="020B0502020202020204" pitchFamily="34" charset="0"/>
              </a:rPr>
              <a:t>Surrealist works feature the element of surprise</a:t>
            </a:r>
            <a:r>
              <a:rPr lang="en-GB" sz="4000" dirty="0" smtClean="0">
                <a:latin typeface="Century Gothic" panose="020B0502020202020204" pitchFamily="34" charset="0"/>
              </a:rPr>
              <a:t>!</a:t>
            </a:r>
          </a:p>
          <a:p>
            <a:pPr marL="0" indent="0">
              <a:buNone/>
            </a:pPr>
            <a:endParaRPr lang="en-GB" sz="4000" dirty="0">
              <a:latin typeface="Century Gothic" panose="020B0502020202020204" pitchFamily="34" charset="0"/>
            </a:endParaRPr>
          </a:p>
          <a:p>
            <a:r>
              <a:rPr lang="en-GB" sz="4000" dirty="0">
                <a:latin typeface="Century Gothic" panose="020B0502020202020204" pitchFamily="34" charset="0"/>
              </a:rPr>
              <a:t>Look carefully at the following Magritte surrealist paintings…be curious – ask yourself questions…</a:t>
            </a:r>
          </a:p>
        </p:txBody>
      </p:sp>
      <p:sp>
        <p:nvSpPr>
          <p:cNvPr id="6" name="Rectangle 5"/>
          <p:cNvSpPr/>
          <p:nvPr/>
        </p:nvSpPr>
        <p:spPr>
          <a:xfrm>
            <a:off x="539552" y="692696"/>
            <a:ext cx="7848872" cy="830997"/>
          </a:xfrm>
          <a:prstGeom prst="rect">
            <a:avLst/>
          </a:prstGeom>
        </p:spPr>
        <p:txBody>
          <a:bodyPr wrap="square">
            <a:spAutoFit/>
          </a:bodyPr>
          <a:lstStyle/>
          <a:p>
            <a:pPr algn="ctr"/>
            <a:r>
              <a:rPr lang="en-GB" sz="4800" dirty="0">
                <a:latin typeface="Century Gothic" panose="020B0502020202020204" pitchFamily="34" charset="0"/>
              </a:rPr>
              <a:t>So what is surrealism?</a:t>
            </a:r>
          </a:p>
        </p:txBody>
      </p:sp>
    </p:spTree>
    <p:extLst>
      <p:ext uri="{BB962C8B-B14F-4D97-AF65-F5344CB8AC3E}">
        <p14:creationId xmlns:p14="http://schemas.microsoft.com/office/powerpoint/2010/main" val="2184156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638" y="188640"/>
            <a:ext cx="7951404" cy="5955591"/>
          </a:xfrm>
          <a:prstGeom prst="rect">
            <a:avLst/>
          </a:prstGeom>
        </p:spPr>
      </p:pic>
      <p:sp>
        <p:nvSpPr>
          <p:cNvPr id="5" name="TextBox 4"/>
          <p:cNvSpPr txBox="1"/>
          <p:nvPr/>
        </p:nvSpPr>
        <p:spPr>
          <a:xfrm>
            <a:off x="971600" y="6309583"/>
            <a:ext cx="7344816" cy="461665"/>
          </a:xfrm>
          <a:prstGeom prst="rect">
            <a:avLst/>
          </a:prstGeom>
          <a:noFill/>
        </p:spPr>
        <p:txBody>
          <a:bodyPr wrap="square" rtlCol="0">
            <a:spAutoFit/>
          </a:bodyPr>
          <a:lstStyle/>
          <a:p>
            <a:pPr algn="ctr"/>
            <a:r>
              <a:rPr lang="en-GB" sz="2400" dirty="0" smtClean="0">
                <a:latin typeface="Century Gothic" panose="020B0502020202020204" pitchFamily="34" charset="0"/>
              </a:rPr>
              <a:t>The Lost Jockey</a:t>
            </a:r>
            <a:endParaRPr lang="en-GB" sz="2400" dirty="0">
              <a:latin typeface="Century Gothic" panose="020B0502020202020204" pitchFamily="34" charset="0"/>
            </a:endParaRPr>
          </a:p>
        </p:txBody>
      </p:sp>
    </p:spTree>
    <p:extLst>
      <p:ext uri="{BB962C8B-B14F-4D97-AF65-F5344CB8AC3E}">
        <p14:creationId xmlns:p14="http://schemas.microsoft.com/office/powerpoint/2010/main" val="486828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16632"/>
            <a:ext cx="7773476" cy="6120680"/>
          </a:xfrm>
          <a:prstGeom prst="rect">
            <a:avLst/>
          </a:prstGeom>
        </p:spPr>
      </p:pic>
      <p:sp>
        <p:nvSpPr>
          <p:cNvPr id="5" name="TextBox 4"/>
          <p:cNvSpPr txBox="1"/>
          <p:nvPr/>
        </p:nvSpPr>
        <p:spPr>
          <a:xfrm>
            <a:off x="1043608" y="6237312"/>
            <a:ext cx="7344816" cy="461665"/>
          </a:xfrm>
          <a:prstGeom prst="rect">
            <a:avLst/>
          </a:prstGeom>
          <a:noFill/>
        </p:spPr>
        <p:txBody>
          <a:bodyPr wrap="square" rtlCol="0">
            <a:spAutoFit/>
          </a:bodyPr>
          <a:lstStyle/>
          <a:p>
            <a:pPr algn="ctr"/>
            <a:r>
              <a:rPr lang="en-GB" sz="2400" dirty="0" smtClean="0">
                <a:latin typeface="Century Gothic" panose="020B0502020202020204" pitchFamily="34" charset="0"/>
              </a:rPr>
              <a:t>Gonconda</a:t>
            </a:r>
            <a:endParaRPr lang="en-GB" sz="2400" dirty="0">
              <a:latin typeface="Century Gothic" panose="020B0502020202020204" pitchFamily="34" charset="0"/>
            </a:endParaRPr>
          </a:p>
        </p:txBody>
      </p:sp>
    </p:spTree>
    <p:extLst>
      <p:ext uri="{BB962C8B-B14F-4D97-AF65-F5344CB8AC3E}">
        <p14:creationId xmlns:p14="http://schemas.microsoft.com/office/powerpoint/2010/main" val="1171622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9662"/>
            <a:ext cx="5256584" cy="6534880"/>
          </a:xfrm>
          <a:prstGeom prst="rect">
            <a:avLst/>
          </a:prstGeom>
        </p:spPr>
      </p:pic>
      <p:sp>
        <p:nvSpPr>
          <p:cNvPr id="5" name="TextBox 4"/>
          <p:cNvSpPr txBox="1"/>
          <p:nvPr/>
        </p:nvSpPr>
        <p:spPr>
          <a:xfrm>
            <a:off x="5823012" y="620688"/>
            <a:ext cx="2709428" cy="461665"/>
          </a:xfrm>
          <a:prstGeom prst="rect">
            <a:avLst/>
          </a:prstGeom>
          <a:noFill/>
        </p:spPr>
        <p:txBody>
          <a:bodyPr wrap="square" rtlCol="0">
            <a:spAutoFit/>
          </a:bodyPr>
          <a:lstStyle/>
          <a:p>
            <a:pPr algn="ctr"/>
            <a:r>
              <a:rPr lang="en-GB" sz="2400" dirty="0" smtClean="0">
                <a:latin typeface="Century Gothic" panose="020B0502020202020204" pitchFamily="34" charset="0"/>
              </a:rPr>
              <a:t>Le blanc seing</a:t>
            </a:r>
            <a:endParaRPr lang="en-GB" sz="2400" dirty="0">
              <a:latin typeface="Century Gothic" panose="020B0502020202020204" pitchFamily="34" charset="0"/>
            </a:endParaRPr>
          </a:p>
        </p:txBody>
      </p:sp>
      <p:sp>
        <p:nvSpPr>
          <p:cNvPr id="2" name="Rectangle 1"/>
          <p:cNvSpPr/>
          <p:nvPr/>
        </p:nvSpPr>
        <p:spPr>
          <a:xfrm>
            <a:off x="5855305" y="2975437"/>
            <a:ext cx="2862064" cy="923330"/>
          </a:xfrm>
          <a:prstGeom prst="rect">
            <a:avLst/>
          </a:prstGeom>
        </p:spPr>
        <p:txBody>
          <a:bodyPr wrap="square">
            <a:spAutoFit/>
          </a:bodyPr>
          <a:lstStyle/>
          <a:p>
            <a:pPr algn="ctr"/>
            <a:r>
              <a:rPr lang="en-GB" dirty="0">
                <a:latin typeface="Century Gothic" panose="020B0502020202020204" pitchFamily="34" charset="0"/>
              </a:rPr>
              <a:t>L</a:t>
            </a:r>
            <a:r>
              <a:rPr lang="en-GB" dirty="0" smtClean="0">
                <a:latin typeface="Century Gothic" panose="020B0502020202020204" pitchFamily="34" charset="0"/>
              </a:rPr>
              <a:t>ook </a:t>
            </a:r>
            <a:r>
              <a:rPr lang="en-GB" dirty="0">
                <a:latin typeface="Century Gothic" panose="020B0502020202020204" pitchFamily="34" charset="0"/>
              </a:rPr>
              <a:t>at how the trees feature – could this really happen? </a:t>
            </a:r>
          </a:p>
        </p:txBody>
      </p:sp>
    </p:spTree>
    <p:extLst>
      <p:ext uri="{BB962C8B-B14F-4D97-AF65-F5344CB8AC3E}">
        <p14:creationId xmlns:p14="http://schemas.microsoft.com/office/powerpoint/2010/main" val="4188843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116631"/>
            <a:ext cx="5267467" cy="6574777"/>
          </a:xfrm>
          <a:prstGeom prst="rect">
            <a:avLst/>
          </a:prstGeom>
        </p:spPr>
      </p:pic>
      <p:sp>
        <p:nvSpPr>
          <p:cNvPr id="5" name="TextBox 4"/>
          <p:cNvSpPr txBox="1"/>
          <p:nvPr/>
        </p:nvSpPr>
        <p:spPr>
          <a:xfrm>
            <a:off x="1259632" y="2190606"/>
            <a:ext cx="1440160" cy="830997"/>
          </a:xfrm>
          <a:prstGeom prst="rect">
            <a:avLst/>
          </a:prstGeom>
          <a:noFill/>
        </p:spPr>
        <p:txBody>
          <a:bodyPr wrap="square" rtlCol="0">
            <a:spAutoFit/>
          </a:bodyPr>
          <a:lstStyle/>
          <a:p>
            <a:pPr algn="ctr"/>
            <a:r>
              <a:rPr lang="en-GB" sz="2400" dirty="0" smtClean="0">
                <a:latin typeface="Century Gothic" panose="020B0502020202020204" pitchFamily="34" charset="0"/>
              </a:rPr>
              <a:t>Son of man</a:t>
            </a:r>
            <a:endParaRPr lang="en-GB" sz="2400" dirty="0">
              <a:latin typeface="Century Gothic" panose="020B0502020202020204" pitchFamily="34" charset="0"/>
            </a:endParaRPr>
          </a:p>
        </p:txBody>
      </p:sp>
    </p:spTree>
    <p:extLst>
      <p:ext uri="{BB962C8B-B14F-4D97-AF65-F5344CB8AC3E}">
        <p14:creationId xmlns:p14="http://schemas.microsoft.com/office/powerpoint/2010/main" val="381645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11223"/>
            <a:ext cx="4890945" cy="6307997"/>
          </a:xfrm>
          <a:prstGeom prst="rect">
            <a:avLst/>
          </a:prstGeom>
        </p:spPr>
      </p:pic>
      <p:sp>
        <p:nvSpPr>
          <p:cNvPr id="5" name="TextBox 4"/>
          <p:cNvSpPr txBox="1"/>
          <p:nvPr/>
        </p:nvSpPr>
        <p:spPr>
          <a:xfrm>
            <a:off x="1115616" y="2643181"/>
            <a:ext cx="1728192" cy="1200329"/>
          </a:xfrm>
          <a:prstGeom prst="rect">
            <a:avLst/>
          </a:prstGeom>
          <a:noFill/>
        </p:spPr>
        <p:txBody>
          <a:bodyPr wrap="square" rtlCol="0">
            <a:spAutoFit/>
          </a:bodyPr>
          <a:lstStyle/>
          <a:p>
            <a:pPr algn="ctr"/>
            <a:r>
              <a:rPr lang="en-GB" sz="2400" dirty="0" smtClean="0">
                <a:latin typeface="Century Gothic" panose="020B0502020202020204" pitchFamily="34" charset="0"/>
              </a:rPr>
              <a:t>The human condition</a:t>
            </a:r>
            <a:endParaRPr lang="en-GB" sz="2400" dirty="0">
              <a:latin typeface="Century Gothic" panose="020B0502020202020204" pitchFamily="34" charset="0"/>
            </a:endParaRPr>
          </a:p>
        </p:txBody>
      </p:sp>
    </p:spTree>
    <p:extLst>
      <p:ext uri="{BB962C8B-B14F-4D97-AF65-F5344CB8AC3E}">
        <p14:creationId xmlns:p14="http://schemas.microsoft.com/office/powerpoint/2010/main" val="3315170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8640"/>
            <a:ext cx="4032448" cy="3701008"/>
          </a:xfrm>
        </p:spPr>
        <p:txBody>
          <a:bodyPr>
            <a:normAutofit fontScale="77500" lnSpcReduction="20000"/>
          </a:bodyPr>
          <a:lstStyle/>
          <a:p>
            <a:pPr marL="0" indent="0" algn="ctr">
              <a:buNone/>
            </a:pPr>
            <a:r>
              <a:rPr lang="en-GB" sz="2800" dirty="0" smtClean="0">
                <a:effectLst/>
                <a:latin typeface="Century Gothic" panose="020B0502020202020204" pitchFamily="34" charset="0"/>
              </a:rPr>
              <a:t>Much of the work Magritte created depicted similar scenes, and recurring themes. Some of his favourites were floating rocks, or creating a painting within a painting, and he also used many inanimate objects, within a human figure, creating the distinct styles which other artists did not.</a:t>
            </a:r>
            <a:endParaRPr lang="en-GB" sz="2800" dirty="0">
              <a:latin typeface="Century Gothic" panose="020B0502020202020204" pitchFamily="34" charset="0"/>
            </a:endParaRPr>
          </a:p>
        </p:txBody>
      </p:sp>
      <p:pic>
        <p:nvPicPr>
          <p:cNvPr id="2" name="Picture 1"/>
          <p:cNvPicPr>
            <a:picLocks noChangeAspect="1"/>
          </p:cNvPicPr>
          <p:nvPr/>
        </p:nvPicPr>
        <p:blipFill>
          <a:blip r:embed="rId2"/>
          <a:stretch>
            <a:fillRect/>
          </a:stretch>
        </p:blipFill>
        <p:spPr>
          <a:xfrm>
            <a:off x="4915129" y="476672"/>
            <a:ext cx="3857027" cy="2410642"/>
          </a:xfrm>
          <a:prstGeom prst="rect">
            <a:avLst/>
          </a:prstGeom>
        </p:spPr>
      </p:pic>
      <p:pic>
        <p:nvPicPr>
          <p:cNvPr id="4" name="Picture 3"/>
          <p:cNvPicPr>
            <a:picLocks noChangeAspect="1"/>
          </p:cNvPicPr>
          <p:nvPr/>
        </p:nvPicPr>
        <p:blipFill>
          <a:blip r:embed="rId3"/>
          <a:stretch>
            <a:fillRect/>
          </a:stretch>
        </p:blipFill>
        <p:spPr>
          <a:xfrm>
            <a:off x="5724128" y="3212976"/>
            <a:ext cx="3082023" cy="25003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3889648"/>
            <a:ext cx="3462628" cy="2856970"/>
          </a:xfrm>
          <a:prstGeom prst="rect">
            <a:avLst/>
          </a:prstGeom>
        </p:spPr>
      </p:pic>
    </p:spTree>
    <p:extLst>
      <p:ext uri="{BB962C8B-B14F-4D97-AF65-F5344CB8AC3E}">
        <p14:creationId xmlns:p14="http://schemas.microsoft.com/office/powerpoint/2010/main" val="812395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748</Words>
  <Application>Microsoft Office PowerPoint</Application>
  <PresentationFormat>On-screen Show (4:3)</PresentationFormat>
  <Paragraphs>68</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Comic Sans MS</vt:lpstr>
      <vt:lpstr>Office Theme</vt:lpstr>
      <vt:lpstr>Rene Magritte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Stockton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 Magritte</dc:title>
  <dc:creator>Offline</dc:creator>
  <cp:lastModifiedBy>Wood, S</cp:lastModifiedBy>
  <cp:revision>19</cp:revision>
  <dcterms:created xsi:type="dcterms:W3CDTF">2014-01-21T20:06:08Z</dcterms:created>
  <dcterms:modified xsi:type="dcterms:W3CDTF">2021-03-01T20:51:43Z</dcterms:modified>
</cp:coreProperties>
</file>