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11" r:id="rId14"/>
    <p:sldId id="299" r:id="rId15"/>
    <p:sldId id="300" r:id="rId16"/>
    <p:sldId id="306" r:id="rId17"/>
    <p:sldId id="307" r:id="rId18"/>
    <p:sldId id="301" r:id="rId19"/>
    <p:sldId id="304" r:id="rId20"/>
    <p:sldId id="308" r:id="rId21"/>
    <p:sldId id="309" r:id="rId22"/>
    <p:sldId id="313" r:id="rId23"/>
    <p:sldId id="312" r:id="rId24"/>
    <p:sldId id="31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22/02/2021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68188"/>
            <a:ext cx="5950212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2230773" y="3352803"/>
            <a:ext cx="4398988" cy="8426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9896" y="470263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children are measuring Mr Rose.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314" y="3287407"/>
            <a:ext cx="2326701" cy="2952720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463040" y="5776690"/>
            <a:ext cx="2730137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63040" y="3556727"/>
            <a:ext cx="2730137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851593" y="4451614"/>
            <a:ext cx="87187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9895" y="1089349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Mr Rose is 1 m and 70 cm tall.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07407E-6 L -0.0052 -0.130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-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7511" y="442668"/>
            <a:ext cx="75824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Ron and Amir have been measuring </a:t>
            </a:r>
          </a:p>
          <a:p>
            <a:r>
              <a:rPr lang="en-GB" sz="2800" dirty="0"/>
              <a:t>their arm span.</a:t>
            </a:r>
          </a:p>
          <a:p>
            <a:r>
              <a:rPr lang="en-GB" sz="2800" dirty="0"/>
              <a:t>Here is part of a tape measure.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157" y="105343"/>
            <a:ext cx="1427798" cy="170311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10464" y="215548"/>
            <a:ext cx="1442352" cy="176073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2779128" y="2439595"/>
            <a:ext cx="1" cy="5424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60420" y="2057702"/>
            <a:ext cx="1894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Ron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2996889"/>
            <a:ext cx="6154645" cy="158537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58085" y="4685499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How long is Ron’s arm span?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7928" y="5290621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Ron’s arm span is 1 m and 4 cm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32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5835" y="4778528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38679" y="4921217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511" y="442668"/>
            <a:ext cx="75824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Amir’s arm span is longer than Ron’s.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157" y="55317"/>
            <a:ext cx="1427798" cy="170311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10464" y="165522"/>
            <a:ext cx="1442352" cy="176073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81" y="2471271"/>
            <a:ext cx="6221733" cy="160266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58085" y="4685499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How long is Amir’s arm span?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7928" y="5290621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Amir’s arm span is 1 m and 13 cm 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394487" y="1960327"/>
            <a:ext cx="1" cy="54243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75779" y="1578434"/>
            <a:ext cx="1894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Amir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116074" y="4016514"/>
            <a:ext cx="0" cy="691045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110343" y="3611288"/>
            <a:ext cx="0" cy="390527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168537" y="3611288"/>
            <a:ext cx="0" cy="390527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152505" y="3220761"/>
            <a:ext cx="0" cy="781054"/>
          </a:xfrm>
          <a:prstGeom prst="line">
            <a:avLst/>
          </a:prstGeom>
          <a:ln w="3810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0902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7 L 0.44323 -0.0011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5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23 -0.00116 L 0.57726 -0.00116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4" grpId="0"/>
      <p:bldP spid="25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7511" y="442668"/>
            <a:ext cx="758244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Ron and Amir decide to measure the length and width of the classroom.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Altogether they measure 12 metres.</a:t>
            </a:r>
          </a:p>
          <a:p>
            <a:endParaRPr lang="en-GB" sz="2800" dirty="0"/>
          </a:p>
          <a:p>
            <a:r>
              <a:rPr lang="en-GB" sz="2800" dirty="0"/>
              <a:t>The classroom is twice as long as it is wide.</a:t>
            </a:r>
          </a:p>
          <a:p>
            <a:endParaRPr lang="en-GB" sz="2800" dirty="0"/>
          </a:p>
          <a:p>
            <a:r>
              <a:rPr lang="en-GB" sz="2800" dirty="0"/>
              <a:t>How long and how wide is the classroom?</a:t>
            </a:r>
          </a:p>
          <a:p>
            <a:endParaRPr lang="en-GB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858" y="2618761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72702" y="276145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157" y="695400"/>
            <a:ext cx="1427798" cy="170311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10464" y="805605"/>
            <a:ext cx="1442352" cy="17607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03657" y="1748371"/>
            <a:ext cx="2728709" cy="1321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503657" y="1606731"/>
            <a:ext cx="2728709" cy="13063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84766" y="1772194"/>
            <a:ext cx="0" cy="129757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6303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67511" y="442668"/>
            <a:ext cx="75824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Altogether they measure 12 metres.</a:t>
            </a:r>
          </a:p>
          <a:p>
            <a:r>
              <a:rPr lang="en-GB" sz="2800" dirty="0"/>
              <a:t>The classroom is twice as long as it is wide.</a:t>
            </a:r>
          </a:p>
          <a:p>
            <a:r>
              <a:rPr lang="en-GB" sz="2800" dirty="0"/>
              <a:t>How long and how wide is the classroom?</a:t>
            </a:r>
          </a:p>
          <a:p>
            <a:endParaRPr lang="en-GB" sz="2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626" y="1575768"/>
            <a:ext cx="1427798" cy="170311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5933" y="1685973"/>
            <a:ext cx="1442352" cy="176073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79638" y="2128675"/>
            <a:ext cx="2728709" cy="1321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379638" y="1987035"/>
            <a:ext cx="2728709" cy="13063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0747" y="2152498"/>
            <a:ext cx="0" cy="1297577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45918" y="3749037"/>
            <a:ext cx="1332412" cy="574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15259" y="3805587"/>
            <a:ext cx="1030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Width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5259" y="4532753"/>
            <a:ext cx="10306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Length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645918" y="4476203"/>
            <a:ext cx="2664824" cy="574766"/>
            <a:chOff x="1815737" y="4920343"/>
            <a:chExt cx="2664824" cy="574766"/>
          </a:xfrm>
        </p:grpSpPr>
        <p:sp>
          <p:nvSpPr>
            <p:cNvPr id="22" name="Rectangle 21"/>
            <p:cNvSpPr/>
            <p:nvPr/>
          </p:nvSpPr>
          <p:spPr>
            <a:xfrm>
              <a:off x="1815737" y="4920343"/>
              <a:ext cx="1332412" cy="5747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148149" y="4920343"/>
              <a:ext cx="1332412" cy="57476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1" name="Right Brace 20"/>
          <p:cNvSpPr/>
          <p:nvPr/>
        </p:nvSpPr>
        <p:spPr>
          <a:xfrm>
            <a:off x="4380629" y="3749037"/>
            <a:ext cx="241661" cy="130193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622290" y="4138393"/>
            <a:ext cx="1173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12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847585" y="3706231"/>
                <a:ext cx="20031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4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585" y="3706231"/>
                <a:ext cx="2003194" cy="523220"/>
              </a:xfrm>
              <a:prstGeom prst="rect">
                <a:avLst/>
              </a:prstGeom>
              <a:blipFill>
                <a:blip r:embed="rId7"/>
                <a:stretch>
                  <a:fillRect l="-6079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090055" y="3767786"/>
            <a:ext cx="888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124998" y="4570555"/>
            <a:ext cx="888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466227" y="4557561"/>
            <a:ext cx="888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7512" y="5539889"/>
            <a:ext cx="75824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The classroom is 8 m long and 4 m wide.</a:t>
            </a:r>
          </a:p>
          <a:p>
            <a:endParaRPr lang="en-GB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9411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  <p:bldP spid="23" grpId="0"/>
      <p:bldP spid="21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worksheet.</a:t>
            </a:r>
          </a:p>
        </p:txBody>
      </p:sp>
    </p:spTree>
    <p:extLst>
      <p:ext uri="{BB962C8B-B14F-4D97-AF65-F5344CB8AC3E}">
        <p14:creationId xmlns:p14="http://schemas.microsoft.com/office/powerpoint/2010/main" val="39146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statements </a:t>
            </a:r>
          </a:p>
          <a:p>
            <a:pPr marL="514350" indent="-514350">
              <a:buAutoNum type="arabicParenR"/>
            </a:pP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There are ____ centimetres in 1 metre</a:t>
            </a:r>
          </a:p>
          <a:p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There are ____ centimetres in half a metre</a:t>
            </a:r>
          </a:p>
          <a:p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long is the line?</a:t>
            </a: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long is the line?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63040" y="2881846"/>
            <a:ext cx="40494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603" y="4840055"/>
            <a:ext cx="6330067" cy="124388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463040" y="4879244"/>
            <a:ext cx="363147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603" y="2842657"/>
            <a:ext cx="6330067" cy="124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Complete the statements </a:t>
            </a:r>
          </a:p>
          <a:p>
            <a:pPr marL="514350" indent="-514350">
              <a:buAutoNum type="arabicParenR"/>
            </a:pPr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There are ____ centimetres in 1 metre</a:t>
            </a:r>
          </a:p>
          <a:p>
            <a:endParaRPr lang="en-GB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	 There are ____ centimetres in half a metre</a:t>
            </a:r>
          </a:p>
          <a:p>
            <a:endParaRPr lang="en-GB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long is the line?</a:t>
            </a: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How long is the line?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463040" y="2881846"/>
            <a:ext cx="404948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603" y="4840055"/>
            <a:ext cx="6330067" cy="124388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463040" y="4879244"/>
            <a:ext cx="363147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782389" y="940526"/>
            <a:ext cx="82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7297" y="1600667"/>
            <a:ext cx="82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50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44286" y="2199934"/>
            <a:ext cx="1773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11 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30268" y="4216676"/>
            <a:ext cx="1773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98 mm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603" y="2842657"/>
            <a:ext cx="6330067" cy="12438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2776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896" y="470263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Annie is comparing lengths to 1 metre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200" y="322419"/>
            <a:ext cx="1395824" cy="1533528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682011"/>
              </p:ext>
            </p:extLst>
          </p:nvPr>
        </p:nvGraphicFramePr>
        <p:xfrm>
          <a:off x="2022992" y="2773651"/>
          <a:ext cx="4107400" cy="25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740">
                  <a:extLst>
                    <a:ext uri="{9D8B030D-6E8A-4147-A177-3AD203B41FA5}">
                      <a16:colId xmlns:a16="http://schemas.microsoft.com/office/drawing/2014/main" val="2637636550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1443102611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2861372395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3624735615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1646816778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2411017134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638793508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692271805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522561566"/>
                    </a:ext>
                  </a:extLst>
                </a:gridCol>
                <a:gridCol w="410740">
                  <a:extLst>
                    <a:ext uri="{9D8B030D-6E8A-4147-A177-3AD203B41FA5}">
                      <a16:colId xmlns:a16="http://schemas.microsoft.com/office/drawing/2014/main" val="72317830"/>
                    </a:ext>
                  </a:extLst>
                </a:gridCol>
              </a:tblGrid>
              <a:tr h="244675"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06687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842" y="3083614"/>
            <a:ext cx="6171935" cy="1486633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500662" y="1287396"/>
            <a:ext cx="0" cy="1913004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22991" y="1356598"/>
            <a:ext cx="1" cy="1843802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22971" y="5345252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table is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longer than </a:t>
            </a:r>
            <a:r>
              <a:rPr lang="en-GB" sz="2800" dirty="0"/>
              <a:t>1 metre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896" y="470263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Annie is comparing lengths to 1 metre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528" y="226719"/>
            <a:ext cx="1395824" cy="1533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401" y="3359612"/>
            <a:ext cx="3919568" cy="296134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513518" y="6011822"/>
            <a:ext cx="4441371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3040" y="3595916"/>
            <a:ext cx="4441370" cy="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4924418" y="3844533"/>
            <a:ext cx="4133446" cy="28653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11299" y="2793690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dolls house is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60 cm </a:t>
            </a:r>
            <a:r>
              <a:rPr lang="en-GB" sz="2800" dirty="0"/>
              <a:t>tall.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62296" y="4730138"/>
                <a:ext cx="23135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 m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100 cm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296" y="4730138"/>
                <a:ext cx="2313505" cy="523220"/>
              </a:xfrm>
              <a:prstGeom prst="rect">
                <a:avLst/>
              </a:prstGeom>
              <a:blipFill>
                <a:blip r:embed="rId8"/>
                <a:stretch>
                  <a:fillRect l="-5541" t="-11628" r="-792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7088426" y="337949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60 cm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88426" y="378858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50 cm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88426" y="419767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40 cm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88426" y="460676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30 cm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088426" y="501585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20 cm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88426" y="5424945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10 cm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88426" y="215222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90 cm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88426" y="256131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80 cm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88426" y="297040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70 cm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88426" y="1743137"/>
            <a:ext cx="1020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1m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62296" y="1550258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 dolls house is </a:t>
            </a: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shorter than </a:t>
            </a:r>
            <a:r>
              <a:rPr lang="en-GB" sz="2800" dirty="0"/>
              <a:t>1 metre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66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896" y="470263"/>
            <a:ext cx="6074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Annie makes a table to show her results.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528" y="226719"/>
            <a:ext cx="1395824" cy="1533528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255587"/>
              </p:ext>
            </p:extLst>
          </p:nvPr>
        </p:nvGraphicFramePr>
        <p:xfrm>
          <a:off x="1982204" y="1895734"/>
          <a:ext cx="5003324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1662">
                  <a:extLst>
                    <a:ext uri="{9D8B030D-6E8A-4147-A177-3AD203B41FA5}">
                      <a16:colId xmlns:a16="http://schemas.microsoft.com/office/drawing/2014/main" val="1623272219"/>
                    </a:ext>
                  </a:extLst>
                </a:gridCol>
                <a:gridCol w="2501662">
                  <a:extLst>
                    <a:ext uri="{9D8B030D-6E8A-4147-A177-3AD203B41FA5}">
                      <a16:colId xmlns:a16="http://schemas.microsoft.com/office/drawing/2014/main" val="635982809"/>
                    </a:ext>
                  </a:extLst>
                </a:gridCol>
              </a:tblGrid>
              <a:tr h="169817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Shorter than 1 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Longer than 1 m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087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71409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686" y="2833292"/>
            <a:ext cx="1776550" cy="4279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626" y="2396731"/>
            <a:ext cx="1629035" cy="130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 1 on the worksheet.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5.2|6|6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2.1|3.6|1.3|1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4.4|1.2|1.3|5.3|2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|2.8|11.9|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4.8|28.6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4.2|2.6|3.6|3.9|3.3|5|3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|0.9|1.5|4.9|3.4|4.9|6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1.9|1.2|8.7|5.7|12.1|3.5|0.6|0.5|4.9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purl.org/dc/dcmitype/"/>
    <ds:schemaRef ds:uri="cee99ee9-287b-4f9a-957c-ba5ae7375c9a"/>
    <ds:schemaRef ds:uri="http://schemas.microsoft.com/office/2006/documentManagement/types"/>
    <ds:schemaRef ds:uri="http://schemas.microsoft.com/office/2006/metadata/properties"/>
    <ds:schemaRef ds:uri="522d4c35-b548-4432-90ae-af4376e1c4b4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4F13C8-1301-47C5-8A54-94BB734FF2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8521</TotalTime>
  <Words>285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Smurthwaite, Andrew</cp:lastModifiedBy>
  <cp:revision>221</cp:revision>
  <dcterms:created xsi:type="dcterms:W3CDTF">2019-07-05T11:02:13Z</dcterms:created>
  <dcterms:modified xsi:type="dcterms:W3CDTF">2021-02-22T09:03:26Z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