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306" r:id="rId13"/>
    <p:sldId id="307" r:id="rId14"/>
    <p:sldId id="299" r:id="rId15"/>
    <p:sldId id="308" r:id="rId16"/>
    <p:sldId id="309" r:id="rId17"/>
    <p:sldId id="310" r:id="rId18"/>
    <p:sldId id="317" r:id="rId19"/>
    <p:sldId id="312" r:id="rId20"/>
    <p:sldId id="313" r:id="rId21"/>
    <p:sldId id="31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1252767" y="224069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17451139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9621122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12528932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3998499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5085435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77827962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434905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26282551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14670859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59836322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53673953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44863346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33700015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48755855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9623633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37357045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9548359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8425217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8207956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42772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44398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252767" y="2532957"/>
            <a:ext cx="0" cy="3457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84717" y="2962186"/>
            <a:ext cx="736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0 m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300766" y="2577764"/>
            <a:ext cx="0" cy="3457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8890" y="2931897"/>
            <a:ext cx="736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 m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7348764" y="2577764"/>
            <a:ext cx="0" cy="3457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42529" y="2931897"/>
            <a:ext cx="736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2 m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52767" y="2063493"/>
            <a:ext cx="2997200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53753" y="1268132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10 cm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252767" y="2792077"/>
            <a:ext cx="336550" cy="0"/>
          </a:xfrm>
          <a:prstGeom prst="straightConnector1">
            <a:avLst/>
          </a:prstGeom>
          <a:ln w="38100">
            <a:solidFill>
              <a:schemeClr val="accent4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14140" y="1504097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100 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86844" y="4550609"/>
            <a:ext cx="205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100 cm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>
                <a:latin typeface="Calibri" panose="020F0502020204030204" pitchFamily="34" charset="0"/>
              </a:rPr>
              <a:t>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135200" y="4545966"/>
                <a:ext cx="14205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10 cm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200" y="4545966"/>
                <a:ext cx="1420582" cy="523220"/>
              </a:xfrm>
              <a:prstGeom prst="rect">
                <a:avLst/>
              </a:prstGeom>
              <a:blipFill>
                <a:blip r:embed="rId5"/>
                <a:stretch>
                  <a:fillRect t="-11628" r="-772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3387515" y="2669294"/>
            <a:ext cx="0" cy="52520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97763" y="3142607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70 cm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207965" y="2654697"/>
            <a:ext cx="0" cy="5256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249967" y="3582677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mbria Math" panose="02040503050406030204" pitchFamily="18" charset="0"/>
              </a:rPr>
              <a:t>1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>
                <a:latin typeface="Calibri" panose="020F0502020204030204" pitchFamily="34" charset="0"/>
              </a:rPr>
              <a:t>m and 30 cm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620505" y="3142607"/>
            <a:ext cx="1250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mbria Math" panose="02040503050406030204" pitchFamily="18" charset="0"/>
              </a:rPr>
              <a:t>130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>
                <a:latin typeface="Calibri" panose="020F0502020204030204" pitchFamily="34" charset="0"/>
              </a:rPr>
              <a:t>cm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363173" y="1719444"/>
            <a:ext cx="1" cy="47769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303679" y="1283486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mbria Math" panose="02040503050406030204" pitchFamily="18" charset="0"/>
              </a:rPr>
              <a:t>1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>
                <a:latin typeface="Calibri" panose="020F0502020204030204" pitchFamily="34" charset="0"/>
              </a:rPr>
              <a:t>m and 35 cm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474511" y="1289605"/>
            <a:ext cx="1596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GB" sz="2800" dirty="0">
                <a:latin typeface="Calibri" panose="020F0502020204030204" pitchFamily="34" charset="0"/>
                <a:ea typeface="Cambria Math" panose="02040503050406030204" pitchFamily="18" charset="0"/>
              </a:rPr>
              <a:t>135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800" dirty="0">
                <a:latin typeface="Calibri" panose="020F0502020204030204" pitchFamily="34" charset="0"/>
              </a:rPr>
              <a:t>cm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543694" y="1715492"/>
            <a:ext cx="0" cy="525206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9135" y="376884"/>
            <a:ext cx="777029" cy="77702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5912579" y="552812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41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1" grpId="1"/>
      <p:bldP spid="32" grpId="0"/>
      <p:bldP spid="32" grpId="1"/>
      <p:bldP spid="33" grpId="0"/>
      <p:bldP spid="33" grpId="1"/>
      <p:bldP spid="36" grpId="0"/>
      <p:bldP spid="45" grpId="0"/>
      <p:bldP spid="46" grpId="0"/>
      <p:bldP spid="48" grpId="0"/>
      <p:bldP spid="49" grpId="0"/>
      <p:bldP spid="37" grpId="0"/>
      <p:bldP spid="3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4296270" y="1804237"/>
            <a:ext cx="3099423" cy="3055146"/>
            <a:chOff x="268171" y="249049"/>
            <a:chExt cx="2498576" cy="2448272"/>
          </a:xfrm>
        </p:grpSpPr>
        <p:sp>
          <p:nvSpPr>
            <p:cNvPr id="34" name="Oval 33"/>
            <p:cNvSpPr/>
            <p:nvPr/>
          </p:nvSpPr>
          <p:spPr>
            <a:xfrm>
              <a:off x="1081963" y="249049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sp>
          <p:nvSpPr>
            <p:cNvPr id="35" name="Oval 34"/>
            <p:cNvSpPr/>
            <p:nvPr/>
          </p:nvSpPr>
          <p:spPr>
            <a:xfrm>
              <a:off x="268171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sp>
          <p:nvSpPr>
            <p:cNvPr id="36" name="Oval 35"/>
            <p:cNvSpPr/>
            <p:nvPr/>
          </p:nvSpPr>
          <p:spPr>
            <a:xfrm>
              <a:off x="1852347" y="1782921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  <p:cxnSp>
          <p:nvCxnSpPr>
            <p:cNvPr id="37" name="Straight Connector 36"/>
            <p:cNvCxnSpPr>
              <a:stCxn id="34" idx="3"/>
            </p:cNvCxnSpPr>
            <p:nvPr/>
          </p:nvCxnSpPr>
          <p:spPr>
            <a:xfrm flipH="1">
              <a:off x="844235" y="1029538"/>
              <a:ext cx="371639" cy="7533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4" idx="5"/>
            </p:cNvCxnSpPr>
            <p:nvPr/>
          </p:nvCxnSpPr>
          <p:spPr>
            <a:xfrm>
              <a:off x="1862452" y="1029537"/>
              <a:ext cx="349935" cy="756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11898" y="1509700"/>
                <a:ext cx="400301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3 m and 16 cm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____</a:t>
                </a:r>
                <a:r>
                  <a:rPr lang="en-GB" sz="2800" dirty="0">
                    <a:latin typeface="Calibri" panose="020F0502020204030204" pitchFamily="34" charset="0"/>
                  </a:rPr>
                  <a:t> cm</a:t>
                </a: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898" y="1509700"/>
                <a:ext cx="4003019" cy="954107"/>
              </a:xfrm>
              <a:prstGeom prst="rect">
                <a:avLst/>
              </a:prstGeom>
              <a:blipFill>
                <a:blip r:embed="rId5"/>
                <a:stretch>
                  <a:fillRect l="-3201" t="-6410" r="-19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5261959" y="2113157"/>
            <a:ext cx="13356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316 cm </a:t>
            </a:r>
            <a:endParaRPr lang="en-GB" sz="2800" dirty="0"/>
          </a:p>
        </p:txBody>
      </p:sp>
      <p:sp>
        <p:nvSpPr>
          <p:cNvPr id="42" name="Rectangle 41"/>
          <p:cNvSpPr/>
          <p:nvPr/>
        </p:nvSpPr>
        <p:spPr>
          <a:xfrm>
            <a:off x="4250669" y="4034390"/>
            <a:ext cx="1253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300 cm</a:t>
            </a:r>
            <a:endParaRPr lang="en-GB" sz="2800" dirty="0"/>
          </a:p>
        </p:txBody>
      </p:sp>
      <p:sp>
        <p:nvSpPr>
          <p:cNvPr id="43" name="Rectangle 42"/>
          <p:cNvSpPr/>
          <p:nvPr/>
        </p:nvSpPr>
        <p:spPr>
          <a:xfrm>
            <a:off x="6325081" y="4028875"/>
            <a:ext cx="1071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16 cm</a:t>
            </a:r>
            <a:endParaRPr lang="en-GB" sz="2800" dirty="0"/>
          </a:p>
        </p:txBody>
      </p:sp>
      <p:sp>
        <p:nvSpPr>
          <p:cNvPr id="44" name="Rectangle 43"/>
          <p:cNvSpPr/>
          <p:nvPr/>
        </p:nvSpPr>
        <p:spPr>
          <a:xfrm>
            <a:off x="4509553" y="4034390"/>
            <a:ext cx="736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 m</a:t>
            </a:r>
            <a:endParaRPr lang="en-GB" sz="2800" dirty="0"/>
          </a:p>
        </p:txBody>
      </p:sp>
      <p:sp>
        <p:nvSpPr>
          <p:cNvPr id="45" name="Rectangle 44"/>
          <p:cNvSpPr/>
          <p:nvPr/>
        </p:nvSpPr>
        <p:spPr>
          <a:xfrm>
            <a:off x="3339960" y="1502385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Calibri" panose="020F0502020204030204" pitchFamily="34" charset="0"/>
              </a:rPr>
              <a:t>316</a:t>
            </a:r>
            <a:endParaRPr lang="en-GB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257550" y="5166671"/>
                <a:ext cx="29209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</a:rPr>
                  <a:t>300 cm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</a:rPr>
                  <a:t> 16 cm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550" y="5166671"/>
                <a:ext cx="2920992" cy="523220"/>
              </a:xfrm>
              <a:prstGeom prst="rect">
                <a:avLst/>
              </a:prstGeom>
              <a:blipFill>
                <a:blip r:embed="rId6"/>
                <a:stretch>
                  <a:fillRect l="-4175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932446" y="2771972"/>
          <a:ext cx="2785600" cy="1280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92800">
                  <a:extLst>
                    <a:ext uri="{9D8B030D-6E8A-4147-A177-3AD203B41FA5}">
                      <a16:colId xmlns:a16="http://schemas.microsoft.com/office/drawing/2014/main" val="1294895469"/>
                    </a:ext>
                  </a:extLst>
                </a:gridCol>
                <a:gridCol w="1392800">
                  <a:extLst>
                    <a:ext uri="{9D8B030D-6E8A-4147-A177-3AD203B41FA5}">
                      <a16:colId xmlns:a16="http://schemas.microsoft.com/office/drawing/2014/main" val="1566089018"/>
                    </a:ext>
                  </a:extLst>
                </a:gridCol>
              </a:tblGrid>
              <a:tr h="625542">
                <a:tc gridSpan="2"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316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394167"/>
                  </a:ext>
                </a:extLst>
              </a:tr>
              <a:tr h="634231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8613784"/>
                  </a:ext>
                </a:extLst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5067219" y="5166671"/>
            <a:ext cx="1253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316 cm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662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4" grpId="1"/>
      <p:bldP spid="45" grpId="0"/>
      <p:bldP spid="46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the questions on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worksheet</a:t>
            </a:r>
          </a:p>
        </p:txBody>
      </p:sp>
    </p:spTree>
    <p:extLst>
      <p:ext uri="{BB962C8B-B14F-4D97-AF65-F5344CB8AC3E}">
        <p14:creationId xmlns:p14="http://schemas.microsoft.com/office/powerpoint/2010/main" val="23087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67513" y="328545"/>
            <a:ext cx="7065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>
                <a:latin typeface="Calibri" panose="020F0502020204030204" pitchFamily="34" charset="0"/>
              </a:rPr>
              <a:t>Complete the sequence.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       100, 200, 300, 400, _____, _____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513" y="1651664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2)   </a:t>
            </a:r>
            <a:r>
              <a:rPr lang="en-US" sz="2800" dirty="0">
                <a:latin typeface="Calibri" panose="020F0502020204030204" pitchFamily="34" charset="0"/>
              </a:rPr>
              <a:t>How many hundreds are in 870?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513" y="2974783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3)	</a:t>
            </a:r>
            <a:r>
              <a:rPr lang="en-US" sz="2800" dirty="0">
                <a:latin typeface="Calibri" panose="020F0502020204030204" pitchFamily="34" charset="0"/>
              </a:rPr>
              <a:t>Complete the part-whole model.</a:t>
            </a:r>
            <a:endParaRPr lang="en-GB" sz="2800" dirty="0">
              <a:latin typeface="Calibri" panose="020F05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02" y="3496917"/>
            <a:ext cx="2530176" cy="253290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248957" y="5193890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 tens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60798" y="3795416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490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507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67513" y="334776"/>
            <a:ext cx="70656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>
                <a:latin typeface="Calibri" panose="020F0502020204030204" pitchFamily="34" charset="0"/>
              </a:rPr>
              <a:t>Complete the sequence.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            100, 200, 300, 400, _____, _____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513" y="1657895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2)   </a:t>
            </a:r>
            <a:r>
              <a:rPr lang="en-US" sz="2800" dirty="0">
                <a:latin typeface="Calibri" panose="020F0502020204030204" pitchFamily="34" charset="0"/>
              </a:rPr>
              <a:t>How many hundreds are in 870?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513" y="2981014"/>
            <a:ext cx="7065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</a:rPr>
              <a:t>3)	</a:t>
            </a:r>
            <a:r>
              <a:rPr lang="en-US" sz="2800" dirty="0">
                <a:latin typeface="Calibri" panose="020F0502020204030204" pitchFamily="34" charset="0"/>
              </a:rPr>
              <a:t>Complete the part-whole model.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2120" y="734726"/>
            <a:ext cx="77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500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0192" y="734726"/>
            <a:ext cx="77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600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62120" y="2180029"/>
            <a:ext cx="2352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8 hundreds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02" y="3503148"/>
            <a:ext cx="2530176" cy="25329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60798" y="3795416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490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71319" y="5044452"/>
            <a:ext cx="2352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accent1"/>
                </a:solidFill>
                <a:latin typeface="Calibri" panose="020F0502020204030204" pitchFamily="34" charset="0"/>
              </a:rPr>
              <a:t>4 </a:t>
            </a:r>
          </a:p>
          <a:p>
            <a:pPr algn="ctr"/>
            <a:r>
              <a:rPr lang="en-GB" sz="2000" dirty="0">
                <a:solidFill>
                  <a:schemeClr val="accent1"/>
                </a:solidFill>
                <a:latin typeface="Calibri" panose="020F0502020204030204" pitchFamily="34" charset="0"/>
              </a:rPr>
              <a:t>hundreds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48957" y="5193890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 tens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66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686450" y="2458429"/>
            <a:ext cx="7215607" cy="669261"/>
            <a:chOff x="850232" y="3272589"/>
            <a:chExt cx="7579894" cy="577516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530125" y="305909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432919" y="3059095"/>
            <a:ext cx="95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1,000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98823" y="305909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816897" y="305909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538193" y="305909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300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49774" y="305909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400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75003" y="305909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500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14465" y="305909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600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11228" y="305909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700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50690" y="305909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48038" y="305909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61065" y="3675891"/>
            <a:ext cx="1707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centimetres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291378" y="3675891"/>
            <a:ext cx="1808239" cy="46166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693657" y="1259072"/>
            <a:ext cx="1707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metres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6291378" y="1252018"/>
            <a:ext cx="1808239" cy="46166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530125" y="200682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37184" y="2006828"/>
            <a:ext cx="95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54635" y="200682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985771" y="200682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668577" y="200682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19316" y="200682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45555" y="200682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47516" y="200682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554818" y="200682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280031" y="200682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007296" y="200682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768355" y="4663981"/>
            <a:ext cx="2347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0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0 cm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534316" y="4663981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100 cm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534316" y="4663981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2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200 cm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34316" y="4663981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3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300 cm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34316" y="4663981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4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400 cm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482219" y="4663981"/>
            <a:ext cx="2919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500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5 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482219" y="4663981"/>
            <a:ext cx="2919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600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6 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482219" y="4663981"/>
            <a:ext cx="2919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700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7 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482219" y="4663981"/>
            <a:ext cx="2919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8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800 cm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482219" y="4663981"/>
            <a:ext cx="2919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9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900 cm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190472" y="4663981"/>
            <a:ext cx="3502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1,000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10 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0782" y="728798"/>
            <a:ext cx="37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Equivalent</a:t>
            </a:r>
            <a:r>
              <a:rPr lang="en-GB" sz="2800" dirty="0"/>
              <a:t> lengths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8278" y="1119073"/>
            <a:ext cx="3713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Equal</a:t>
            </a:r>
            <a:r>
              <a:rPr lang="en-GB" sz="2800" dirty="0"/>
              <a:t> lengths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922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2" grpId="0" animBg="1"/>
      <p:bldP spid="57" grpId="0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1" grpId="0"/>
      <p:bldP spid="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072344" y="583315"/>
            <a:ext cx="2815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100 cm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72344" y="583314"/>
            <a:ext cx="1568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4 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312961" y="575678"/>
            <a:ext cx="15552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400 cm</a:t>
            </a:r>
            <a:endParaRPr lang="en-GB" sz="3600" dirty="0">
              <a:solidFill>
                <a:schemeClr val="accent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005192" y="3976510"/>
          <a:ext cx="3048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0871751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89793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0863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044498" y="4610339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29192" y="4627103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88255" y="3036706"/>
            <a:ext cx="2117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200 cm </a:t>
            </a:r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33517" y="3964008"/>
            <a:ext cx="995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 m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40829" y="3957757"/>
            <a:ext cx="995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 m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913110" y="3027153"/>
            <a:ext cx="891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chemeClr val="accent1"/>
                </a:solidFill>
                <a:latin typeface="Calibri" panose="020F0502020204030204" pitchFamily="34" charset="0"/>
              </a:rPr>
              <a:t>2 m</a:t>
            </a:r>
            <a:endParaRPr lang="en-GB" sz="3600" dirty="0">
              <a:solidFill>
                <a:schemeClr val="accent1"/>
              </a:solidFill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1044498" y="1425745"/>
          <a:ext cx="158283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836">
                  <a:extLst>
                    <a:ext uri="{9D8B030D-6E8A-4147-A177-3AD203B41FA5}">
                      <a16:colId xmlns:a16="http://schemas.microsoft.com/office/drawing/2014/main" val="408717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100 cm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08635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1044498" y="1425745"/>
          <a:ext cx="633134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836">
                  <a:extLst>
                    <a:ext uri="{9D8B030D-6E8A-4147-A177-3AD203B41FA5}">
                      <a16:colId xmlns:a16="http://schemas.microsoft.com/office/drawing/2014/main" val="408717510"/>
                    </a:ext>
                  </a:extLst>
                </a:gridCol>
                <a:gridCol w="1582836">
                  <a:extLst>
                    <a:ext uri="{9D8B030D-6E8A-4147-A177-3AD203B41FA5}">
                      <a16:colId xmlns:a16="http://schemas.microsoft.com/office/drawing/2014/main" val="3189793820"/>
                    </a:ext>
                  </a:extLst>
                </a:gridCol>
                <a:gridCol w="1582836">
                  <a:extLst>
                    <a:ext uri="{9D8B030D-6E8A-4147-A177-3AD203B41FA5}">
                      <a16:colId xmlns:a16="http://schemas.microsoft.com/office/drawing/2014/main" val="989383957"/>
                    </a:ext>
                  </a:extLst>
                </a:gridCol>
                <a:gridCol w="1582836">
                  <a:extLst>
                    <a:ext uri="{9D8B030D-6E8A-4147-A177-3AD203B41FA5}">
                      <a16:colId xmlns:a16="http://schemas.microsoft.com/office/drawing/2014/main" val="20687155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90863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65387" y="2072076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31582" y="2087349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96331" y="2059574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55760" y="2059574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100 cm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135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6" grpId="0"/>
      <p:bldP spid="27" grpId="0"/>
      <p:bldP spid="28" grpId="0"/>
      <p:bldP spid="29" grpId="0"/>
      <p:bldP spid="30" grpId="0"/>
      <p:bldP spid="31" grpId="0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 rot="5400000">
            <a:off x="227048" y="2843712"/>
            <a:ext cx="4699158" cy="917599"/>
            <a:chOff x="850232" y="3272589"/>
            <a:chExt cx="7579894" cy="577516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484177" y="5416285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31052" y="741862"/>
            <a:ext cx="954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600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94900" y="494636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510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94900" y="447645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520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11525" y="400653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530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17736" y="356275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540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23111" y="308147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11525" y="259675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560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523111" y="213923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570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17736" y="1681710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580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523111" y="121179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590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88084" y="5435539"/>
            <a:ext cx="570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cm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826441" y="5435539"/>
            <a:ext cx="632437" cy="4424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3035427" y="5388780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59611" y="4951339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10 cm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132" y="1892764"/>
            <a:ext cx="2530176" cy="2532908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5772938" y="2185032"/>
            <a:ext cx="143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510 cm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015333" y="3617592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500 cm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13934" y="3618536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10 cm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48907" y="3617591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059611" y="4476453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20 cm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061225" y="4006535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30 cm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61225" y="3523396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40 cm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59610" y="3050994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50 cm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069293" y="2594713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60 cm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092978" y="2139232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70 cm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092978" y="1656093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80 cm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092978" y="1183691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 m 90 cm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092978" y="714381"/>
            <a:ext cx="1757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 m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772938" y="2185032"/>
            <a:ext cx="143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520 cm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537619" y="3623724"/>
            <a:ext cx="117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20 cm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912089" y="5435539"/>
            <a:ext cx="1489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 and cm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3954240" y="5435539"/>
            <a:ext cx="1294667" cy="44241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9135" y="376884"/>
            <a:ext cx="777029" cy="777029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5912579" y="552812"/>
            <a:ext cx="1512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430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1" grpId="0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4" grpId="2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 animBg="1"/>
      <p:bldP spid="58" grpId="0"/>
      <p:bldP spid="5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319771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11.8|13.2|1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1|4.6|1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0.8|6.6|6.8|0.7|0.9|1|1|1.1|1.4|1.4|1.2|1.2|1.3|5.7|8.6|3.8|1|5.7|1|6|1.3|5.9|0.9|1|0.8|1.4|1|17.5|1.1|1|0.5|0.5|0.5|0.5|0.6|0.5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5.8|10.1|0.7|0.5|0.5|0.7|3.1|12.1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9|19.7|14.1|5.9|8.4|0.5|8.3|5.4|6.7|2.5|2.7|10.6|4.3|2.2|0.9|0.8|1|0.9|1|0.8|1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5.3|2.8|2.9|4.9|1.2|2.6|16.6|3.2|14.2|7.6|5|4|4.5|13.9|3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8.7|0.9|4.7|3.1|2.5|2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ee99ee9-287b-4f9a-957c-ba5ae7375c9a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B10C7199-5AE5-41E0-9FC8-6D99ADD693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11262</TotalTime>
  <Words>364</Words>
  <Application>Microsoft Office PowerPoint</Application>
  <PresentationFormat>On-screen Show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and 2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210</cp:revision>
  <dcterms:created xsi:type="dcterms:W3CDTF">2019-07-05T11:02:13Z</dcterms:created>
  <dcterms:modified xsi:type="dcterms:W3CDTF">2021-01-25T16:18:05Z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