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slideLayouts/slideLayout10.xml" ContentType="application/vnd.openxmlformats-officedocument.presentationml.slideLayout+xml"/>
  <Override PartName="/ppt/theme/theme8.xml" ContentType="application/vnd.openxmlformats-officedocument.theme+xml"/>
  <Override PartName="/ppt/slideLayouts/slideLayout1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4"/>
    <p:sldMasterId id="2147483657" r:id="rId5"/>
    <p:sldMasterId id="2147483659" r:id="rId6"/>
    <p:sldMasterId id="2147483661" r:id="rId7"/>
    <p:sldMasterId id="2147483663" r:id="rId8"/>
    <p:sldMasterId id="2147483665" r:id="rId9"/>
    <p:sldMasterId id="2147483668" r:id="rId10"/>
    <p:sldMasterId id="2147483650" r:id="rId11"/>
    <p:sldMasterId id="2147483652" r:id="rId12"/>
  </p:sldMasterIdLst>
  <p:notesMasterIdLst>
    <p:notesMasterId r:id="rId26"/>
  </p:notesMasterIdLst>
  <p:sldIdLst>
    <p:sldId id="277" r:id="rId13"/>
    <p:sldId id="278" r:id="rId14"/>
    <p:sldId id="279" r:id="rId15"/>
    <p:sldId id="285" r:id="rId16"/>
    <p:sldId id="280" r:id="rId17"/>
    <p:sldId id="258" r:id="rId18"/>
    <p:sldId id="282" r:id="rId19"/>
    <p:sldId id="273" r:id="rId20"/>
    <p:sldId id="271" r:id="rId21"/>
    <p:sldId id="274" r:id="rId22"/>
    <p:sldId id="268" r:id="rId23"/>
    <p:sldId id="283" r:id="rId24"/>
    <p:sldId id="260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3D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6" autoAdjust="0"/>
    <p:restoredTop sz="94694"/>
  </p:normalViewPr>
  <p:slideViewPr>
    <p:cSldViewPr snapToGrid="0" snapToObjects="1">
      <p:cViewPr varScale="1">
        <p:scale>
          <a:sx n="69" d="100"/>
          <a:sy n="69" d="100"/>
        </p:scale>
        <p:origin x="141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06AA71-502A-4458-93BE-06EF0981A4BA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93DBDD-48FF-4B3A-870C-CA63D520D9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694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Can we simplify?</a:t>
            </a:r>
          </a:p>
          <a:p>
            <a:endParaRPr lang="en-GB" dirty="0"/>
          </a:p>
          <a:p>
            <a:r>
              <a:rPr lang="en-GB" dirty="0"/>
              <a:t>Discuss</a:t>
            </a:r>
            <a:r>
              <a:rPr lang="en-GB" baseline="0" dirty="0"/>
              <a:t> r</a:t>
            </a:r>
            <a:r>
              <a:rPr lang="en-GB" dirty="0"/>
              <a:t>eduction structure – take away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3DBDD-48FF-4B3A-870C-CA63D520D93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9779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Can we simplify?</a:t>
            </a:r>
          </a:p>
          <a:p>
            <a:endParaRPr lang="en-GB" dirty="0"/>
          </a:p>
          <a:p>
            <a:r>
              <a:rPr lang="en-GB" dirty="0"/>
              <a:t>Discuss</a:t>
            </a:r>
            <a:r>
              <a:rPr lang="en-GB" baseline="0" dirty="0"/>
              <a:t> r</a:t>
            </a:r>
            <a:r>
              <a:rPr lang="en-GB" dirty="0"/>
              <a:t>eduction structure – take away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3DBDD-48FF-4B3A-870C-CA63D520D93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681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Can we simplify?</a:t>
            </a:r>
          </a:p>
          <a:p>
            <a:endParaRPr lang="en-GB" dirty="0"/>
          </a:p>
          <a:p>
            <a:r>
              <a:rPr lang="en-GB" dirty="0"/>
              <a:t>Discuss</a:t>
            </a:r>
            <a:r>
              <a:rPr lang="en-GB" baseline="0" dirty="0"/>
              <a:t> r</a:t>
            </a:r>
            <a:r>
              <a:rPr lang="en-GB" dirty="0"/>
              <a:t>eduction structure – take away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3DBDD-48FF-4B3A-870C-CA63D520D93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732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2985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5570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0687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29/01/2021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2600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116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1115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9399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4709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2076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3568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6908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065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336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217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980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473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693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822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Y3_SP_B5_PP12.jpg">
            <a:extLst>
              <a:ext uri="{FF2B5EF4-FFF2-40B4-BE49-F238E27FC236}">
                <a16:creationId xmlns:a16="http://schemas.microsoft.com/office/drawing/2014/main" id="{02C4704A-7459-1947-800F-A84DF74E38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pic>
        <p:nvPicPr>
          <p:cNvPr id="7" name="Picture 6" descr="Y3_SP_B5_PP12.jpg">
            <a:extLst>
              <a:ext uri="{FF2B5EF4-FFF2-40B4-BE49-F238E27FC236}">
                <a16:creationId xmlns:a16="http://schemas.microsoft.com/office/drawing/2014/main" id="{2994B4EE-78B1-6B46-A7FD-5445984440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67"/>
          <a:stretch/>
        </p:blipFill>
        <p:spPr>
          <a:xfrm>
            <a:off x="0" y="4651513"/>
            <a:ext cx="9144000" cy="220648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83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Y3_SP_B5_PP12.jpg">
            <a:extLst>
              <a:ext uri="{FF2B5EF4-FFF2-40B4-BE49-F238E27FC236}">
                <a16:creationId xmlns:a16="http://schemas.microsoft.com/office/drawing/2014/main" id="{02C4704A-7459-1947-800F-A84DF74E38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pic>
        <p:nvPicPr>
          <p:cNvPr id="7" name="Picture 6" descr="Y3_SP_B5_PP12.jpg">
            <a:extLst>
              <a:ext uri="{FF2B5EF4-FFF2-40B4-BE49-F238E27FC236}">
                <a16:creationId xmlns:a16="http://schemas.microsoft.com/office/drawing/2014/main" id="{2994B4EE-78B1-6B46-A7FD-5445984440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67"/>
          <a:stretch/>
        </p:blipFill>
        <p:spPr>
          <a:xfrm>
            <a:off x="0" y="4651513"/>
            <a:ext cx="9144000" cy="220648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 rot="16200000">
            <a:off x="4067703" y="-3185203"/>
            <a:ext cx="45719" cy="81811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472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10" Type="http://schemas.openxmlformats.org/officeDocument/2006/relationships/image" Target="../media/image33.png"/><Relationship Id="rId9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5" Type="http://schemas.openxmlformats.org/officeDocument/2006/relationships/image" Target="../media/image30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20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7" Type="http://schemas.openxmlformats.org/officeDocument/2006/relationships/image" Target="../media/image24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21.png"/><Relationship Id="rId11" Type="http://schemas.openxmlformats.org/officeDocument/2006/relationships/image" Target="../media/image28.png"/><Relationship Id="rId5" Type="http://schemas.openxmlformats.org/officeDocument/2006/relationships/image" Target="../media/image210.png"/><Relationship Id="rId10" Type="http://schemas.openxmlformats.org/officeDocument/2006/relationships/image" Target="../media/image27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B82545-B2B8-402E-B848-18D4EF2A6B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32810"/>
            <a:ext cx="6145301" cy="179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262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613F2D4-68F3-40CB-8388-5DE53467D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Have a go at questions </a:t>
            </a:r>
            <a:br>
              <a:rPr lang="en-GB" dirty="0"/>
            </a:br>
            <a:r>
              <a:rPr lang="en-GB" dirty="0" smtClean="0"/>
              <a:t>2 </a:t>
            </a:r>
            <a:r>
              <a:rPr lang="en-GB" dirty="0"/>
              <a:t>– 5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2746097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8229615"/>
              </p:ext>
            </p:extLst>
          </p:nvPr>
        </p:nvGraphicFramePr>
        <p:xfrm>
          <a:off x="1156399" y="1431474"/>
          <a:ext cx="4043587" cy="25047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1886">
                  <a:extLst>
                    <a:ext uri="{9D8B030D-6E8A-4147-A177-3AD203B41FA5}">
                      <a16:colId xmlns:a16="http://schemas.microsoft.com/office/drawing/2014/main" val="3931809901"/>
                    </a:ext>
                  </a:extLst>
                </a:gridCol>
                <a:gridCol w="1383709">
                  <a:extLst>
                    <a:ext uri="{9D8B030D-6E8A-4147-A177-3AD203B41FA5}">
                      <a16:colId xmlns:a16="http://schemas.microsoft.com/office/drawing/2014/main" val="3474567564"/>
                    </a:ext>
                  </a:extLst>
                </a:gridCol>
                <a:gridCol w="1297992">
                  <a:extLst>
                    <a:ext uri="{9D8B030D-6E8A-4147-A177-3AD203B41FA5}">
                      <a16:colId xmlns:a16="http://schemas.microsoft.com/office/drawing/2014/main" val="762023015"/>
                    </a:ext>
                  </a:extLst>
                </a:gridCol>
              </a:tblGrid>
              <a:tr h="834918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100 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50 cm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____ cm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7262460"/>
                  </a:ext>
                </a:extLst>
              </a:tr>
              <a:tr h="834918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___ </a:t>
                      </a:r>
                      <a:r>
                        <a:rPr lang="en-GB" sz="24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cm</a:t>
                      </a:r>
                      <a:endParaRPr lang="en-GB" sz="2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200 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50 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0360490"/>
                  </a:ext>
                </a:extLst>
              </a:tr>
              <a:tr h="834918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15 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____ mm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55 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</a:t>
                      </a:r>
                      <a:r>
                        <a:rPr lang="en-GB" sz="24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m</a:t>
                      </a:r>
                      <a:endParaRPr lang="en-GB" sz="2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8738493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4894" y="330814"/>
            <a:ext cx="738130" cy="7381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21928" y="470652"/>
            <a:ext cx="1789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</a:rPr>
              <a:t>Have a think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19"/>
              <p:cNvSpPr/>
              <p:nvPr/>
            </p:nvSpPr>
            <p:spPr>
              <a:xfrm>
                <a:off x="4320493" y="1594562"/>
                <a:ext cx="280025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 smtClean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GB" sz="28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1 m</a:t>
                </a:r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0493" y="1594562"/>
                <a:ext cx="2800253" cy="523220"/>
              </a:xfrm>
              <a:prstGeom prst="rect">
                <a:avLst/>
              </a:prstGeom>
              <a:blipFill>
                <a:blip r:embed="rId6"/>
                <a:stretch>
                  <a:fillRect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702035" y="397565"/>
            <a:ext cx="63912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Complete the table so that each </a:t>
            </a:r>
          </a:p>
          <a:p>
            <a:r>
              <a:rPr lang="en-GB" sz="2800" dirty="0">
                <a:latin typeface="Calibri" panose="020F0502020204030204" pitchFamily="34" charset="0"/>
              </a:rPr>
              <a:t>row and column adds up to 1 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9"/>
              <p:cNvSpPr/>
              <p:nvPr/>
            </p:nvSpPr>
            <p:spPr>
              <a:xfrm>
                <a:off x="4320492" y="2384720"/>
                <a:ext cx="280025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 smtClean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GB" sz="28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1 m</a:t>
                </a:r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3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0492" y="2384720"/>
                <a:ext cx="2800253" cy="523220"/>
              </a:xfrm>
              <a:prstGeom prst="rect">
                <a:avLst/>
              </a:prstGeom>
              <a:blipFill>
                <a:blip r:embed="rId7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9"/>
              <p:cNvSpPr/>
              <p:nvPr/>
            </p:nvSpPr>
            <p:spPr>
              <a:xfrm>
                <a:off x="4891592" y="3221553"/>
                <a:ext cx="165805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 smtClean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GB" sz="28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1 m </a:t>
                </a:r>
                <a:endParaRPr lang="en-GB" sz="2800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1592" y="3221553"/>
                <a:ext cx="1658052" cy="523220"/>
              </a:xfrm>
              <a:prstGeom prst="rect">
                <a:avLst/>
              </a:prstGeom>
              <a:blipFill>
                <a:blip r:embed="rId8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19"/>
              <p:cNvSpPr/>
              <p:nvPr/>
            </p:nvSpPr>
            <p:spPr>
              <a:xfrm>
                <a:off x="821661" y="4994140"/>
                <a:ext cx="2800253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800" dirty="0" smtClean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1 cm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 smtClean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10 mm</a:t>
                </a:r>
              </a:p>
              <a:p>
                <a:pPr algn="ctr"/>
                <a:r>
                  <a:rPr lang="en-GB" sz="2800" dirty="0" smtClean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1 </a:t>
                </a:r>
                <a:r>
                  <a:rPr lang="en-GB" sz="28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m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 smtClean="0">
                    <a:solidFill>
                      <a:schemeClr val="accent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8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100 cm </a:t>
                </a:r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8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661" y="4994140"/>
                <a:ext cx="2800253" cy="954107"/>
              </a:xfrm>
              <a:prstGeom prst="rect">
                <a:avLst/>
              </a:prstGeom>
              <a:blipFill>
                <a:blip r:embed="rId9"/>
                <a:stretch>
                  <a:fillRect t="-5732" b="-17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19"/>
              <p:cNvSpPr/>
              <p:nvPr/>
            </p:nvSpPr>
            <p:spPr>
              <a:xfrm>
                <a:off x="1156399" y="3936228"/>
                <a:ext cx="140012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 smtClean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GB" sz="28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1 m</a:t>
                </a:r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399" y="3936228"/>
                <a:ext cx="1400127" cy="523220"/>
              </a:xfrm>
              <a:prstGeom prst="rect">
                <a:avLst/>
              </a:prstGeom>
              <a:blipFill>
                <a:blip r:embed="rId10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19"/>
              <p:cNvSpPr/>
              <p:nvPr/>
            </p:nvSpPr>
            <p:spPr>
              <a:xfrm>
                <a:off x="2377094" y="3934535"/>
                <a:ext cx="170852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 smtClean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GB" sz="28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1 m</a:t>
                </a:r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1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7094" y="3934535"/>
                <a:ext cx="1708522" cy="523220"/>
              </a:xfrm>
              <a:prstGeom prst="rect">
                <a:avLst/>
              </a:prstGeom>
              <a:blipFill>
                <a:blip r:embed="rId11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19"/>
              <p:cNvSpPr/>
              <p:nvPr/>
            </p:nvSpPr>
            <p:spPr>
              <a:xfrm>
                <a:off x="3735179" y="3923594"/>
                <a:ext cx="165805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 smtClean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GB" sz="28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1 m </a:t>
                </a:r>
                <a:endParaRPr lang="en-GB" sz="2800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2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5179" y="3923594"/>
                <a:ext cx="1658052" cy="523220"/>
              </a:xfrm>
              <a:prstGeom prst="rect">
                <a:avLst/>
              </a:prstGeom>
              <a:blipFill>
                <a:blip r:embed="rId12"/>
                <a:stretch>
                  <a:fillRect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/>
          <p:cNvSpPr/>
          <p:nvPr/>
        </p:nvSpPr>
        <p:spPr>
          <a:xfrm>
            <a:off x="821661" y="4909888"/>
            <a:ext cx="2770909" cy="1122612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1341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3" grpId="0"/>
      <p:bldP spid="14" grpId="0"/>
      <p:bldP spid="28" grpId="0"/>
      <p:bldP spid="30" grpId="0"/>
      <p:bldP spid="31" grpId="0"/>
      <p:bldP spid="32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9"/>
          <p:cNvSpPr/>
          <p:nvPr/>
        </p:nvSpPr>
        <p:spPr>
          <a:xfrm>
            <a:off x="1784668" y="4148104"/>
            <a:ext cx="59158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10 </a:t>
            </a:r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cm </a:t>
            </a:r>
            <a:r>
              <a:rPr lang="en-GB" sz="28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 50 cm </a:t>
            </a:r>
            <a:r>
              <a:rPr lang="en-GB" sz="28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 ____ cm </a:t>
            </a:r>
            <a:r>
              <a:rPr lang="en-GB" sz="28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 </a:t>
            </a:r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100 cm</a:t>
            </a:r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8" name="Rectangle 19"/>
          <p:cNvSpPr/>
          <p:nvPr/>
        </p:nvSpPr>
        <p:spPr>
          <a:xfrm>
            <a:off x="3178192" y="4855290"/>
            <a:ext cx="6179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40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702035" y="397565"/>
            <a:ext cx="63912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Complete the table so that each </a:t>
            </a:r>
          </a:p>
          <a:p>
            <a:r>
              <a:rPr lang="en-GB" sz="2800" dirty="0">
                <a:latin typeface="Calibri" panose="020F0502020204030204" pitchFamily="34" charset="0"/>
              </a:rPr>
              <a:t>row and column adds up to 1 m.</a:t>
            </a:r>
          </a:p>
        </p:txBody>
      </p:sp>
      <p:sp>
        <p:nvSpPr>
          <p:cNvPr id="10" name="Rectangle 19"/>
          <p:cNvSpPr/>
          <p:nvPr/>
        </p:nvSpPr>
        <p:spPr>
          <a:xfrm>
            <a:off x="1827811" y="4888019"/>
            <a:ext cx="56464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60 </a:t>
            </a:r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cm </a:t>
            </a:r>
            <a:r>
              <a:rPr lang="en-GB" sz="28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 ____ cm </a:t>
            </a:r>
            <a:r>
              <a:rPr lang="en-GB" sz="28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 </a:t>
            </a:r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100 cm</a:t>
            </a:r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2" name="Rectangle 19"/>
          <p:cNvSpPr/>
          <p:nvPr/>
        </p:nvSpPr>
        <p:spPr>
          <a:xfrm>
            <a:off x="3981625" y="1553142"/>
            <a:ext cx="6262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solidFill>
                  <a:schemeClr val="accent1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40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22" name="Rectangle 19"/>
          <p:cNvSpPr/>
          <p:nvPr/>
        </p:nvSpPr>
        <p:spPr>
          <a:xfrm>
            <a:off x="1312055" y="2408386"/>
            <a:ext cx="6262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solidFill>
                  <a:schemeClr val="accent1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75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27" name="Rectangle 19"/>
          <p:cNvSpPr/>
          <p:nvPr/>
        </p:nvSpPr>
        <p:spPr>
          <a:xfrm>
            <a:off x="2486951" y="3219928"/>
            <a:ext cx="8240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solidFill>
                  <a:schemeClr val="accent1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300</a:t>
            </a:r>
            <a:endParaRPr lang="en-GB" sz="2800" dirty="0">
              <a:solidFill>
                <a:schemeClr val="accent1"/>
              </a:solidFill>
            </a:endParaRP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1398770"/>
              </p:ext>
            </p:extLst>
          </p:nvPr>
        </p:nvGraphicFramePr>
        <p:xfrm>
          <a:off x="1156399" y="1431474"/>
          <a:ext cx="4043587" cy="25047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1886">
                  <a:extLst>
                    <a:ext uri="{9D8B030D-6E8A-4147-A177-3AD203B41FA5}">
                      <a16:colId xmlns:a16="http://schemas.microsoft.com/office/drawing/2014/main" val="3931809901"/>
                    </a:ext>
                  </a:extLst>
                </a:gridCol>
                <a:gridCol w="1383709">
                  <a:extLst>
                    <a:ext uri="{9D8B030D-6E8A-4147-A177-3AD203B41FA5}">
                      <a16:colId xmlns:a16="http://schemas.microsoft.com/office/drawing/2014/main" val="3474567564"/>
                    </a:ext>
                  </a:extLst>
                </a:gridCol>
                <a:gridCol w="1297992">
                  <a:extLst>
                    <a:ext uri="{9D8B030D-6E8A-4147-A177-3AD203B41FA5}">
                      <a16:colId xmlns:a16="http://schemas.microsoft.com/office/drawing/2014/main" val="762023015"/>
                    </a:ext>
                  </a:extLst>
                </a:gridCol>
              </a:tblGrid>
              <a:tr h="834918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100 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50 cm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___ 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7262460"/>
                  </a:ext>
                </a:extLst>
              </a:tr>
              <a:tr h="834918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___ </a:t>
                      </a:r>
                      <a:r>
                        <a:rPr lang="en-GB" sz="24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cm</a:t>
                      </a:r>
                      <a:endParaRPr lang="en-GB" sz="2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200 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50 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0360490"/>
                  </a:ext>
                </a:extLst>
              </a:tr>
              <a:tr h="834918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15 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____ mm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55 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</a:t>
                      </a:r>
                      <a:r>
                        <a:rPr lang="en-GB" sz="24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m</a:t>
                      </a:r>
                      <a:endParaRPr lang="en-GB" sz="2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8738493"/>
                  </a:ext>
                </a:extLst>
              </a:tr>
            </a:tbl>
          </a:graphicData>
        </a:graphic>
      </p:graphicFrame>
      <p:sp>
        <p:nvSpPr>
          <p:cNvPr id="29" name="Rectangle 19"/>
          <p:cNvSpPr/>
          <p:nvPr/>
        </p:nvSpPr>
        <p:spPr>
          <a:xfrm>
            <a:off x="1649950" y="4187794"/>
            <a:ext cx="59158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____ </a:t>
            </a:r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cm </a:t>
            </a:r>
            <a:r>
              <a:rPr lang="en-GB" sz="28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  <a:r>
              <a:rPr lang="en-GB" sz="2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20 </a:t>
            </a:r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cm </a:t>
            </a:r>
            <a:r>
              <a:rPr lang="en-GB" sz="28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 5</a:t>
            </a:r>
            <a:r>
              <a:rPr lang="en-GB" sz="2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cm </a:t>
            </a:r>
            <a:r>
              <a:rPr lang="en-GB" sz="28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 </a:t>
            </a:r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100 cm</a:t>
            </a:r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19"/>
              <p:cNvSpPr/>
              <p:nvPr/>
            </p:nvSpPr>
            <p:spPr>
              <a:xfrm>
                <a:off x="5480000" y="1901878"/>
                <a:ext cx="2574557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800" dirty="0" smtClean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1 cm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 smtClean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10 mm</a:t>
                </a:r>
              </a:p>
              <a:p>
                <a:pPr algn="ctr"/>
                <a:r>
                  <a:rPr lang="en-GB" sz="2800" dirty="0" smtClean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1 </a:t>
                </a:r>
                <a:r>
                  <a:rPr lang="en-GB" sz="28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m </a:t>
                </a:r>
                <a:r>
                  <a:rPr lang="en-GB" sz="2800" dirty="0">
                    <a:solidFill>
                      <a:schemeClr val="accent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:r>
                  <a:rPr lang="en-GB" sz="28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100 cm </a:t>
                </a:r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1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0000" y="1901878"/>
                <a:ext cx="2574557" cy="954107"/>
              </a:xfrm>
              <a:prstGeom prst="rect">
                <a:avLst/>
              </a:prstGeom>
              <a:blipFill>
                <a:blip r:embed="rId5"/>
                <a:stretch>
                  <a:fillRect t="-6369" r="-1185" b="-17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ounded Rectangle 31"/>
          <p:cNvSpPr/>
          <p:nvPr/>
        </p:nvSpPr>
        <p:spPr>
          <a:xfrm>
            <a:off x="5509345" y="1828035"/>
            <a:ext cx="2430946" cy="1122612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19"/>
          <p:cNvSpPr/>
          <p:nvPr/>
        </p:nvSpPr>
        <p:spPr>
          <a:xfrm>
            <a:off x="1717309" y="4145547"/>
            <a:ext cx="59158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15 </a:t>
            </a:r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cm </a:t>
            </a:r>
            <a:r>
              <a:rPr lang="en-GB" sz="28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  <a:r>
              <a:rPr lang="en-GB" sz="2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 _____</a:t>
            </a:r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c</a:t>
            </a:r>
            <a:r>
              <a:rPr lang="en-GB" sz="2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m </a:t>
            </a:r>
            <a:r>
              <a:rPr lang="en-GB" sz="28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  <a:r>
              <a:rPr lang="en-GB" sz="2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55 cm </a:t>
            </a:r>
            <a:r>
              <a:rPr lang="en-GB" sz="28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 </a:t>
            </a:r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100 cm</a:t>
            </a:r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40" name="Rectangle 19"/>
          <p:cNvSpPr/>
          <p:nvPr/>
        </p:nvSpPr>
        <p:spPr>
          <a:xfrm>
            <a:off x="1784667" y="4888019"/>
            <a:ext cx="56464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7</a:t>
            </a:r>
            <a:r>
              <a:rPr lang="en-GB" sz="2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0 </a:t>
            </a:r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cm </a:t>
            </a:r>
            <a:r>
              <a:rPr lang="en-GB" sz="28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 ____ cm </a:t>
            </a:r>
            <a:r>
              <a:rPr lang="en-GB" sz="28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 </a:t>
            </a:r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100 cm</a:t>
            </a:r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42" name="Rectangle 19"/>
          <p:cNvSpPr/>
          <p:nvPr/>
        </p:nvSpPr>
        <p:spPr>
          <a:xfrm>
            <a:off x="3212347" y="4844829"/>
            <a:ext cx="6179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3</a:t>
            </a:r>
            <a:r>
              <a:rPr lang="en-GB" sz="2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0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43" name="Rectangle 19"/>
          <p:cNvSpPr/>
          <p:nvPr/>
        </p:nvSpPr>
        <p:spPr>
          <a:xfrm>
            <a:off x="1784668" y="4167949"/>
            <a:ext cx="6262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solidFill>
                  <a:schemeClr val="accent1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75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156399" y="1431474"/>
            <a:ext cx="4043587" cy="812962"/>
          </a:xfrm>
          <a:prstGeom prst="roundRect">
            <a:avLst/>
          </a:prstGeom>
          <a:noFill/>
          <a:ln w="38100">
            <a:solidFill>
              <a:srgbClr val="EB3D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8598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44444E-6 L 5.55556E-7 0.1171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.11713 L 5.55556E-7 0.24722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10" grpId="0"/>
      <p:bldP spid="10" grpId="1"/>
      <p:bldP spid="12" grpId="0"/>
      <p:bldP spid="22" grpId="0"/>
      <p:bldP spid="27" grpId="0"/>
      <p:bldP spid="29" grpId="0"/>
      <p:bldP spid="29" grpId="1"/>
      <p:bldP spid="35" grpId="0"/>
      <p:bldP spid="40" grpId="0"/>
      <p:bldP spid="42" grpId="0"/>
      <p:bldP spid="43" grpId="0"/>
      <p:bldP spid="43" grpId="1"/>
      <p:bldP spid="2" grpId="0" animBg="1"/>
      <p:bldP spid="2" grpId="1" animBg="1"/>
      <p:bldP spid="2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CCECE3A-6DDC-48E3-9221-93AC54B25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Have a go at the rest of the worksheet</a:t>
            </a:r>
          </a:p>
        </p:txBody>
      </p:sp>
    </p:spTree>
    <p:extLst>
      <p:ext uri="{BB962C8B-B14F-4D97-AF65-F5344CB8AC3E}">
        <p14:creationId xmlns:p14="http://schemas.microsoft.com/office/powerpoint/2010/main" val="1153940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2922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8F3B5D8-B580-4E09-97D7-8385FAF0AFCA}"/>
                  </a:ext>
                </a:extLst>
              </p:cNvPr>
              <p:cNvSpPr txBox="1"/>
              <p:nvPr/>
            </p:nvSpPr>
            <p:spPr>
              <a:xfrm>
                <a:off x="695550" y="334776"/>
                <a:ext cx="7497474" cy="53245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arenR"/>
                </a:pP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Convert the measurements.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	 1 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cm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______ mm</a:t>
                </a:r>
              </a:p>
              <a:p>
                <a:pPr>
                  <a:spcBef>
                    <a:spcPts val="1200"/>
                  </a:spcBef>
                </a:pPr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	 3 cm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______ mm</a:t>
                </a:r>
              </a:p>
              <a:p>
                <a:pPr>
                  <a:spcBef>
                    <a:spcPts val="1200"/>
                  </a:spcBef>
                </a:pPr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    ______ cm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50 mm</a:t>
                </a: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    </a:t>
                </a: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2)	 </a:t>
                </a:r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Find the difference between 2 and 6</a:t>
                </a:r>
              </a:p>
              <a:p>
                <a:endParaRPr lang="en-GB" sz="16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3) 	 What is the length of the fish?</a:t>
                </a:r>
              </a:p>
              <a:p>
                <a:endParaRPr lang="en-GB" sz="1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                                     ______ mm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8F3B5D8-B580-4E09-97D7-8385FAF0AF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5324535"/>
              </a:xfrm>
              <a:prstGeom prst="rect">
                <a:avLst/>
              </a:prstGeom>
              <a:blipFill>
                <a:blip r:embed="rId4"/>
                <a:stretch>
                  <a:fillRect l="-1707" t="-12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7468" y="4809672"/>
            <a:ext cx="6005493" cy="11801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4070214" y="4275597"/>
            <a:ext cx="0" cy="76429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683781" y="4291488"/>
            <a:ext cx="0" cy="640079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057" y="3946831"/>
            <a:ext cx="2090398" cy="130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300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8F3B5D8-B580-4E09-97D7-8385FAF0AFCA}"/>
                  </a:ext>
                </a:extLst>
              </p:cNvPr>
              <p:cNvSpPr txBox="1"/>
              <p:nvPr/>
            </p:nvSpPr>
            <p:spPr>
              <a:xfrm>
                <a:off x="695550" y="334776"/>
                <a:ext cx="7497474" cy="53245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arenR"/>
                </a:pP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Convert the measurements.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	 1 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cm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______ mm</a:t>
                </a:r>
              </a:p>
              <a:p>
                <a:pPr>
                  <a:spcBef>
                    <a:spcPts val="1200"/>
                  </a:spcBef>
                </a:pPr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	 3 cm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______ mm</a:t>
                </a:r>
              </a:p>
              <a:p>
                <a:pPr>
                  <a:spcBef>
                    <a:spcPts val="1200"/>
                  </a:spcBef>
                </a:pPr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    ______ cm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50 mm</a:t>
                </a: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    </a:t>
                </a: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2)	 </a:t>
                </a:r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Find the difference between 2 and 6</a:t>
                </a:r>
              </a:p>
              <a:p>
                <a:endParaRPr lang="en-GB" sz="16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3) 	 What is the length of the fish?</a:t>
                </a:r>
              </a:p>
              <a:p>
                <a:endParaRPr lang="en-GB" sz="1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                                     ______ mm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8F3B5D8-B580-4E09-97D7-8385FAF0AF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5324535"/>
              </a:xfrm>
              <a:prstGeom prst="rect">
                <a:avLst/>
              </a:prstGeom>
              <a:blipFill>
                <a:blip r:embed="rId5"/>
                <a:stretch>
                  <a:fillRect l="-1707" t="-12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7468" y="4809672"/>
            <a:ext cx="6005493" cy="11801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4070214" y="4275597"/>
            <a:ext cx="0" cy="76429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683781" y="4291488"/>
            <a:ext cx="0" cy="640079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057" y="3946831"/>
            <a:ext cx="2090398" cy="13019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83781" y="858984"/>
            <a:ext cx="585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10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97636" y="1465329"/>
            <a:ext cx="585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3</a:t>
            </a:r>
            <a:r>
              <a:rPr lang="en-GB" sz="2800" dirty="0" smtClean="0">
                <a:solidFill>
                  <a:schemeClr val="accent1"/>
                </a:solidFill>
              </a:rPr>
              <a:t>0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30836" y="2002403"/>
            <a:ext cx="585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95564" y="2912442"/>
            <a:ext cx="585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/>
                </a:solidFill>
              </a:rPr>
              <a:t>4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90381" y="4139352"/>
            <a:ext cx="585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/>
                </a:solidFill>
              </a:rPr>
              <a:t>40</a:t>
            </a:r>
            <a:endParaRPr lang="en-GB" sz="2800" dirty="0">
              <a:solidFill>
                <a:schemeClr val="accent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8330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5347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rain,cartoon,transportation,travel,transport - free image from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3" t="31101" r="4537" b="13283"/>
          <a:stretch/>
        </p:blipFill>
        <p:spPr bwMode="auto">
          <a:xfrm>
            <a:off x="766233" y="675289"/>
            <a:ext cx="3004920" cy="106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74" y="1513179"/>
            <a:ext cx="7567897" cy="12472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27" y="3857583"/>
            <a:ext cx="7567897" cy="124723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18092" y="3334363"/>
            <a:ext cx="52325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The </a:t>
            </a:r>
            <a:r>
              <a:rPr lang="en-GB" sz="2800" dirty="0" smtClean="0">
                <a:latin typeface="Calibri" panose="020F0502020204030204" pitchFamily="34" charset="0"/>
              </a:rPr>
              <a:t>van </a:t>
            </a:r>
            <a:r>
              <a:rPr lang="en-GB" sz="2800" dirty="0">
                <a:latin typeface="Calibri" panose="020F0502020204030204" pitchFamily="34" charset="0"/>
              </a:rPr>
              <a:t>is ____ mm long.</a:t>
            </a:r>
            <a:endParaRPr lang="en-GB" sz="2800" dirty="0"/>
          </a:p>
        </p:txBody>
      </p:sp>
      <p:sp>
        <p:nvSpPr>
          <p:cNvPr id="11" name="Rectangle 10"/>
          <p:cNvSpPr/>
          <p:nvPr/>
        </p:nvSpPr>
        <p:spPr>
          <a:xfrm>
            <a:off x="3962746" y="738018"/>
            <a:ext cx="41588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The train is ____ cm long.</a:t>
            </a:r>
            <a:endParaRPr lang="en-GB" sz="2800" dirty="0"/>
          </a:p>
        </p:txBody>
      </p:sp>
      <p:sp>
        <p:nvSpPr>
          <p:cNvPr id="13" name="Rectangle 12"/>
          <p:cNvSpPr/>
          <p:nvPr/>
        </p:nvSpPr>
        <p:spPr>
          <a:xfrm>
            <a:off x="5549551" y="3292214"/>
            <a:ext cx="9780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3</a:t>
            </a:r>
            <a:r>
              <a:rPr lang="en-GB" sz="2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0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70027" y="704493"/>
            <a:ext cx="9780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6</a:t>
            </a:r>
            <a:endParaRPr lang="en-GB" sz="2800" dirty="0">
              <a:solidFill>
                <a:schemeClr val="accent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834221" y="3117341"/>
            <a:ext cx="0" cy="1505609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248541" y="3117341"/>
            <a:ext cx="0" cy="1526617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907122" y="466721"/>
            <a:ext cx="0" cy="1822136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691886" y="466721"/>
            <a:ext cx="0" cy="1822136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4777186" y="5197683"/>
                <a:ext cx="252997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800" dirty="0">
                    <a:latin typeface="Calibri" panose="020F0502020204030204" pitchFamily="34" charset="0"/>
                  </a:rPr>
                  <a:t>3</a:t>
                </a:r>
                <a:r>
                  <a:rPr lang="en-GB" sz="28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GB" sz="28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cm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GB" sz="28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30 </a:t>
                </a:r>
                <a:r>
                  <a:rPr lang="en-GB" sz="28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mm </a:t>
                </a:r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7186" y="5197683"/>
                <a:ext cx="2529970" cy="523220"/>
              </a:xfrm>
              <a:prstGeom prst="rect">
                <a:avLst/>
              </a:prstGeom>
              <a:blipFill>
                <a:blip r:embed="rId7"/>
                <a:stretch>
                  <a:fillRect l="-723" t="-11765" r="-385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161916" y="5459293"/>
                <a:ext cx="252997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dirty="0">
                    <a:latin typeface="Calibri" panose="020F0502020204030204" pitchFamily="34" charset="0"/>
                  </a:rPr>
                  <a:t>5</a:t>
                </a:r>
                <a:r>
                  <a:rPr lang="en-US" sz="2800" dirty="0" smtClean="0"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2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</a:t>
                </a:r>
                <a:r>
                  <a:rPr lang="en-GB" sz="2800" dirty="0"/>
                  <a:t>?</a:t>
                </a:r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1916" y="5459293"/>
                <a:ext cx="2529970" cy="523220"/>
              </a:xfrm>
              <a:prstGeom prst="rect">
                <a:avLst/>
              </a:prstGeom>
              <a:blipFill>
                <a:blip r:embed="rId8"/>
                <a:stretch>
                  <a:fillRect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/>
          <p:cNvSpPr/>
          <p:nvPr/>
        </p:nvSpPr>
        <p:spPr>
          <a:xfrm>
            <a:off x="732091" y="5246865"/>
            <a:ext cx="70325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How much longer is the train than the </a:t>
            </a:r>
            <a:r>
              <a:rPr lang="en-GB" sz="2800" dirty="0" smtClean="0">
                <a:latin typeface="Calibri" panose="020F0502020204030204" pitchFamily="34" charset="0"/>
              </a:rPr>
              <a:t>van?</a:t>
            </a:r>
            <a:endParaRPr lang="en-GB" sz="2800" dirty="0"/>
          </a:p>
        </p:txBody>
      </p:sp>
      <p:sp>
        <p:nvSpPr>
          <p:cNvPr id="26" name="Rectangle 25"/>
          <p:cNvSpPr/>
          <p:nvPr/>
        </p:nvSpPr>
        <p:spPr>
          <a:xfrm>
            <a:off x="807941" y="5296830"/>
            <a:ext cx="70325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The train is </a:t>
            </a:r>
            <a:r>
              <a:rPr lang="en-GB" sz="2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3 cm/30 </a:t>
            </a:r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mm longer than the </a:t>
            </a:r>
            <a:r>
              <a:rPr lang="en-GB" sz="2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van.</a:t>
            </a:r>
            <a:endParaRPr lang="en-GB" sz="2800" dirty="0">
              <a:solidFill>
                <a:schemeClr val="accent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938" y="3200707"/>
            <a:ext cx="1634091" cy="8440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1161916" y="5059740"/>
                <a:ext cx="252997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dirty="0" smtClean="0">
                    <a:latin typeface="Calibri" panose="020F0502020204030204" pitchFamily="34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GB" sz="2800" dirty="0"/>
                  <a:t>?</a:t>
                </a:r>
                <a:r>
                  <a:rPr lang="en-GB" sz="28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</a:t>
                </a:r>
                <a:r>
                  <a:rPr lang="en-GB" sz="2800" dirty="0"/>
                  <a:t>5</a:t>
                </a:r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1916" y="5059740"/>
                <a:ext cx="2529970" cy="523220"/>
              </a:xfrm>
              <a:prstGeom prst="rect">
                <a:avLst/>
              </a:prstGeom>
              <a:blipFill>
                <a:blip r:embed="rId10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542925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2" grpId="0"/>
      <p:bldP spid="22" grpId="1"/>
      <p:bldP spid="23" grpId="0"/>
      <p:bldP spid="23" grpId="1"/>
      <p:bldP spid="25" grpId="0"/>
      <p:bldP spid="25" grpId="1"/>
      <p:bldP spid="26" grpId="0"/>
      <p:bldP spid="24" grpId="0"/>
      <p:bldP spid="2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613F2D4-68F3-40CB-8388-5DE53467D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519" y="1983361"/>
            <a:ext cx="5681372" cy="3005873"/>
          </a:xfrm>
        </p:spPr>
        <p:txBody>
          <a:bodyPr/>
          <a:lstStyle/>
          <a:p>
            <a:r>
              <a:rPr lang="en-GB" dirty="0"/>
              <a:t>Have a go at </a:t>
            </a:r>
            <a:r>
              <a:rPr lang="en-GB" dirty="0" smtClean="0"/>
              <a:t>question 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1 </a:t>
            </a:r>
            <a:r>
              <a:rPr lang="en-GB" dirty="0" smtClean="0"/>
              <a:t> </a:t>
            </a:r>
            <a:r>
              <a:rPr lang="en-GB" dirty="0"/>
              <a:t>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5552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uv Vehicle Suburban - Free vector graphic on Pixa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866" y="161043"/>
            <a:ext cx="2670402" cy="1429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Auto Car Fun - Free vector graphic on Pixab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800"/>
          </a:p>
        </p:txBody>
      </p:sp>
      <p:pic>
        <p:nvPicPr>
          <p:cNvPr id="2054" name="Picture 6" descr="Cartoon sporty car vector image | Free SV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0" t="32057" b="18165"/>
          <a:stretch/>
        </p:blipFill>
        <p:spPr bwMode="auto">
          <a:xfrm flipH="1">
            <a:off x="4430268" y="422456"/>
            <a:ext cx="2018587" cy="117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43775" y="1500237"/>
            <a:ext cx="72380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The large car is 145 cm longer than the small car.</a:t>
            </a:r>
          </a:p>
          <a:p>
            <a:r>
              <a:rPr lang="en-GB" sz="2800" dirty="0">
                <a:latin typeface="Calibri" panose="020F0502020204030204" pitchFamily="34" charset="0"/>
              </a:rPr>
              <a:t>The large car is 4 </a:t>
            </a:r>
            <a:r>
              <a:rPr lang="en-GB" sz="2800" dirty="0" smtClean="0">
                <a:latin typeface="Calibri" panose="020F0502020204030204" pitchFamily="34" charset="0"/>
              </a:rPr>
              <a:t>m 50 cm </a:t>
            </a:r>
            <a:r>
              <a:rPr lang="en-GB" sz="2800" dirty="0">
                <a:latin typeface="Calibri" panose="020F0502020204030204" pitchFamily="34" charset="0"/>
              </a:rPr>
              <a:t>long.</a:t>
            </a:r>
          </a:p>
          <a:p>
            <a:r>
              <a:rPr lang="en-GB" sz="2800" dirty="0">
                <a:latin typeface="Calibri" panose="020F0502020204030204" pitchFamily="34" charset="0"/>
              </a:rPr>
              <a:t>How long is the small car?</a:t>
            </a:r>
          </a:p>
          <a:p>
            <a:r>
              <a:rPr lang="en-GB" sz="2800" dirty="0">
                <a:latin typeface="Calibri" panose="020F0502020204030204" pitchFamily="34" charset="0"/>
              </a:rPr>
              <a:t> 									____ m </a:t>
            </a:r>
            <a:r>
              <a:rPr lang="en-GB" sz="2800" dirty="0" smtClean="0">
                <a:latin typeface="Calibri" panose="020F0502020204030204" pitchFamily="34" charset="0"/>
              </a:rPr>
              <a:t>___ </a:t>
            </a:r>
            <a:r>
              <a:rPr lang="en-GB" sz="2800" dirty="0">
                <a:latin typeface="Calibri" panose="020F0502020204030204" pitchFamily="34" charset="0"/>
              </a:rPr>
              <a:t>cm</a:t>
            </a:r>
          </a:p>
        </p:txBody>
      </p:sp>
      <p:sp>
        <p:nvSpPr>
          <p:cNvPr id="8" name="Rectangle 8"/>
          <p:cNvSpPr/>
          <p:nvPr/>
        </p:nvSpPr>
        <p:spPr>
          <a:xfrm>
            <a:off x="1375501" y="3691941"/>
            <a:ext cx="4267295" cy="78446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9" name="Rectangle 8"/>
          <p:cNvSpPr/>
          <p:nvPr/>
        </p:nvSpPr>
        <p:spPr>
          <a:xfrm>
            <a:off x="1375501" y="4667398"/>
            <a:ext cx="3158311" cy="784464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5" name="Rectangle 4"/>
          <p:cNvSpPr/>
          <p:nvPr/>
        </p:nvSpPr>
        <p:spPr>
          <a:xfrm>
            <a:off x="529719" y="3840199"/>
            <a:ext cx="8607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</a:rPr>
              <a:t>Large</a:t>
            </a:r>
            <a:endParaRPr lang="en-GB" sz="2400" dirty="0"/>
          </a:p>
        </p:txBody>
      </p:sp>
      <p:sp>
        <p:nvSpPr>
          <p:cNvPr id="11" name="Rectangle 10"/>
          <p:cNvSpPr/>
          <p:nvPr/>
        </p:nvSpPr>
        <p:spPr>
          <a:xfrm>
            <a:off x="530327" y="4840303"/>
            <a:ext cx="8595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</a:rPr>
              <a:t>Small</a:t>
            </a:r>
            <a:endParaRPr lang="en-GB" sz="2400" dirty="0"/>
          </a:p>
        </p:txBody>
      </p:sp>
      <p:sp>
        <p:nvSpPr>
          <p:cNvPr id="6" name="Rectangle 5"/>
          <p:cNvSpPr/>
          <p:nvPr/>
        </p:nvSpPr>
        <p:spPr>
          <a:xfrm>
            <a:off x="2736017" y="3787072"/>
            <a:ext cx="18678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4 </a:t>
            </a:r>
            <a:r>
              <a:rPr lang="en-GB" sz="2800" dirty="0" smtClean="0">
                <a:latin typeface="Calibri" panose="020F0502020204030204" pitchFamily="34" charset="0"/>
              </a:rPr>
              <a:t>m 50 cm  </a:t>
            </a:r>
            <a:endParaRPr lang="en-GB" sz="28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558772" y="5126020"/>
            <a:ext cx="1171914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539350" y="4614488"/>
            <a:ext cx="13356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145 cm </a:t>
            </a:r>
            <a:endParaRPr lang="en-GB" sz="2800" dirty="0"/>
          </a:p>
        </p:txBody>
      </p:sp>
      <p:graphicFrame>
        <p:nvGraphicFramePr>
          <p:cNvPr id="17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5244586"/>
              </p:ext>
            </p:extLst>
          </p:nvPr>
        </p:nvGraphicFramePr>
        <p:xfrm>
          <a:off x="6440839" y="3307746"/>
          <a:ext cx="1728996" cy="2757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332">
                  <a:extLst>
                    <a:ext uri="{9D8B030D-6E8A-4147-A177-3AD203B41FA5}">
                      <a16:colId xmlns:a16="http://schemas.microsoft.com/office/drawing/2014/main" val="70042895"/>
                    </a:ext>
                  </a:extLst>
                </a:gridCol>
                <a:gridCol w="576332">
                  <a:extLst>
                    <a:ext uri="{9D8B030D-6E8A-4147-A177-3AD203B41FA5}">
                      <a16:colId xmlns:a16="http://schemas.microsoft.com/office/drawing/2014/main" val="3654639686"/>
                    </a:ext>
                  </a:extLst>
                </a:gridCol>
                <a:gridCol w="576332">
                  <a:extLst>
                    <a:ext uri="{9D8B030D-6E8A-4147-A177-3AD203B41FA5}">
                      <a16:colId xmlns:a16="http://schemas.microsoft.com/office/drawing/2014/main" val="699825816"/>
                    </a:ext>
                  </a:extLst>
                </a:gridCol>
              </a:tblGrid>
              <a:tr h="689279"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565384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algn="ctr"/>
                      <a:r>
                        <a:rPr lang="en-GB" sz="33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3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3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05399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300" dirty="0"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3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3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501321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94511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31"/>
              <p:cNvSpPr txBox="1"/>
              <p:nvPr/>
            </p:nvSpPr>
            <p:spPr>
              <a:xfrm>
                <a:off x="5874972" y="4667707"/>
                <a:ext cx="53091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GB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4972" y="4667707"/>
                <a:ext cx="530915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1424810" y="4782034"/>
                <a:ext cx="342634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800" dirty="0" smtClean="0">
                    <a:latin typeface="Calibri" panose="020F0502020204030204" pitchFamily="34" charset="0"/>
                  </a:rPr>
                  <a:t>305 </a:t>
                </a:r>
                <a:r>
                  <a:rPr lang="en-GB" sz="2800" dirty="0">
                    <a:latin typeface="Calibri" panose="020F0502020204030204" pitchFamily="34" charset="0"/>
                  </a:rPr>
                  <a:t>cm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</a:rPr>
                  <a:t> </a:t>
                </a:r>
                <a:r>
                  <a:rPr lang="en-GB" sz="2800" dirty="0" smtClean="0">
                    <a:latin typeface="Calibri" panose="020F0502020204030204" pitchFamily="34" charset="0"/>
                  </a:rPr>
                  <a:t>3 </a:t>
                </a:r>
                <a:r>
                  <a:rPr lang="en-GB" sz="2800" dirty="0">
                    <a:latin typeface="Calibri" panose="020F0502020204030204" pitchFamily="34" charset="0"/>
                  </a:rPr>
                  <a:t>m </a:t>
                </a:r>
                <a:r>
                  <a:rPr lang="en-GB" sz="2800" dirty="0" smtClean="0">
                    <a:latin typeface="Calibri" panose="020F0502020204030204" pitchFamily="34" charset="0"/>
                  </a:rPr>
                  <a:t>5 </a:t>
                </a:r>
                <a:r>
                  <a:rPr lang="en-GB" sz="2800" dirty="0">
                    <a:latin typeface="Calibri" panose="020F0502020204030204" pitchFamily="34" charset="0"/>
                  </a:rPr>
                  <a:t>cm </a:t>
                </a:r>
                <a:endParaRPr lang="en-GB" sz="28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4810" y="4782034"/>
                <a:ext cx="3426345" cy="523220"/>
              </a:xfrm>
              <a:prstGeom prst="rect">
                <a:avLst/>
              </a:prstGeom>
              <a:blipFill>
                <a:blip r:embed="rId9"/>
                <a:stretch>
                  <a:fillRect l="-3737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>
          <a:xfrm>
            <a:off x="5148240" y="2781730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3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199917" y="2777125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5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663619" y="4775669"/>
            <a:ext cx="3513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?</a:t>
            </a:r>
            <a:endParaRPr lang="en-GB" sz="2800" dirty="0"/>
          </a:p>
        </p:txBody>
      </p:sp>
      <p:sp>
        <p:nvSpPr>
          <p:cNvPr id="29" name="Rectangle 28"/>
          <p:cNvSpPr/>
          <p:nvPr/>
        </p:nvSpPr>
        <p:spPr>
          <a:xfrm>
            <a:off x="2839308" y="3789327"/>
            <a:ext cx="13356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Calibri" panose="020F0502020204030204" pitchFamily="34" charset="0"/>
              </a:rPr>
              <a:t>450 </a:t>
            </a:r>
            <a:r>
              <a:rPr lang="en-GB" sz="2800" dirty="0">
                <a:latin typeface="Calibri" panose="020F0502020204030204" pitchFamily="34" charset="0"/>
              </a:rPr>
              <a:t>cm </a:t>
            </a:r>
            <a:endParaRPr lang="en-GB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7675676" y="5432645"/>
            <a:ext cx="559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5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122634" y="5432645"/>
            <a:ext cx="559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528801" y="5432645"/>
            <a:ext cx="559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3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7136062" y="4188206"/>
            <a:ext cx="360218" cy="4113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6887348" y="3844789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4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496280" y="3901931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1</a:t>
            </a:r>
            <a:endParaRPr lang="en-GB" sz="2800" dirty="0">
              <a:solidFill>
                <a:schemeClr val="accent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8028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5" grpId="0"/>
      <p:bldP spid="11" grpId="0"/>
      <p:bldP spid="6" grpId="0"/>
      <p:bldP spid="6" grpId="1"/>
      <p:bldP spid="14" grpId="0"/>
      <p:bldP spid="18" grpId="0"/>
      <p:bldP spid="24" grpId="0"/>
      <p:bldP spid="26" grpId="0"/>
      <p:bldP spid="27" grpId="0"/>
      <p:bldP spid="28" grpId="0"/>
      <p:bldP spid="28" grpId="1"/>
      <p:bldP spid="29" grpId="0"/>
      <p:bldP spid="32" grpId="0"/>
      <p:bldP spid="33" grpId="0"/>
      <p:bldP spid="34" grpId="0"/>
      <p:bldP spid="30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14091" y="788747"/>
                <a:ext cx="611667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800" dirty="0">
                    <a:latin typeface="Calibri" panose="020F0502020204030204" pitchFamily="34" charset="0"/>
                  </a:rPr>
                  <a:t>1)		3 cm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</a:rPr>
                  <a:t> 10 mm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800" dirty="0">
                    <a:latin typeface="Calibri" panose="020F0502020204030204" pitchFamily="34" charset="0"/>
                    <a:ea typeface="Cambria Math" panose="02040503050406030204" pitchFamily="18" charset="0"/>
                  </a:rPr>
                  <a:t>____ cm</a:t>
                </a:r>
                <a:r>
                  <a:rPr lang="en-GB" sz="2800" dirty="0">
                    <a:latin typeface="Calibri" panose="020F0502020204030204" pitchFamily="34" charset="0"/>
                  </a:rPr>
                  <a:t> </a:t>
                </a:r>
                <a:endParaRPr lang="en-GB" sz="28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091" y="788747"/>
                <a:ext cx="6116677" cy="523220"/>
              </a:xfrm>
              <a:prstGeom prst="rect">
                <a:avLst/>
              </a:prstGeom>
              <a:blipFill>
                <a:blip r:embed="rId5"/>
                <a:stretch>
                  <a:fillRect l="-1992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4529" y="412414"/>
            <a:ext cx="681892" cy="6818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52655" y="539807"/>
            <a:ext cx="1870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</a:rPr>
              <a:t>Have a think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14091" y="2161273"/>
                <a:ext cx="611667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800" dirty="0">
                    <a:latin typeface="Calibri" panose="020F0502020204030204" pitchFamily="34" charset="0"/>
                  </a:rPr>
                  <a:t>2)		9 cm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</a:rPr>
                  <a:t> 80 mm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800" dirty="0">
                    <a:latin typeface="Calibri" panose="020F0502020204030204" pitchFamily="34" charset="0"/>
                    <a:ea typeface="Cambria Math" panose="02040503050406030204" pitchFamily="18" charset="0"/>
                  </a:rPr>
                  <a:t>____ mm</a:t>
                </a:r>
                <a:r>
                  <a:rPr lang="en-GB" sz="2800" dirty="0">
                    <a:latin typeface="Calibri" panose="020F0502020204030204" pitchFamily="34" charset="0"/>
                  </a:rPr>
                  <a:t> </a:t>
                </a:r>
                <a:endParaRPr lang="en-GB" sz="28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091" y="2161273"/>
                <a:ext cx="6116677" cy="523220"/>
              </a:xfrm>
              <a:prstGeom prst="rect">
                <a:avLst/>
              </a:prstGeom>
              <a:blipFill>
                <a:blip r:embed="rId7"/>
                <a:stretch>
                  <a:fillRect l="-1992"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635569" y="1249552"/>
                <a:ext cx="588807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8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3 cm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1 cm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accent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800" dirty="0">
                    <a:solidFill>
                      <a:schemeClr val="accent1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2 cm</a:t>
                </a:r>
                <a:r>
                  <a:rPr lang="en-GB" sz="28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</a:t>
                </a:r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569" y="1249552"/>
                <a:ext cx="5888077" cy="523220"/>
              </a:xfrm>
              <a:prstGeom prst="rect">
                <a:avLst/>
              </a:prstGeom>
              <a:blipFill>
                <a:blip r:embed="rId8"/>
                <a:stretch>
                  <a:fillRect l="-2070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4447846" y="751935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2</a:t>
            </a:r>
            <a:endParaRPr lang="en-GB" sz="28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635569" y="2654542"/>
                <a:ext cx="588807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8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90 mm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80 mm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accent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800" dirty="0">
                    <a:solidFill>
                      <a:schemeClr val="accent1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10 mm</a:t>
                </a:r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569" y="2654542"/>
                <a:ext cx="5888077" cy="523220"/>
              </a:xfrm>
              <a:prstGeom prst="rect">
                <a:avLst/>
              </a:prstGeom>
              <a:blipFill>
                <a:blip r:embed="rId9"/>
                <a:stretch>
                  <a:fillRect l="-2070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4339113" y="2137481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10</a:t>
            </a:r>
            <a:endParaRPr lang="en-GB" sz="28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750343" y="3572370"/>
                <a:ext cx="611667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800" dirty="0">
                    <a:latin typeface="Calibri" panose="020F0502020204030204" pitchFamily="34" charset="0"/>
                  </a:rPr>
                  <a:t>3)		1 m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</a:rPr>
                  <a:t> 100 mm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800" dirty="0">
                    <a:latin typeface="Calibri" panose="020F0502020204030204" pitchFamily="34" charset="0"/>
                    <a:ea typeface="Cambria Math" panose="02040503050406030204" pitchFamily="18" charset="0"/>
                  </a:rPr>
                  <a:t>____ cm</a:t>
                </a:r>
                <a:r>
                  <a:rPr lang="en-GB" sz="2800" dirty="0">
                    <a:latin typeface="Calibri" panose="020F0502020204030204" pitchFamily="34" charset="0"/>
                  </a:rPr>
                  <a:t> </a:t>
                </a:r>
                <a:endParaRPr lang="en-GB" sz="28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343" y="3572370"/>
                <a:ext cx="6116677" cy="523220"/>
              </a:xfrm>
              <a:prstGeom prst="rect">
                <a:avLst/>
              </a:prstGeom>
              <a:blipFill>
                <a:blip r:embed="rId10"/>
                <a:stretch>
                  <a:fillRect l="-1994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635569" y="4075312"/>
                <a:ext cx="588807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8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100 cm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10 cm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accent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800" dirty="0">
                    <a:solidFill>
                      <a:schemeClr val="accent1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90 cm</a:t>
                </a:r>
                <a:r>
                  <a:rPr lang="en-GB" sz="28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</a:t>
                </a:r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569" y="4075312"/>
                <a:ext cx="5888077" cy="523220"/>
              </a:xfrm>
              <a:prstGeom prst="rect">
                <a:avLst/>
              </a:prstGeom>
              <a:blipFill>
                <a:blip r:embed="rId11"/>
                <a:stretch>
                  <a:fillRect l="-2070"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4441177" y="3540283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90</a:t>
            </a:r>
            <a:endParaRPr lang="en-GB" sz="2800" dirty="0">
              <a:solidFill>
                <a:schemeClr val="accent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3825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8" grpId="0"/>
      <p:bldP spid="9" grpId="0"/>
      <p:bldP spid="10" grpId="0"/>
      <p:bldP spid="11" grpId="0"/>
      <p:bldP spid="22" grpId="0"/>
      <p:bldP spid="2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5|7.1|8.2|2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0.8|4.4|5.9|2.6|9|3.1|17.6|4.9|2|15.9|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7|5.8|5.9|13.8|12.6|17.4|1.4|7.5|6.9|5.3|6.1|4.6|5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7|18.8|3.5|10.1|23.5|9.3|27.4|11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|7.1|9.3|0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5.3|16|14|1.1|2.1|1|7.8|16|3.3|1.7|1|5.1|13|10.3|11.3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D2F9859A692143A7D8C5546DD2C295" ma:contentTypeVersion="12" ma:contentTypeDescription="Create a new document." ma:contentTypeScope="" ma:versionID="5759f949f5abe836cbbd3be85c2a693a">
  <xsd:schema xmlns:xsd="http://www.w3.org/2001/XMLSchema" xmlns:xs="http://www.w3.org/2001/XMLSchema" xmlns:p="http://schemas.microsoft.com/office/2006/metadata/properties" xmlns:ns2="8fba47cf-d4c2-4342-84d4-550bc2b4b2fe" xmlns:ns3="94a41c2b-c9a4-4155-9cd3-2586bd5a7cc7" targetNamespace="http://schemas.microsoft.com/office/2006/metadata/properties" ma:root="true" ma:fieldsID="1229355e79bea266eb72080ab80bee0d" ns2:_="" ns3:_="">
    <xsd:import namespace="8fba47cf-d4c2-4342-84d4-550bc2b4b2fe"/>
    <xsd:import namespace="94a41c2b-c9a4-4155-9cd3-2586bd5a7c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ba47cf-d4c2-4342-84d4-550bc2b4b2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a41c2b-c9a4-4155-9cd3-2586bd5a7cc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67711CD-1AE6-475E-827E-CD32B5B2A836}">
  <ds:schemaRefs>
    <ds:schemaRef ds:uri="http://purl.org/dc/dcmitype/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8fba47cf-d4c2-4342-84d4-550bc2b4b2fe"/>
    <ds:schemaRef ds:uri="http://purl.org/dc/terms/"/>
    <ds:schemaRef ds:uri="http://schemas.microsoft.com/office/infopath/2007/PartnerControls"/>
    <ds:schemaRef ds:uri="94a41c2b-c9a4-4155-9cd3-2586bd5a7cc7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513B267-7140-43AD-AB90-2B2E0F70EB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ba47cf-d4c2-4342-84d4-550bc2b4b2fe"/>
    <ds:schemaRef ds:uri="94a41c2b-c9a4-4155-9cd3-2586bd5a7c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D2A2878-286F-4603-BF06-A2BD54E6382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6041</TotalTime>
  <Words>382</Words>
  <Application>Microsoft Office PowerPoint</Application>
  <PresentationFormat>On-screen Show (4:3)</PresentationFormat>
  <Paragraphs>131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Arial</vt:lpstr>
      <vt:lpstr>Calibri</vt:lpstr>
      <vt:lpstr>Cambria Math</vt:lpstr>
      <vt:lpstr>Comic Sans MS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  1  on the worksheet</vt:lpstr>
      <vt:lpstr>PowerPoint Presentation</vt:lpstr>
      <vt:lpstr>PowerPoint Presentation</vt:lpstr>
      <vt:lpstr>Have a go at questions  2 – 5 on the worksheet</vt:lpstr>
      <vt:lpstr>PowerPoint Presentation</vt:lpstr>
      <vt:lpstr>PowerPoint Presentation</vt:lpstr>
      <vt:lpstr>Have a go at the rest of the worksheet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Louise Collinson</cp:lastModifiedBy>
  <cp:revision>142</cp:revision>
  <dcterms:created xsi:type="dcterms:W3CDTF">2019-07-05T11:02:13Z</dcterms:created>
  <dcterms:modified xsi:type="dcterms:W3CDTF">2021-01-29T11:39:08Z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0x010100E0D2F9859A692143A7D8C5546DD2C295</vt:lpwstr>
  </property>
</Properties>
</file>