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snapToGrid="0">
      <p:cViewPr varScale="1">
        <p:scale>
          <a:sx n="73" d="100"/>
          <a:sy n="73" d="100"/>
        </p:scale>
        <p:origin x="5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4B1072-008C-4222-84B1-638E9B428E96}"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200647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4B1072-008C-4222-84B1-638E9B428E96}"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3555325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4B1072-008C-4222-84B1-638E9B428E96}"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380013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4B1072-008C-4222-84B1-638E9B428E96}"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42608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4B1072-008C-4222-84B1-638E9B428E96}" type="datetimeFigureOut">
              <a:rPr lang="en-GB" smtClean="0"/>
              <a:t>26/01/2021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92173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4B1072-008C-4222-84B1-638E9B428E96}"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289882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4B1072-008C-4222-84B1-638E9B428E96}" type="datetimeFigureOut">
              <a:rPr lang="en-GB" smtClean="0"/>
              <a:t>26/01/2021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141701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4B1072-008C-4222-84B1-638E9B428E96}" type="datetimeFigureOut">
              <a:rPr lang="en-GB" smtClean="0"/>
              <a:t>26/01/2021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421708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B1072-008C-4222-84B1-638E9B428E96}" type="datetimeFigureOut">
              <a:rPr lang="en-GB" smtClean="0"/>
              <a:t>26/01/2021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3642959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4B1072-008C-4222-84B1-638E9B428E96}"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3567651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4B1072-008C-4222-84B1-638E9B428E96}" type="datetimeFigureOut">
              <a:rPr lang="en-GB" smtClean="0"/>
              <a:t>26/01/2021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BB74F8-D387-4540-837B-A68A8CAC284D}" type="slidenum">
              <a:rPr lang="en-GB" smtClean="0"/>
              <a:t>‹#›</a:t>
            </a:fld>
            <a:endParaRPr lang="en-GB"/>
          </a:p>
        </p:txBody>
      </p:sp>
    </p:spTree>
    <p:extLst>
      <p:ext uri="{BB962C8B-B14F-4D97-AF65-F5344CB8AC3E}">
        <p14:creationId xmlns:p14="http://schemas.microsoft.com/office/powerpoint/2010/main" val="2388856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1072-008C-4222-84B1-638E9B428E96}" type="datetimeFigureOut">
              <a:rPr lang="en-GB" smtClean="0"/>
              <a:t>26/01/2021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B74F8-D387-4540-837B-A68A8CAC284D}" type="slidenum">
              <a:rPr lang="en-GB" smtClean="0"/>
              <a:t>‹#›</a:t>
            </a:fld>
            <a:endParaRPr lang="en-GB"/>
          </a:p>
        </p:txBody>
      </p:sp>
    </p:spTree>
    <p:extLst>
      <p:ext uri="{BB962C8B-B14F-4D97-AF65-F5344CB8AC3E}">
        <p14:creationId xmlns:p14="http://schemas.microsoft.com/office/powerpoint/2010/main" val="755021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1.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u="sng" dirty="0" smtClean="0">
                <a:latin typeface="HfW cursive" panose="00000500000000000000" pitchFamily="2" charset="0"/>
              </a:rPr>
              <a:t>Monday 1</a:t>
            </a:r>
            <a:r>
              <a:rPr lang="en-GB" u="sng" baseline="30000" dirty="0" smtClean="0">
                <a:latin typeface="HfW cursive" panose="00000500000000000000" pitchFamily="2" charset="0"/>
              </a:rPr>
              <a:t>st</a:t>
            </a:r>
            <a:r>
              <a:rPr lang="en-GB" u="sng" dirty="0" smtClean="0">
                <a:latin typeface="HfW cursive" panose="00000500000000000000" pitchFamily="2" charset="0"/>
              </a:rPr>
              <a:t> February</a:t>
            </a:r>
            <a:endParaRPr lang="en-GB" u="sng" dirty="0">
              <a:latin typeface="HfW cursive" panose="00000500000000000000" pitchFamily="2" charset="0"/>
            </a:endParaRPr>
          </a:p>
        </p:txBody>
      </p:sp>
      <p:sp>
        <p:nvSpPr>
          <p:cNvPr id="3" name="Subtitle 2"/>
          <p:cNvSpPr>
            <a:spLocks noGrp="1"/>
          </p:cNvSpPr>
          <p:nvPr>
            <p:ph type="subTitle" idx="1"/>
          </p:nvPr>
        </p:nvSpPr>
        <p:spPr/>
        <p:txBody>
          <a:bodyPr>
            <a:normAutofit/>
          </a:bodyPr>
          <a:lstStyle/>
          <a:p>
            <a:r>
              <a:rPr lang="en-GB" sz="4000" u="sng" dirty="0" smtClean="0">
                <a:latin typeface="HfW cursive" panose="00000500000000000000" pitchFamily="2" charset="0"/>
              </a:rPr>
              <a:t>Non-chronological report</a:t>
            </a:r>
            <a:endParaRPr lang="en-GB" sz="4000" u="sng" dirty="0">
              <a:latin typeface="HfW cursive" panose="00000500000000000000" pitchFamily="2"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77599" y="5815148"/>
            <a:ext cx="609600" cy="609600"/>
          </a:xfrm>
          <a:prstGeom prst="rect">
            <a:avLst/>
          </a:prstGeom>
        </p:spPr>
      </p:pic>
    </p:spTree>
    <p:extLst>
      <p:ext uri="{BB962C8B-B14F-4D97-AF65-F5344CB8AC3E}">
        <p14:creationId xmlns:p14="http://schemas.microsoft.com/office/powerpoint/2010/main" val="269888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32509"/>
            <a:ext cx="4315691" cy="5844454"/>
          </a:xfrm>
        </p:spPr>
        <p:txBody>
          <a:bodyPr>
            <a:normAutofit fontScale="77500" lnSpcReduction="20000"/>
          </a:bodyPr>
          <a:lstStyle/>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Year 1 Spellings – Adding –</a:t>
            </a:r>
            <a:r>
              <a:rPr lang="en-GB" dirty="0" err="1">
                <a:latin typeface="HfW precursive" panose="00000500000000000000" pitchFamily="2" charset="0"/>
                <a:ea typeface="Calibri" panose="020F0502020204030204" pitchFamily="34" charset="0"/>
                <a:cs typeface="Arial" panose="020B0604020202020204" pitchFamily="34" charset="0"/>
              </a:rPr>
              <a:t>er</a:t>
            </a:r>
            <a:r>
              <a:rPr lang="en-GB" dirty="0">
                <a:latin typeface="HfW precursive" panose="00000500000000000000" pitchFamily="2" charset="0"/>
                <a:ea typeface="Calibri" panose="020F0502020204030204" pitchFamily="34" charset="0"/>
                <a:cs typeface="Arial" panose="020B0604020202020204" pitchFamily="34" charset="0"/>
              </a:rPr>
              <a:t> and –</a:t>
            </a:r>
            <a:r>
              <a:rPr lang="en-GB" dirty="0" err="1">
                <a:latin typeface="HfW precursive" panose="00000500000000000000" pitchFamily="2" charset="0"/>
                <a:ea typeface="Calibri" panose="020F0502020204030204" pitchFamily="34" charset="0"/>
                <a:cs typeface="Arial" panose="020B0604020202020204" pitchFamily="34" charset="0"/>
              </a:rPr>
              <a:t>est</a:t>
            </a:r>
            <a:r>
              <a:rPr lang="en-GB" dirty="0">
                <a:latin typeface="HfW precursive" panose="00000500000000000000" pitchFamily="2" charset="0"/>
                <a:ea typeface="Calibri" panose="020F0502020204030204" pitchFamily="34" charset="0"/>
                <a:cs typeface="Arial" panose="020B0604020202020204" pitchFamily="34" charset="0"/>
              </a:rPr>
              <a:t> to adjectives where no change is needed to the root word</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grander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grandest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fresher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freshest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quicker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quickest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taller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tallest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slower</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dirty="0">
                <a:latin typeface="HfW precursive" panose="00000500000000000000" pitchFamily="2" charset="0"/>
                <a:ea typeface="Calibri" panose="020F0502020204030204" pitchFamily="34" charset="0"/>
                <a:cs typeface="Arial" panose="020B0604020202020204" pitchFamily="34" charset="0"/>
              </a:rPr>
              <a:t>slowest</a:t>
            </a:r>
            <a:endParaRPr lang="en-GB" sz="4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Rectangle 3"/>
          <p:cNvSpPr/>
          <p:nvPr/>
        </p:nvSpPr>
        <p:spPr>
          <a:xfrm>
            <a:off x="6417425" y="332509"/>
            <a:ext cx="4912822" cy="5624617"/>
          </a:xfrm>
          <a:prstGeom prst="rect">
            <a:avLst/>
          </a:prstGeom>
        </p:spPr>
        <p:txBody>
          <a:bodyPr wrap="square">
            <a:spAutoFit/>
          </a:bodyPr>
          <a:lstStyle/>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Year 2 Spellings – common exception word</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ball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call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walk</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talk</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always</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small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wall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fall</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800" dirty="0" smtClean="0">
                <a:solidFill>
                  <a:srgbClr val="7030A0"/>
                </a:solidFill>
                <a:effectLst/>
                <a:latin typeface="HfW precursive" panose="00000500000000000000" pitchFamily="2" charset="0"/>
                <a:ea typeface="Calibri" panose="020F0502020204030204" pitchFamily="34" charset="0"/>
                <a:cs typeface="Arial" panose="020B0604020202020204" pitchFamily="34" charset="0"/>
              </a:rPr>
              <a:t>altogether</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8969433" y="2975957"/>
            <a:ext cx="2427316" cy="2308324"/>
          </a:xfrm>
          <a:prstGeom prst="rect">
            <a:avLst/>
          </a:prstGeom>
          <a:noFill/>
        </p:spPr>
        <p:txBody>
          <a:bodyPr wrap="square" rtlCol="0">
            <a:spAutoFit/>
          </a:bodyPr>
          <a:lstStyle/>
          <a:p>
            <a:r>
              <a:rPr lang="en-GB" dirty="0" smtClean="0">
                <a:latin typeface="HfW cursive bold" panose="00000500000000000000" pitchFamily="2" charset="0"/>
              </a:rPr>
              <a:t>Write a list of your spellings. Adult say 5 sentences with the first 5 spellings in. Child should write each sentence down.</a:t>
            </a:r>
          </a:p>
          <a:p>
            <a:r>
              <a:rPr lang="en-GB" dirty="0" smtClean="0">
                <a:latin typeface="HfW cursive bold" panose="00000500000000000000" pitchFamily="2" charset="0"/>
              </a:rPr>
              <a:t> </a:t>
            </a:r>
            <a:endParaRPr lang="en-GB" dirty="0">
              <a:latin typeface="HfW cursive bold" panose="00000500000000000000" pitchFamily="2"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12285" y="5872163"/>
            <a:ext cx="609600" cy="609600"/>
          </a:xfrm>
          <a:prstGeom prst="rect">
            <a:avLst/>
          </a:prstGeom>
        </p:spPr>
      </p:pic>
    </p:spTree>
    <p:extLst>
      <p:ext uri="{BB962C8B-B14F-4D97-AF65-F5344CB8AC3E}">
        <p14:creationId xmlns:p14="http://schemas.microsoft.com/office/powerpoint/2010/main" val="32186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8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8118761"/>
              </p:ext>
            </p:extLst>
          </p:nvPr>
        </p:nvGraphicFramePr>
        <p:xfrm>
          <a:off x="838200" y="553589"/>
          <a:ext cx="10515600" cy="1219200"/>
        </p:xfrm>
        <a:graphic>
          <a:graphicData uri="http://schemas.openxmlformats.org/drawingml/2006/table">
            <a:tbl>
              <a:tblPr/>
              <a:tblGrid>
                <a:gridCol w="10515600">
                  <a:extLst>
                    <a:ext uri="{9D8B030D-6E8A-4147-A177-3AD203B41FA5}">
                      <a16:colId xmlns:a16="http://schemas.microsoft.com/office/drawing/2014/main" val="3564674969"/>
                    </a:ext>
                  </a:extLst>
                </a:gridCol>
              </a:tblGrid>
              <a:tr h="0">
                <a:tc>
                  <a:txBody>
                    <a:bodyPr/>
                    <a:lstStyle/>
                    <a:p>
                      <a:r>
                        <a:rPr lang="en-GB" sz="3600" dirty="0">
                          <a:solidFill>
                            <a:srgbClr val="000000"/>
                          </a:solidFill>
                          <a:effectLst/>
                          <a:latin typeface="HfW precursive" panose="00000500000000000000" pitchFamily="2" charset="0"/>
                        </a:rPr>
                        <a:t>Today we are learning to</a:t>
                      </a:r>
                      <a:r>
                        <a:rPr lang="en-GB" sz="3600" dirty="0" smtClean="0">
                          <a:solidFill>
                            <a:srgbClr val="000000"/>
                          </a:solidFill>
                          <a:effectLst/>
                          <a:latin typeface="HfW precursive" panose="00000500000000000000" pitchFamily="2" charset="0"/>
                        </a:rPr>
                        <a:t>...</a:t>
                      </a:r>
                      <a:endParaRPr lang="en-GB" dirty="0">
                        <a:effectLst/>
                      </a:endParaRPr>
                    </a:p>
                    <a:p>
                      <a:r>
                        <a:rPr lang="en-GB" sz="1900" dirty="0">
                          <a:solidFill>
                            <a:srgbClr val="0000FF"/>
                          </a:solidFill>
                          <a:effectLst/>
                          <a:latin typeface="HfW precursive" panose="00000500000000000000" pitchFamily="2" charset="0"/>
                        </a:rPr>
                        <a:t>I am learning to </a:t>
                      </a:r>
                      <a:r>
                        <a:rPr lang="en-GB" sz="1900" dirty="0" smtClean="0">
                          <a:solidFill>
                            <a:srgbClr val="0000FF"/>
                          </a:solidFill>
                          <a:effectLst/>
                          <a:latin typeface="HfW precursive" panose="00000500000000000000" pitchFamily="2" charset="0"/>
                        </a:rPr>
                        <a:t>read and</a:t>
                      </a:r>
                      <a:r>
                        <a:rPr lang="en-GB" sz="1900" baseline="0" dirty="0" smtClean="0">
                          <a:solidFill>
                            <a:srgbClr val="0000FF"/>
                          </a:solidFill>
                          <a:effectLst/>
                          <a:latin typeface="HfW precursive" panose="00000500000000000000" pitchFamily="2" charset="0"/>
                        </a:rPr>
                        <a:t> write facts.</a:t>
                      </a:r>
                    </a:p>
                    <a:p>
                      <a:r>
                        <a:rPr lang="en-GB" sz="1900" baseline="0" dirty="0" smtClean="0">
                          <a:solidFill>
                            <a:srgbClr val="0000FF"/>
                          </a:solidFill>
                          <a:effectLst/>
                          <a:latin typeface="HfW precursive" panose="00000500000000000000" pitchFamily="2" charset="0"/>
                        </a:rPr>
                        <a:t>I am learning to create a non-chronological report.</a:t>
                      </a:r>
                      <a:endParaRPr lang="en-GB" dirty="0">
                        <a:effectLst/>
                      </a:endParaRPr>
                    </a:p>
                  </a:txBody>
                  <a:tcPr anchor="ctr">
                    <a:lnL>
                      <a:noFill/>
                    </a:lnL>
                    <a:lnR>
                      <a:noFill/>
                    </a:lnR>
                    <a:lnT>
                      <a:noFill/>
                    </a:lnT>
                    <a:lnB>
                      <a:noFill/>
                    </a:lnB>
                  </a:tcPr>
                </a:tc>
                <a:extLst>
                  <a:ext uri="{0D108BD9-81ED-4DB2-BD59-A6C34878D82A}">
                    <a16:rowId xmlns:a16="http://schemas.microsoft.com/office/drawing/2014/main" val="14925713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0470186"/>
              </p:ext>
            </p:extLst>
          </p:nvPr>
        </p:nvGraphicFramePr>
        <p:xfrm>
          <a:off x="838200" y="2599214"/>
          <a:ext cx="10515600" cy="2164080"/>
        </p:xfrm>
        <a:graphic>
          <a:graphicData uri="http://schemas.openxmlformats.org/drawingml/2006/table">
            <a:tbl>
              <a:tblPr/>
              <a:tblGrid>
                <a:gridCol w="10515600">
                  <a:extLst>
                    <a:ext uri="{9D8B030D-6E8A-4147-A177-3AD203B41FA5}">
                      <a16:colId xmlns:a16="http://schemas.microsoft.com/office/drawing/2014/main" val="2965160970"/>
                    </a:ext>
                  </a:extLst>
                </a:gridCol>
              </a:tblGrid>
              <a:tr h="0">
                <a:tc>
                  <a:txBody>
                    <a:bodyPr/>
                    <a:lstStyle/>
                    <a:p>
                      <a:r>
                        <a:rPr lang="en-GB" sz="3100" b="1" dirty="0">
                          <a:solidFill>
                            <a:srgbClr val="000000"/>
                          </a:solidFill>
                          <a:effectLst/>
                          <a:latin typeface="HfW precursive" panose="00000500000000000000" pitchFamily="2" charset="0"/>
                        </a:rPr>
                        <a:t>I will be successful if ...</a:t>
                      </a:r>
                      <a:endParaRPr lang="en-GB" dirty="0">
                        <a:effectLst/>
                      </a:endParaRPr>
                    </a:p>
                    <a:p>
                      <a:pPr>
                        <a:buFont typeface="Arial" panose="020B0604020202020204" pitchFamily="34" charset="0"/>
                        <a:buChar char="•"/>
                      </a:pPr>
                      <a:r>
                        <a:rPr lang="en-GB" sz="2100" b="0" dirty="0">
                          <a:solidFill>
                            <a:srgbClr val="FF0000"/>
                          </a:solidFill>
                          <a:effectLst/>
                          <a:latin typeface="HfW precursive" panose="00000500000000000000" pitchFamily="2" charset="0"/>
                        </a:rPr>
                        <a:t>I can think of an interesting title.</a:t>
                      </a:r>
                      <a:endParaRPr lang="en-GB" sz="3100" b="1" dirty="0">
                        <a:solidFill>
                          <a:srgbClr val="000000"/>
                        </a:solidFill>
                        <a:effectLst/>
                        <a:latin typeface="HfW precursive" panose="00000500000000000000" pitchFamily="2" charset="0"/>
                      </a:endParaRPr>
                    </a:p>
                    <a:p>
                      <a:pPr>
                        <a:buFont typeface="Arial" panose="020B0604020202020204" pitchFamily="34" charset="0"/>
                        <a:buChar char="•"/>
                      </a:pPr>
                      <a:r>
                        <a:rPr lang="en-GB" sz="2100" dirty="0" smtClean="0">
                          <a:solidFill>
                            <a:srgbClr val="FF0000"/>
                          </a:solidFill>
                          <a:effectLst/>
                          <a:latin typeface="HfW precursive" panose="00000500000000000000" pitchFamily="2" charset="0"/>
                        </a:rPr>
                        <a:t>I </a:t>
                      </a:r>
                      <a:r>
                        <a:rPr lang="en-GB" sz="2100" dirty="0">
                          <a:solidFill>
                            <a:srgbClr val="FF0000"/>
                          </a:solidFill>
                          <a:effectLst/>
                          <a:latin typeface="HfW precursive" panose="00000500000000000000" pitchFamily="2" charset="0"/>
                        </a:rPr>
                        <a:t>can spell key words correctly.</a:t>
                      </a:r>
                    </a:p>
                    <a:p>
                      <a:pPr>
                        <a:buFont typeface="Arial" panose="020B0604020202020204" pitchFamily="34" charset="0"/>
                        <a:buChar char="•"/>
                      </a:pPr>
                      <a:r>
                        <a:rPr lang="en-GB" sz="2100" dirty="0">
                          <a:solidFill>
                            <a:srgbClr val="FF0000"/>
                          </a:solidFill>
                          <a:effectLst/>
                          <a:latin typeface="HfW precursive" panose="00000500000000000000" pitchFamily="2" charset="0"/>
                        </a:rPr>
                        <a:t>I can use capital letters for the start of a sentence and for proper nouns.</a:t>
                      </a:r>
                    </a:p>
                    <a:p>
                      <a:pPr>
                        <a:buFont typeface="Arial" panose="020B0604020202020204" pitchFamily="34" charset="0"/>
                        <a:buChar char="•"/>
                      </a:pPr>
                      <a:r>
                        <a:rPr lang="en-GB" sz="2100" dirty="0">
                          <a:solidFill>
                            <a:srgbClr val="FF0000"/>
                          </a:solidFill>
                          <a:effectLst/>
                          <a:latin typeface="HfW precursive" panose="00000500000000000000" pitchFamily="2" charset="0"/>
                        </a:rPr>
                        <a:t>I can use finger spaces and full stops.</a:t>
                      </a:r>
                    </a:p>
                    <a:p>
                      <a:pPr>
                        <a:buFont typeface="Arial" panose="020B0604020202020204" pitchFamily="34" charset="0"/>
                        <a:buChar char="•"/>
                      </a:pPr>
                      <a:r>
                        <a:rPr lang="en-GB" sz="2100" dirty="0">
                          <a:solidFill>
                            <a:srgbClr val="C800FF"/>
                          </a:solidFill>
                          <a:effectLst/>
                          <a:latin typeface="HfW precursive" panose="00000500000000000000" pitchFamily="2" charset="0"/>
                        </a:rPr>
                        <a:t>I can use conjunctions.</a:t>
                      </a:r>
                      <a:endParaRPr lang="en-GB" sz="2100" dirty="0">
                        <a:solidFill>
                          <a:srgbClr val="FF0000"/>
                        </a:solidFill>
                        <a:effectLst/>
                        <a:latin typeface="HfW precursive" panose="00000500000000000000" pitchFamily="2" charset="0"/>
                      </a:endParaRPr>
                    </a:p>
                  </a:txBody>
                  <a:tcPr anchor="ctr">
                    <a:lnL>
                      <a:noFill/>
                    </a:lnL>
                    <a:lnR>
                      <a:noFill/>
                    </a:lnR>
                    <a:lnT>
                      <a:noFill/>
                    </a:lnT>
                    <a:lnB>
                      <a:noFill/>
                    </a:lnB>
                  </a:tcPr>
                </a:tc>
                <a:extLst>
                  <a:ext uri="{0D108BD9-81ED-4DB2-BD59-A6C34878D82A}">
                    <a16:rowId xmlns:a16="http://schemas.microsoft.com/office/drawing/2014/main" val="3999737761"/>
                  </a:ext>
                </a:extLst>
              </a:tr>
            </a:tbl>
          </a:graphicData>
        </a:graphic>
      </p:graphicFrame>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9000" y="5854337"/>
            <a:ext cx="609600" cy="609600"/>
          </a:xfrm>
          <a:prstGeom prst="rect">
            <a:avLst/>
          </a:prstGeom>
        </p:spPr>
      </p:pic>
    </p:spTree>
    <p:extLst>
      <p:ext uri="{BB962C8B-B14F-4D97-AF65-F5344CB8AC3E}">
        <p14:creationId xmlns:p14="http://schemas.microsoft.com/office/powerpoint/2010/main" val="38625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9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cursive" panose="00000500000000000000" pitchFamily="2" charset="0"/>
              </a:rPr>
              <a:t>This week we are creating a booklet about Queen Elizabeth II</a:t>
            </a:r>
            <a:endParaRPr lang="en-GB" dirty="0">
              <a:latin typeface="HfW cursive" panose="00000500000000000000" pitchFamily="2" charset="0"/>
            </a:endParaRPr>
          </a:p>
        </p:txBody>
      </p:sp>
      <p:sp>
        <p:nvSpPr>
          <p:cNvPr id="3" name="Content Placeholder 2"/>
          <p:cNvSpPr>
            <a:spLocks noGrp="1"/>
          </p:cNvSpPr>
          <p:nvPr>
            <p:ph idx="1"/>
          </p:nvPr>
        </p:nvSpPr>
        <p:spPr>
          <a:xfrm>
            <a:off x="838200" y="1690688"/>
            <a:ext cx="10515600" cy="4486275"/>
          </a:xfrm>
        </p:spPr>
        <p:txBody>
          <a:bodyPr>
            <a:normAutofit fontScale="85000" lnSpcReduction="20000"/>
          </a:bodyPr>
          <a:lstStyle/>
          <a:p>
            <a:pPr marL="0" indent="0">
              <a:lnSpc>
                <a:spcPct val="110000"/>
              </a:lnSpc>
              <a:buNone/>
            </a:pPr>
            <a:r>
              <a:rPr lang="en-GB" dirty="0" smtClean="0">
                <a:solidFill>
                  <a:srgbClr val="0070C0"/>
                </a:solidFill>
                <a:latin typeface="HfW cursive" panose="00000500000000000000" pitchFamily="2" charset="0"/>
              </a:rPr>
              <a:t>Each day we will complete a different section of our fact file.</a:t>
            </a:r>
          </a:p>
          <a:p>
            <a:pPr marL="0" indent="0">
              <a:lnSpc>
                <a:spcPct val="110000"/>
              </a:lnSpc>
              <a:buNone/>
            </a:pPr>
            <a:endParaRPr lang="en-GB" dirty="0">
              <a:solidFill>
                <a:srgbClr val="0070C0"/>
              </a:solidFill>
              <a:latin typeface="HfW cursive" panose="00000500000000000000" pitchFamily="2" charset="0"/>
            </a:endParaRPr>
          </a:p>
          <a:p>
            <a:pPr marL="0" indent="0">
              <a:lnSpc>
                <a:spcPct val="110000"/>
              </a:lnSpc>
              <a:buNone/>
            </a:pPr>
            <a:r>
              <a:rPr lang="en-GB" dirty="0" smtClean="0">
                <a:solidFill>
                  <a:srgbClr val="0070C0"/>
                </a:solidFill>
                <a:latin typeface="HfW cursive" panose="00000500000000000000" pitchFamily="2" charset="0"/>
              </a:rPr>
              <a:t>Today we are going to create a front cover and write the introduction.</a:t>
            </a:r>
          </a:p>
          <a:p>
            <a:pPr marL="0" indent="0">
              <a:lnSpc>
                <a:spcPct val="110000"/>
              </a:lnSpc>
              <a:buNone/>
            </a:pPr>
            <a:endParaRPr lang="en-GB" dirty="0">
              <a:solidFill>
                <a:srgbClr val="0070C0"/>
              </a:solidFill>
              <a:latin typeface="HfW cursive" panose="00000500000000000000" pitchFamily="2" charset="0"/>
            </a:endParaRPr>
          </a:p>
          <a:p>
            <a:pPr>
              <a:lnSpc>
                <a:spcPct val="110000"/>
              </a:lnSpc>
            </a:pPr>
            <a:r>
              <a:rPr lang="en-GB" dirty="0" smtClean="0">
                <a:solidFill>
                  <a:srgbClr val="0070C0"/>
                </a:solidFill>
                <a:latin typeface="HfW cursive" panose="00000500000000000000" pitchFamily="2" charset="0"/>
              </a:rPr>
              <a:t>On Tuesday we will look at the Queen’s childhood.</a:t>
            </a:r>
          </a:p>
          <a:p>
            <a:pPr>
              <a:lnSpc>
                <a:spcPct val="110000"/>
              </a:lnSpc>
            </a:pPr>
            <a:r>
              <a:rPr lang="en-GB" dirty="0" smtClean="0">
                <a:solidFill>
                  <a:srgbClr val="0070C0"/>
                </a:solidFill>
                <a:latin typeface="HfW cursive" panose="00000500000000000000" pitchFamily="2" charset="0"/>
              </a:rPr>
              <a:t>On Wednesday we will write facts about the tasks that the Queen does as part of her role.</a:t>
            </a:r>
          </a:p>
          <a:p>
            <a:pPr>
              <a:lnSpc>
                <a:spcPct val="110000"/>
              </a:lnSpc>
            </a:pPr>
            <a:r>
              <a:rPr lang="en-GB" dirty="0" smtClean="0">
                <a:solidFill>
                  <a:srgbClr val="0070C0"/>
                </a:solidFill>
                <a:latin typeface="HfW cursive" panose="00000500000000000000" pitchFamily="2" charset="0"/>
              </a:rPr>
              <a:t>On Thursday we will write about the Queen’s family.</a:t>
            </a:r>
          </a:p>
          <a:p>
            <a:pPr>
              <a:lnSpc>
                <a:spcPct val="110000"/>
              </a:lnSpc>
            </a:pPr>
            <a:r>
              <a:rPr lang="en-GB" dirty="0" smtClean="0">
                <a:solidFill>
                  <a:srgbClr val="0070C0"/>
                </a:solidFill>
                <a:latin typeface="HfW cursive" panose="00000500000000000000" pitchFamily="2" charset="0"/>
              </a:rPr>
              <a:t>On Friday we will create a contents page and back cover.</a:t>
            </a:r>
            <a:endParaRPr lang="en-GB" dirty="0">
              <a:solidFill>
                <a:srgbClr val="0070C0"/>
              </a:solidFill>
              <a:latin typeface="HfW cursive" panose="00000500000000000000" pitchFamily="2"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53800" y="5872163"/>
            <a:ext cx="609600" cy="609600"/>
          </a:xfrm>
          <a:prstGeom prst="rect">
            <a:avLst/>
          </a:prstGeom>
        </p:spPr>
      </p:pic>
    </p:spTree>
    <p:extLst>
      <p:ext uri="{BB962C8B-B14F-4D97-AF65-F5344CB8AC3E}">
        <p14:creationId xmlns:p14="http://schemas.microsoft.com/office/powerpoint/2010/main" val="236280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HfW cursive" panose="00000500000000000000" pitchFamily="2" charset="0"/>
              </a:rPr>
              <a:t>Look at the front cover of any facts books you have...</a:t>
            </a:r>
            <a:endParaRPr lang="en-GB" dirty="0">
              <a:latin typeface="HfW cursive" panose="00000500000000000000" pitchFamily="2" charset="0"/>
            </a:endParaRPr>
          </a:p>
        </p:txBody>
      </p:sp>
      <p:sp>
        <p:nvSpPr>
          <p:cNvPr id="3" name="Content Placeholder 2"/>
          <p:cNvSpPr>
            <a:spLocks noGrp="1"/>
          </p:cNvSpPr>
          <p:nvPr>
            <p:ph idx="1"/>
          </p:nvPr>
        </p:nvSpPr>
        <p:spPr>
          <a:xfrm>
            <a:off x="838200" y="2867891"/>
            <a:ext cx="10515600" cy="3309072"/>
          </a:xfrm>
        </p:spPr>
        <p:txBody>
          <a:bodyPr>
            <a:normAutofit/>
          </a:bodyPr>
          <a:lstStyle/>
          <a:p>
            <a:pPr marL="0" indent="0">
              <a:buNone/>
            </a:pPr>
            <a:r>
              <a:rPr lang="en-GB" sz="4000" dirty="0" smtClean="0">
                <a:solidFill>
                  <a:srgbClr val="0070C0"/>
                </a:solidFill>
                <a:latin typeface="HfW cursive" panose="00000500000000000000" pitchFamily="2" charset="0"/>
              </a:rPr>
              <a:t>What do they have on the front cover?</a:t>
            </a:r>
            <a:endParaRPr lang="en-GB" sz="4000" dirty="0">
              <a:solidFill>
                <a:srgbClr val="0070C0"/>
              </a:solidFill>
              <a:latin typeface="HfW cursive" panose="00000500000000000000" pitchFamily="2"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6160" y="5684520"/>
            <a:ext cx="609600" cy="609600"/>
          </a:xfrm>
          <a:prstGeom prst="rect">
            <a:avLst/>
          </a:prstGeom>
        </p:spPr>
      </p:pic>
    </p:spTree>
    <p:extLst>
      <p:ext uri="{BB962C8B-B14F-4D97-AF65-F5344CB8AC3E}">
        <p14:creationId xmlns:p14="http://schemas.microsoft.com/office/powerpoint/2010/main" val="368803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2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898949" y="2336994"/>
            <a:ext cx="10384102" cy="2184011"/>
          </a:xfrm>
          <a:prstGeom prst="rect">
            <a:avLst/>
          </a:prstGeom>
        </p:spPr>
      </p:pic>
      <p:sp>
        <p:nvSpPr>
          <p:cNvPr id="6" name="TextBox 5"/>
          <p:cNvSpPr txBox="1"/>
          <p:nvPr/>
        </p:nvSpPr>
        <p:spPr>
          <a:xfrm>
            <a:off x="898949" y="656705"/>
            <a:ext cx="5427036" cy="584775"/>
          </a:xfrm>
          <a:prstGeom prst="rect">
            <a:avLst/>
          </a:prstGeom>
          <a:noFill/>
        </p:spPr>
        <p:txBody>
          <a:bodyPr wrap="square" rtlCol="0">
            <a:spAutoFit/>
          </a:bodyPr>
          <a:lstStyle/>
          <a:p>
            <a:r>
              <a:rPr lang="en-GB" sz="3200" dirty="0" smtClean="0">
                <a:latin typeface="HfW cursive" panose="00000500000000000000" pitchFamily="2" charset="0"/>
              </a:rPr>
              <a:t>Here are some examples</a:t>
            </a:r>
            <a:endParaRPr lang="en-GB" sz="3200" dirty="0">
              <a:latin typeface="HfW cursive" panose="00000500000000000000" pitchFamily="2"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3909" y="224245"/>
            <a:ext cx="609600" cy="609600"/>
          </a:xfrm>
          <a:prstGeom prst="rect">
            <a:avLst/>
          </a:prstGeom>
        </p:spPr>
      </p:pic>
    </p:spTree>
    <p:extLst>
      <p:ext uri="{BB962C8B-B14F-4D97-AF65-F5344CB8AC3E}">
        <p14:creationId xmlns:p14="http://schemas.microsoft.com/office/powerpoint/2010/main" val="21324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5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618002" y="640079"/>
            <a:ext cx="10315683" cy="2169621"/>
          </a:xfrm>
          <a:prstGeom prst="rect">
            <a:avLst/>
          </a:prstGeom>
        </p:spPr>
      </p:pic>
      <p:sp>
        <p:nvSpPr>
          <p:cNvPr id="2" name="TextBox 1"/>
          <p:cNvSpPr txBox="1"/>
          <p:nvPr/>
        </p:nvSpPr>
        <p:spPr>
          <a:xfrm>
            <a:off x="1246909" y="3158836"/>
            <a:ext cx="8603673" cy="1938992"/>
          </a:xfrm>
          <a:prstGeom prst="rect">
            <a:avLst/>
          </a:prstGeom>
          <a:noFill/>
        </p:spPr>
        <p:txBody>
          <a:bodyPr wrap="square" rtlCol="0">
            <a:spAutoFit/>
          </a:bodyPr>
          <a:lstStyle/>
          <a:p>
            <a:r>
              <a:rPr lang="en-GB" sz="2000" dirty="0" smtClean="0">
                <a:latin typeface="HfW cursive" panose="00000500000000000000" pitchFamily="2" charset="0"/>
              </a:rPr>
              <a:t>Front covers often have:</a:t>
            </a:r>
          </a:p>
          <a:p>
            <a:pPr marL="285750" indent="-285750">
              <a:buFont typeface="Arial" panose="020B0604020202020204" pitchFamily="34" charset="0"/>
              <a:buChar char="•"/>
            </a:pPr>
            <a:r>
              <a:rPr lang="en-GB" sz="2000" dirty="0" smtClean="0">
                <a:latin typeface="HfW cursive" panose="00000500000000000000" pitchFamily="2" charset="0"/>
              </a:rPr>
              <a:t>A title - sometimes in capital letters</a:t>
            </a:r>
          </a:p>
          <a:p>
            <a:pPr marL="285750" indent="-285750">
              <a:buFont typeface="Arial" panose="020B0604020202020204" pitchFamily="34" charset="0"/>
              <a:buChar char="•"/>
            </a:pPr>
            <a:r>
              <a:rPr lang="en-GB" sz="2000" dirty="0" smtClean="0">
                <a:latin typeface="HfW cursive" panose="00000500000000000000" pitchFamily="2" charset="0"/>
              </a:rPr>
              <a:t>A picture which has bright colours</a:t>
            </a:r>
          </a:p>
          <a:p>
            <a:pPr marL="285750" indent="-285750">
              <a:buFont typeface="Arial" panose="020B0604020202020204" pitchFamily="34" charset="0"/>
              <a:buChar char="•"/>
            </a:pPr>
            <a:r>
              <a:rPr lang="en-GB" sz="2000" dirty="0" smtClean="0">
                <a:latin typeface="HfW cursive" panose="00000500000000000000" pitchFamily="2" charset="0"/>
              </a:rPr>
              <a:t>The Author’s name </a:t>
            </a:r>
          </a:p>
          <a:p>
            <a:pPr marL="285750" indent="-285750">
              <a:buFont typeface="Arial" panose="020B0604020202020204" pitchFamily="34" charset="0"/>
              <a:buChar char="•"/>
            </a:pPr>
            <a:r>
              <a:rPr lang="en-GB" sz="2000" dirty="0" smtClean="0">
                <a:latin typeface="HfW cursive" panose="00000500000000000000" pitchFamily="2" charset="0"/>
              </a:rPr>
              <a:t>Possibly a quote or caption</a:t>
            </a:r>
          </a:p>
          <a:p>
            <a:pPr marL="285750" indent="-285750">
              <a:buFont typeface="Arial" panose="020B0604020202020204" pitchFamily="34" charset="0"/>
              <a:buChar char="•"/>
            </a:pPr>
            <a:endParaRPr lang="en-GB" sz="2000" dirty="0">
              <a:latin typeface="HfW cursive" panose="00000500000000000000" pitchFamily="2" charset="0"/>
            </a:endParaRPr>
          </a:p>
        </p:txBody>
      </p:sp>
      <p:sp>
        <p:nvSpPr>
          <p:cNvPr id="3" name="Rectangle 2"/>
          <p:cNvSpPr/>
          <p:nvPr/>
        </p:nvSpPr>
        <p:spPr>
          <a:xfrm>
            <a:off x="1569995" y="5206137"/>
            <a:ext cx="7957499" cy="707886"/>
          </a:xfrm>
          <a:prstGeom prst="rect">
            <a:avLst/>
          </a:prstGeom>
        </p:spPr>
        <p:txBody>
          <a:bodyPr wrap="none">
            <a:spAutoFit/>
          </a:bodyPr>
          <a:lstStyle/>
          <a:p>
            <a:r>
              <a:rPr lang="en-GB" sz="4000" dirty="0" smtClean="0">
                <a:solidFill>
                  <a:srgbClr val="0070C0"/>
                </a:solidFill>
                <a:latin typeface="HfW cursive" panose="00000500000000000000" pitchFamily="2" charset="0"/>
              </a:rPr>
              <a:t>Task 1: Create your front cover</a:t>
            </a:r>
            <a:endParaRPr lang="en-GB" sz="4000" dirty="0">
              <a:solidFill>
                <a:srgbClr val="0070C0"/>
              </a:solidFil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68594" y="5762898"/>
            <a:ext cx="609600" cy="609600"/>
          </a:xfrm>
          <a:prstGeom prst="rect">
            <a:avLst/>
          </a:prstGeom>
        </p:spPr>
      </p:pic>
    </p:spTree>
    <p:extLst>
      <p:ext uri="{BB962C8B-B14F-4D97-AF65-F5344CB8AC3E}">
        <p14:creationId xmlns:p14="http://schemas.microsoft.com/office/powerpoint/2010/main" val="35876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196" y="1129896"/>
            <a:ext cx="10515600" cy="3275850"/>
          </a:xfrm>
        </p:spPr>
        <p:txBody>
          <a:bodyPr>
            <a:normAutofit fontScale="90000"/>
          </a:bodyPr>
          <a:lstStyle/>
          <a:p>
            <a:r>
              <a:rPr lang="en-GB" dirty="0" smtClean="0">
                <a:latin typeface="HfW cursive" panose="00000500000000000000" pitchFamily="2" charset="0"/>
              </a:rPr>
              <a:t>Task 2:</a:t>
            </a:r>
            <a:br>
              <a:rPr lang="en-GB" dirty="0" smtClean="0">
                <a:latin typeface="HfW cursive" panose="00000500000000000000" pitchFamily="2" charset="0"/>
              </a:rPr>
            </a:br>
            <a:r>
              <a:rPr lang="en-GB" dirty="0" smtClean="0">
                <a:latin typeface="HfW cursive" panose="00000500000000000000" pitchFamily="2" charset="0"/>
              </a:rPr>
              <a:t>Create an introduction page.</a:t>
            </a:r>
            <a:br>
              <a:rPr lang="en-GB" dirty="0" smtClean="0">
                <a:latin typeface="HfW cursive" panose="00000500000000000000" pitchFamily="2" charset="0"/>
              </a:rPr>
            </a:br>
            <a:r>
              <a:rPr lang="en-GB" dirty="0">
                <a:latin typeface="HfW cursive" panose="00000500000000000000" pitchFamily="2" charset="0"/>
              </a:rPr>
              <a:t/>
            </a:r>
            <a:br>
              <a:rPr lang="en-GB" dirty="0">
                <a:latin typeface="HfW cursive" panose="00000500000000000000" pitchFamily="2" charset="0"/>
              </a:rPr>
            </a:br>
            <a:r>
              <a:rPr lang="en-GB" dirty="0" smtClean="0">
                <a:solidFill>
                  <a:srgbClr val="0070C0"/>
                </a:solidFill>
                <a:latin typeface="HfW cursive" panose="00000500000000000000" pitchFamily="2" charset="0"/>
              </a:rPr>
              <a:t>In order to do this, we must know some general facts about who we are writing about.</a:t>
            </a:r>
            <a:r>
              <a:rPr lang="en-GB" dirty="0" smtClean="0">
                <a:latin typeface="HfW cursive" panose="00000500000000000000" pitchFamily="2" charset="0"/>
              </a:rPr>
              <a:t/>
            </a:r>
            <a:br>
              <a:rPr lang="en-GB" dirty="0" smtClean="0">
                <a:latin typeface="HfW cursive" panose="00000500000000000000" pitchFamily="2" charset="0"/>
              </a:rPr>
            </a:br>
            <a:endParaRPr lang="en-GB" dirty="0">
              <a:latin typeface="HfW cursive" panose="00000500000000000000" pitchFamily="2"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94720" y="5697582"/>
            <a:ext cx="609600" cy="609600"/>
          </a:xfrm>
          <a:prstGeom prst="rect">
            <a:avLst/>
          </a:prstGeom>
        </p:spPr>
      </p:pic>
    </p:spTree>
    <p:extLst>
      <p:ext uri="{BB962C8B-B14F-4D97-AF65-F5344CB8AC3E}">
        <p14:creationId xmlns:p14="http://schemas.microsoft.com/office/powerpoint/2010/main" val="202118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92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592484" cy="1325563"/>
          </a:xfrm>
        </p:spPr>
        <p:txBody>
          <a:bodyPr>
            <a:normAutofit/>
          </a:bodyPr>
          <a:lstStyle/>
          <a:p>
            <a:r>
              <a:rPr lang="en-GB" sz="4000" u="sng" dirty="0" smtClean="0">
                <a:latin typeface="HfW cursive" panose="00000500000000000000" pitchFamily="2" charset="0"/>
              </a:rPr>
              <a:t>Introduction</a:t>
            </a:r>
            <a:endParaRPr lang="en-GB" sz="4000" u="sng" dirty="0">
              <a:latin typeface="HfW cursive" panose="00000500000000000000" pitchFamily="2" charset="0"/>
            </a:endParaRPr>
          </a:p>
        </p:txBody>
      </p:sp>
      <p:sp>
        <p:nvSpPr>
          <p:cNvPr id="3" name="Content Placeholder 2"/>
          <p:cNvSpPr>
            <a:spLocks noGrp="1"/>
          </p:cNvSpPr>
          <p:nvPr>
            <p:ph idx="1"/>
          </p:nvPr>
        </p:nvSpPr>
        <p:spPr>
          <a:xfrm>
            <a:off x="738447" y="1357655"/>
            <a:ext cx="10515600" cy="4946073"/>
          </a:xfrm>
        </p:spPr>
        <p:txBody>
          <a:bodyPr>
            <a:normAutofit fontScale="85000" lnSpcReduction="10000"/>
          </a:bodyPr>
          <a:lstStyle/>
          <a:p>
            <a:pPr marL="0" indent="0">
              <a:lnSpc>
                <a:spcPct val="120000"/>
              </a:lnSpc>
              <a:buNone/>
            </a:pPr>
            <a:r>
              <a:rPr lang="en-GB" dirty="0" smtClean="0">
                <a:solidFill>
                  <a:srgbClr val="0070C0"/>
                </a:solidFill>
                <a:latin typeface="HfW cursive" panose="00000500000000000000" pitchFamily="2" charset="0"/>
              </a:rPr>
              <a:t>Queen Elizabeth the Second is the world’s most famous monarch. She is the head of the British Royal Family, and is known and loved by people all over the world. When she was young, she did not expect to become the queen, but something unusual happened in the Royal Family. The sweet, young princess’s life changed forever and then she knew she would be queen one day. </a:t>
            </a:r>
          </a:p>
          <a:p>
            <a:pPr marL="0" indent="0">
              <a:lnSpc>
                <a:spcPct val="120000"/>
              </a:lnSpc>
              <a:buNone/>
            </a:pPr>
            <a:endParaRPr lang="en-GB" dirty="0" smtClean="0">
              <a:solidFill>
                <a:srgbClr val="0070C0"/>
              </a:solidFill>
              <a:latin typeface="HfW cursive" panose="00000500000000000000" pitchFamily="2" charset="0"/>
            </a:endParaRPr>
          </a:p>
          <a:p>
            <a:pPr marL="0" indent="0">
              <a:lnSpc>
                <a:spcPct val="120000"/>
              </a:lnSpc>
              <a:buNone/>
            </a:pPr>
            <a:r>
              <a:rPr lang="en-GB" dirty="0" smtClean="0">
                <a:solidFill>
                  <a:srgbClr val="0070C0"/>
                </a:solidFill>
                <a:latin typeface="HfW cursive" panose="00000500000000000000" pitchFamily="2" charset="0"/>
              </a:rPr>
              <a:t>The Queen’s full title is: Elizabeth the Second, by the Grace of God, of the United Kingdom of Great Britain and Northern Island and Her Other Realms and Territories, </a:t>
            </a:r>
            <a:r>
              <a:rPr lang="en-GB" dirty="0">
                <a:solidFill>
                  <a:srgbClr val="0070C0"/>
                </a:solidFill>
                <a:latin typeface="HfW cursive" panose="00000500000000000000" pitchFamily="2" charset="0"/>
              </a:rPr>
              <a:t>Q</a:t>
            </a:r>
            <a:r>
              <a:rPr lang="en-GB" dirty="0" smtClean="0">
                <a:solidFill>
                  <a:srgbClr val="0070C0"/>
                </a:solidFill>
                <a:latin typeface="HfW cursive" panose="00000500000000000000" pitchFamily="2" charset="0"/>
              </a:rPr>
              <a:t>ueen, Head of the Commonwealth, Defender of the faith.</a:t>
            </a:r>
            <a:endParaRPr lang="en-GB" dirty="0">
              <a:solidFill>
                <a:srgbClr val="0070C0"/>
              </a:solidFill>
              <a:latin typeface="HfW cursive" panose="00000500000000000000" pitchFamily="2" charset="0"/>
            </a:endParaRPr>
          </a:p>
        </p:txBody>
      </p:sp>
      <p:pic>
        <p:nvPicPr>
          <p:cNvPr id="4" name="Picture 3" descr="HM Queen Elizabeth II Attends the Opening of the Royal ..."/>
          <p:cNvPicPr>
            <a:picLocks noChangeAspect="1"/>
          </p:cNvPicPr>
          <p:nvPr/>
        </p:nvPicPr>
        <p:blipFill rotWithShape="1">
          <a:blip r:embed="rId4" cstate="print">
            <a:extLst>
              <a:ext uri="{28A0092B-C50C-407E-A947-70E740481C1C}">
                <a14:useLocalDpi xmlns:a14="http://schemas.microsoft.com/office/drawing/2010/main" val="0"/>
              </a:ext>
            </a:extLst>
          </a:blip>
          <a:srcRect l="26298" t="23571" r="16917"/>
          <a:stretch/>
        </p:blipFill>
        <p:spPr>
          <a:xfrm>
            <a:off x="10350730" y="3010100"/>
            <a:ext cx="663634" cy="1395331"/>
          </a:xfrm>
          <a:prstGeom prst="rect">
            <a:avLst/>
          </a:prstGeom>
        </p:spPr>
      </p:pic>
      <p:sp>
        <p:nvSpPr>
          <p:cNvPr id="5" name="TextBox 4"/>
          <p:cNvSpPr txBox="1"/>
          <p:nvPr/>
        </p:nvSpPr>
        <p:spPr>
          <a:xfrm>
            <a:off x="4995950" y="476781"/>
            <a:ext cx="2519472" cy="369332"/>
          </a:xfrm>
          <a:prstGeom prst="rect">
            <a:avLst/>
          </a:prstGeom>
          <a:noFill/>
        </p:spPr>
        <p:txBody>
          <a:bodyPr wrap="none" rtlCol="0">
            <a:spAutoFit/>
          </a:bodyPr>
          <a:lstStyle/>
          <a:p>
            <a:r>
              <a:rPr lang="en-GB" dirty="0" smtClean="0">
                <a:latin typeface="HfW cursive" panose="00000500000000000000" pitchFamily="2" charset="0"/>
              </a:rPr>
              <a:t>Here is an example:</a:t>
            </a:r>
            <a:endParaRPr lang="en-GB" dirty="0">
              <a:latin typeface="HfW cursive" panose="00000500000000000000" pitchFamily="2"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46972" y="5841275"/>
            <a:ext cx="609600" cy="609600"/>
          </a:xfrm>
          <a:prstGeom prst="rect">
            <a:avLst/>
          </a:prstGeom>
        </p:spPr>
      </p:pic>
    </p:spTree>
    <p:extLst>
      <p:ext uri="{BB962C8B-B14F-4D97-AF65-F5344CB8AC3E}">
        <p14:creationId xmlns:p14="http://schemas.microsoft.com/office/powerpoint/2010/main" val="300862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6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TotalTime>
  <Words>430</Words>
  <Application>Microsoft Office PowerPoint</Application>
  <PresentationFormat>Widescreen</PresentationFormat>
  <Paragraphs>59</Paragraphs>
  <Slides>9</Slides>
  <Notes>0</Notes>
  <HiddenSlides>0</HiddenSlides>
  <MMClips>9</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HfW cursive</vt:lpstr>
      <vt:lpstr>HfW cursive bold</vt:lpstr>
      <vt:lpstr>HfW precursive</vt:lpstr>
      <vt:lpstr>Times New Roman</vt:lpstr>
      <vt:lpstr>Office Theme</vt:lpstr>
      <vt:lpstr>Monday 1st February</vt:lpstr>
      <vt:lpstr>PowerPoint Presentation</vt:lpstr>
      <vt:lpstr>PowerPoint Presentation</vt:lpstr>
      <vt:lpstr>This week we are creating a booklet about Queen Elizabeth II</vt:lpstr>
      <vt:lpstr>Look at the front cover of any facts books you have...</vt:lpstr>
      <vt:lpstr>PowerPoint Presentation</vt:lpstr>
      <vt:lpstr>PowerPoint Presentation</vt:lpstr>
      <vt:lpstr>Task 2: Create an introduction page.  In order to do this, we must know some general facts about who we are writing about. </vt:lpstr>
      <vt:lpstr>Introduction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1st February</dc:title>
  <dc:creator>Gott, Rebecca</dc:creator>
  <cp:lastModifiedBy>Abigail Williams</cp:lastModifiedBy>
  <cp:revision>17</cp:revision>
  <dcterms:created xsi:type="dcterms:W3CDTF">2021-01-19T09:07:00Z</dcterms:created>
  <dcterms:modified xsi:type="dcterms:W3CDTF">2021-01-26T17:51:51Z</dcterms:modified>
</cp:coreProperties>
</file>