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274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74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6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08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95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824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4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02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07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98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97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7B78A-C15D-4E07-A1BD-7CCAF83C2F13}" type="datetimeFigureOut">
              <a:rPr lang="en-GB" smtClean="0"/>
              <a:t>06/01/2021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24E38-FC24-48C6-8DC6-F7F8D3BC5A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91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articles/zvp6dp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8101" y="2319251"/>
            <a:ext cx="96677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latin typeface="HfW precursive" panose="00000500000000000000" pitchFamily="2" charset="0"/>
              </a:rPr>
              <a:t>Thursday 14</a:t>
            </a:r>
            <a:r>
              <a:rPr lang="en-GB" sz="4800" u="sng" baseline="30000" dirty="0" smtClean="0">
                <a:latin typeface="HfW precursive" panose="00000500000000000000" pitchFamily="2" charset="0"/>
              </a:rPr>
              <a:t>th</a:t>
            </a:r>
            <a:r>
              <a:rPr lang="en-GB" sz="4800" u="sng" dirty="0" smtClean="0">
                <a:latin typeface="HfW precursive" panose="00000500000000000000" pitchFamily="2" charset="0"/>
              </a:rPr>
              <a:t> January 2021</a:t>
            </a:r>
          </a:p>
          <a:p>
            <a:pPr algn="ctr"/>
            <a:r>
              <a:rPr lang="en-GB" sz="4800" u="sng" dirty="0" smtClean="0">
                <a:latin typeface="HfW precursive" panose="00000500000000000000" pitchFamily="2" charset="0"/>
              </a:rPr>
              <a:t>Writing</a:t>
            </a:r>
            <a:endParaRPr lang="en-GB" sz="4800" u="sng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7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394" y="648392"/>
            <a:ext cx="9286875" cy="58105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842269" y="798022"/>
            <a:ext cx="2078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Can you practise your spelling for 5 minutes?</a:t>
            </a:r>
            <a:endParaRPr lang="en-GB" dirty="0">
              <a:latin typeface="HfW precursive" panose="00000500000000000000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13273" y="5120022"/>
            <a:ext cx="30618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 smtClean="0">
                <a:latin typeface="HfW cursive semibold" panose="00000700000000000000" pitchFamily="2" charset="0"/>
              </a:rPr>
              <a:t>Spelling rule</a:t>
            </a:r>
          </a:p>
          <a:p>
            <a:r>
              <a:rPr lang="en-GB" dirty="0">
                <a:latin typeface="HfW cursive semibold" panose="00000700000000000000" pitchFamily="2" charset="0"/>
              </a:rPr>
              <a:t>A</a:t>
            </a:r>
            <a:r>
              <a:rPr lang="en-GB" dirty="0" smtClean="0">
                <a:latin typeface="HfW cursive semibold" panose="00000700000000000000" pitchFamily="2" charset="0"/>
              </a:rPr>
              <a:t>dding </a:t>
            </a:r>
            <a:r>
              <a:rPr lang="en-GB" dirty="0" err="1">
                <a:latin typeface="HfW cursive semibold" panose="00000700000000000000" pitchFamily="2" charset="0"/>
              </a:rPr>
              <a:t>ing</a:t>
            </a:r>
            <a:r>
              <a:rPr lang="en-GB" dirty="0">
                <a:latin typeface="HfW cursive semibold" panose="00000700000000000000" pitchFamily="2" charset="0"/>
              </a:rPr>
              <a:t> to a word ending in 'y' with a consonant before it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985641" y="5397020"/>
            <a:ext cx="18934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u="sng" dirty="0" smtClean="0">
                <a:latin typeface="HfW cursive bold" panose="00000500000000000000" pitchFamily="2" charset="0"/>
              </a:rPr>
              <a:t>Spelling rule</a:t>
            </a:r>
          </a:p>
          <a:p>
            <a:r>
              <a:rPr lang="en-GB" dirty="0" smtClean="0">
                <a:latin typeface="HfW cursive bold" panose="00000500000000000000" pitchFamily="2" charset="0"/>
              </a:rPr>
              <a:t>The </a:t>
            </a:r>
            <a:r>
              <a:rPr lang="en-GB" dirty="0">
                <a:latin typeface="HfW cursive bold" panose="00000500000000000000" pitchFamily="2" charset="0"/>
              </a:rPr>
              <a:t>digraph 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9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0247876"/>
              </p:ext>
            </p:extLst>
          </p:nvPr>
        </p:nvGraphicFramePr>
        <p:xfrm>
          <a:off x="929640" y="1783389"/>
          <a:ext cx="10515600" cy="1565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0003101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3200" u="sng" dirty="0">
                          <a:effectLst/>
                          <a:latin typeface="HfW precursive" panose="00000500000000000000" pitchFamily="2" charset="0"/>
                          <a:hlinkClick r:id="rId2"/>
                        </a:rPr>
                        <a:t>https://www.bbc.co.uk/bitesize/articles/zvp6dp3</a:t>
                      </a:r>
                      <a:r>
                        <a:rPr lang="en-GB" sz="3200" dirty="0">
                          <a:effectLst/>
                          <a:latin typeface="HfW precursive" panose="00000500000000000000" pitchFamily="2" charset="0"/>
                        </a:rPr>
                        <a:t> - watch BBC bite size video on the four sentence types.</a:t>
                      </a:r>
                      <a:endParaRPr lang="en-GB" sz="4000" dirty="0">
                        <a:effectLst/>
                        <a:latin typeface="HfW precursive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31260978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838902" y="5045826"/>
            <a:ext cx="4081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HfW precursive" panose="00000500000000000000" pitchFamily="2" charset="0"/>
              </a:rPr>
              <a:t>After watching the video – What are the four sentence types?</a:t>
            </a:r>
            <a:endParaRPr lang="en-GB" sz="2800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2617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304627"/>
              </p:ext>
            </p:extLst>
          </p:nvPr>
        </p:nvGraphicFramePr>
        <p:xfrm>
          <a:off x="696884" y="1029609"/>
          <a:ext cx="10515600" cy="4714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430434961"/>
                    </a:ext>
                  </a:extLst>
                </a:gridCol>
              </a:tblGrid>
              <a:tr h="47144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4000" dirty="0">
                          <a:effectLst/>
                          <a:latin typeface="HfW precursive" panose="00000500000000000000" pitchFamily="2" charset="0"/>
                        </a:rPr>
                        <a:t>There are four different types of sentences:</a:t>
                      </a:r>
                      <a:endParaRPr lang="en-GB" sz="4800" dirty="0">
                        <a:effectLst/>
                        <a:latin typeface="HfW precursive" panose="00000500000000000000" pitchFamily="2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4000" dirty="0">
                          <a:effectLst/>
                          <a:latin typeface="HfW precursive" panose="00000500000000000000" pitchFamily="2" charset="0"/>
                        </a:rPr>
                        <a:t>statements</a:t>
                      </a:r>
                      <a:endParaRPr lang="en-GB" sz="4800" dirty="0">
                        <a:effectLst/>
                        <a:latin typeface="HfW precursive" panose="00000500000000000000" pitchFamily="2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4000" dirty="0">
                          <a:effectLst/>
                          <a:latin typeface="HfW precursive" panose="00000500000000000000" pitchFamily="2" charset="0"/>
                        </a:rPr>
                        <a:t>commands</a:t>
                      </a:r>
                      <a:endParaRPr lang="en-GB" sz="4800" dirty="0">
                        <a:effectLst/>
                        <a:latin typeface="HfW precursive" panose="00000500000000000000" pitchFamily="2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4000" dirty="0">
                          <a:effectLst/>
                          <a:latin typeface="HfW precursive" panose="00000500000000000000" pitchFamily="2" charset="0"/>
                        </a:rPr>
                        <a:t>questions</a:t>
                      </a:r>
                      <a:endParaRPr lang="en-GB" sz="4800" dirty="0">
                        <a:effectLst/>
                        <a:latin typeface="HfW precursive" panose="00000500000000000000" pitchFamily="2" charset="0"/>
                      </a:endParaRPr>
                    </a:p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80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4000" dirty="0">
                          <a:effectLst/>
                          <a:latin typeface="HfW precursive" panose="00000500000000000000" pitchFamily="2" charset="0"/>
                        </a:rPr>
                        <a:t>exclamations</a:t>
                      </a:r>
                      <a:endParaRPr lang="en-GB" sz="4800" dirty="0">
                        <a:effectLst/>
                        <a:latin typeface="HfW precursive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527174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1819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889811"/>
              </p:ext>
            </p:extLst>
          </p:nvPr>
        </p:nvGraphicFramePr>
        <p:xfrm>
          <a:off x="871452" y="1658698"/>
          <a:ext cx="10515600" cy="19568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8882011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4000" b="1" dirty="0">
                          <a:effectLst/>
                          <a:latin typeface="HfW precursive" panose="00000500000000000000" pitchFamily="2" charset="0"/>
                        </a:rPr>
                        <a:t>Statements</a:t>
                      </a:r>
                      <a:r>
                        <a:rPr lang="en-GB" sz="4000" dirty="0">
                          <a:effectLst/>
                          <a:latin typeface="HfW precursive" panose="00000500000000000000" pitchFamily="2" charset="0"/>
                        </a:rPr>
                        <a:t> usually end with a full stop but can also use an exclamation mark.</a:t>
                      </a:r>
                      <a:endParaRPr lang="en-GB" sz="4800" dirty="0">
                        <a:effectLst/>
                        <a:latin typeface="HfW precursive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67000853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415637"/>
            <a:ext cx="64922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u="sng" dirty="0" smtClean="0">
                <a:latin typeface="HfW precursive" panose="00000500000000000000" pitchFamily="2" charset="0"/>
              </a:rPr>
              <a:t>Four Sentence Types</a:t>
            </a:r>
            <a:endParaRPr lang="en-GB" sz="4400" u="sng" dirty="0">
              <a:latin typeface="HfW precursive" panose="00000500000000000000" pitchFamily="2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3451"/>
              </p:ext>
            </p:extLst>
          </p:nvPr>
        </p:nvGraphicFramePr>
        <p:xfrm>
          <a:off x="871452" y="3919760"/>
          <a:ext cx="10515600" cy="2152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18437517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4400" b="1" dirty="0">
                          <a:effectLst/>
                          <a:latin typeface="HfW precursive" panose="00000500000000000000" pitchFamily="2" charset="0"/>
                        </a:rPr>
                        <a:t>Commands</a:t>
                      </a:r>
                      <a:r>
                        <a:rPr lang="en-GB" sz="4400" dirty="0">
                          <a:effectLst/>
                          <a:latin typeface="HfW precursive" panose="00000500000000000000" pitchFamily="2" charset="0"/>
                        </a:rPr>
                        <a:t> can be punctuated with a full stop or an exclamation mark.</a:t>
                      </a:r>
                      <a:endParaRPr lang="en-GB" sz="5400" dirty="0">
                        <a:effectLst/>
                        <a:latin typeface="HfW precursive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248359243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293629" y="232756"/>
            <a:ext cx="27847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Can you think of an example of a statement and command sentence?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513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820731"/>
              </p:ext>
            </p:extLst>
          </p:nvPr>
        </p:nvGraphicFramePr>
        <p:xfrm>
          <a:off x="937953" y="578044"/>
          <a:ext cx="10515600" cy="1761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2462864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5400" b="1" dirty="0">
                          <a:effectLst/>
                          <a:latin typeface="HfW precursive" panose="00000500000000000000" pitchFamily="2" charset="0"/>
                        </a:rPr>
                        <a:t>Questions</a:t>
                      </a:r>
                      <a:r>
                        <a:rPr lang="en-GB" sz="5400" dirty="0">
                          <a:effectLst/>
                          <a:latin typeface="HfW precursive" panose="00000500000000000000" pitchFamily="2" charset="0"/>
                        </a:rPr>
                        <a:t> must end with a question mark.</a:t>
                      </a:r>
                      <a:endParaRPr lang="en-GB" sz="6600" dirty="0">
                        <a:effectLst/>
                        <a:latin typeface="HfW precursive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401515532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211954"/>
              </p:ext>
            </p:extLst>
          </p:nvPr>
        </p:nvGraphicFramePr>
        <p:xfrm>
          <a:off x="937953" y="2764290"/>
          <a:ext cx="10515600" cy="1761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405474214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5400" b="1" dirty="0">
                          <a:effectLst/>
                          <a:latin typeface="HfW precursive" panose="00000500000000000000" pitchFamily="2" charset="0"/>
                        </a:rPr>
                        <a:t>Exclamations</a:t>
                      </a:r>
                      <a:r>
                        <a:rPr lang="en-GB" sz="5400" dirty="0">
                          <a:effectLst/>
                          <a:latin typeface="HfW precursive" panose="00000500000000000000" pitchFamily="2" charset="0"/>
                        </a:rPr>
                        <a:t> must end with an exclamation mark.</a:t>
                      </a:r>
                      <a:endParaRPr lang="en-GB" sz="6600" dirty="0">
                        <a:effectLst/>
                        <a:latin typeface="HfW precursive" panose="00000500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6097174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249488" y="475175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Can you think of an example of a question and exclamation sentence?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Complete activity 1 and 2.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1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u="sng" dirty="0" smtClean="0">
                <a:latin typeface="HfW precursive" panose="00000500000000000000" pitchFamily="2" charset="0"/>
              </a:rPr>
              <a:t>Thursday 14</a:t>
            </a:r>
            <a:r>
              <a:rPr lang="en-GB" sz="3200" u="sng" baseline="30000" dirty="0" smtClean="0">
                <a:latin typeface="HfW precursive" panose="00000500000000000000" pitchFamily="2" charset="0"/>
              </a:rPr>
              <a:t>th</a:t>
            </a:r>
            <a:r>
              <a:rPr lang="en-GB" sz="3200" u="sng" dirty="0" smtClean="0">
                <a:latin typeface="HfW precursive" panose="00000500000000000000" pitchFamily="2" charset="0"/>
              </a:rPr>
              <a:t> January 2021</a:t>
            </a:r>
            <a:br>
              <a:rPr lang="en-GB" sz="3200" u="sng" dirty="0" smtClean="0">
                <a:latin typeface="HfW precursive" panose="00000500000000000000" pitchFamily="2" charset="0"/>
              </a:rPr>
            </a:br>
            <a:r>
              <a:rPr lang="en-GB" sz="3200" u="sng" dirty="0" smtClean="0">
                <a:latin typeface="HfW precursive" panose="00000500000000000000" pitchFamily="2" charset="0"/>
              </a:rPr>
              <a:t>Statement, Command, Question and Exclamation </a:t>
            </a:r>
            <a:endParaRPr lang="en-GB" sz="3200" u="sng" dirty="0">
              <a:latin typeface="HfW precursive" panose="000005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1025" y="1596044"/>
            <a:ext cx="8520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HfW precursive" panose="00000500000000000000" pitchFamily="2" charset="0"/>
              </a:rPr>
              <a:t>Can you write 2 examples for each of the sentence types?</a:t>
            </a:r>
          </a:p>
          <a:p>
            <a:r>
              <a:rPr lang="en-GB" dirty="0" smtClean="0">
                <a:latin typeface="HfW precursive" panose="00000500000000000000" pitchFamily="2" charset="0"/>
              </a:rPr>
              <a:t>Remember your beautiful handwriting and presentation!</a:t>
            </a:r>
            <a:endParaRPr lang="en-GB" dirty="0">
              <a:latin typeface="HfW precursiv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300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176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Calibri Light</vt:lpstr>
      <vt:lpstr>HfW cursive bold</vt:lpstr>
      <vt:lpstr>HfW cursive semibold</vt:lpstr>
      <vt:lpstr>HfW precursive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Thursday 14th January 2021 Statement, Command, Question and Exclamation 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Abigail Williams</dc:creator>
  <cp:lastModifiedBy>Abigail Williams</cp:lastModifiedBy>
  <cp:revision>6</cp:revision>
  <dcterms:created xsi:type="dcterms:W3CDTF">2021-01-06T13:56:36Z</dcterms:created>
  <dcterms:modified xsi:type="dcterms:W3CDTF">2021-01-06T14:41:05Z</dcterms:modified>
</cp:coreProperties>
</file>