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p:normalViewPr>
  <p:slideViewPr>
    <p:cSldViewPr snapToGrid="0">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200647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55532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80013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42608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4B1072-008C-4222-84B1-638E9B428E96}" type="datetimeFigureOut">
              <a:rPr lang="en-GB" smtClean="0"/>
              <a:t>01/02/2021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92173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4B1072-008C-4222-84B1-638E9B428E96}"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289882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4B1072-008C-4222-84B1-638E9B428E96}" type="datetimeFigureOut">
              <a:rPr lang="en-GB" smtClean="0"/>
              <a:t>01/02/2021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141701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4B1072-008C-4222-84B1-638E9B428E96}" type="datetimeFigureOut">
              <a:rPr lang="en-GB" smtClean="0"/>
              <a:t>01/02/2021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42170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B1072-008C-4222-84B1-638E9B428E96}" type="datetimeFigureOut">
              <a:rPr lang="en-GB" smtClean="0"/>
              <a:t>01/02/2021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64295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B1072-008C-4222-84B1-638E9B428E96}"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56765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B1072-008C-4222-84B1-638E9B428E96}" type="datetimeFigureOut">
              <a:rPr lang="en-GB" smtClean="0"/>
              <a:t>01/02/2021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238885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1072-008C-4222-84B1-638E9B428E96}" type="datetimeFigureOut">
              <a:rPr lang="en-GB" smtClean="0"/>
              <a:t>01/02/2021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B74F8-D387-4540-837B-A68A8CAC284D}" type="slidenum">
              <a:rPr lang="en-GB" smtClean="0"/>
              <a:t>‹#›</a:t>
            </a:fld>
            <a:endParaRPr lang="en-GB"/>
          </a:p>
        </p:txBody>
      </p:sp>
    </p:spTree>
    <p:extLst>
      <p:ext uri="{BB962C8B-B14F-4D97-AF65-F5344CB8AC3E}">
        <p14:creationId xmlns:p14="http://schemas.microsoft.com/office/powerpoint/2010/main" val="755021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HfW cursive" panose="00000500000000000000" pitchFamily="2" charset="0"/>
              </a:rPr>
              <a:t>Tuesday 2</a:t>
            </a:r>
            <a:r>
              <a:rPr lang="en-GB" u="sng" baseline="30000" dirty="0" smtClean="0">
                <a:latin typeface="HfW cursive" panose="00000500000000000000" pitchFamily="2" charset="0"/>
              </a:rPr>
              <a:t>nd</a:t>
            </a:r>
            <a:r>
              <a:rPr lang="en-GB" u="sng" dirty="0" smtClean="0">
                <a:latin typeface="HfW cursive" panose="00000500000000000000" pitchFamily="2" charset="0"/>
              </a:rPr>
              <a:t> February</a:t>
            </a:r>
            <a:endParaRPr lang="en-GB" u="sng" dirty="0">
              <a:latin typeface="HfW cursive" panose="00000500000000000000" pitchFamily="2" charset="0"/>
            </a:endParaRPr>
          </a:p>
        </p:txBody>
      </p:sp>
      <p:sp>
        <p:nvSpPr>
          <p:cNvPr id="3" name="Subtitle 2"/>
          <p:cNvSpPr>
            <a:spLocks noGrp="1"/>
          </p:cNvSpPr>
          <p:nvPr>
            <p:ph type="subTitle" idx="1"/>
          </p:nvPr>
        </p:nvSpPr>
        <p:spPr/>
        <p:txBody>
          <a:bodyPr>
            <a:normAutofit/>
          </a:bodyPr>
          <a:lstStyle/>
          <a:p>
            <a:r>
              <a:rPr lang="en-GB" sz="4000" u="sng" dirty="0" smtClean="0">
                <a:latin typeface="HfW cursive" panose="00000500000000000000" pitchFamily="2" charset="0"/>
              </a:rPr>
              <a:t>Non-chronological report</a:t>
            </a:r>
            <a:endParaRPr lang="en-GB" sz="4000" u="sng" dirty="0">
              <a:latin typeface="HfW cursive" panose="00000500000000000000" pitchFamily="2"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06297" y="420688"/>
            <a:ext cx="609600" cy="609600"/>
          </a:xfrm>
          <a:prstGeom prst="rect">
            <a:avLst/>
          </a:prstGeom>
        </p:spPr>
      </p:pic>
    </p:spTree>
    <p:extLst>
      <p:ext uri="{BB962C8B-B14F-4D97-AF65-F5344CB8AC3E}">
        <p14:creationId xmlns:p14="http://schemas.microsoft.com/office/powerpoint/2010/main" val="26988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2509"/>
            <a:ext cx="4315691" cy="5844454"/>
          </a:xfrm>
        </p:spPr>
        <p:txBody>
          <a:bodyPr>
            <a:normAutofit fontScale="77500" lnSpcReduction="20000"/>
          </a:bodyPr>
          <a:lstStyle/>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Year 1 Spellings – Adding –</a:t>
            </a:r>
            <a:r>
              <a:rPr lang="en-GB" dirty="0" err="1">
                <a:latin typeface="HfW precursive" panose="00000500000000000000" pitchFamily="2" charset="0"/>
                <a:ea typeface="Calibri" panose="020F0502020204030204" pitchFamily="34" charset="0"/>
                <a:cs typeface="Arial" panose="020B0604020202020204" pitchFamily="34" charset="0"/>
              </a:rPr>
              <a:t>er</a:t>
            </a:r>
            <a:r>
              <a:rPr lang="en-GB" dirty="0">
                <a:latin typeface="HfW precursive" panose="00000500000000000000" pitchFamily="2" charset="0"/>
                <a:ea typeface="Calibri" panose="020F0502020204030204" pitchFamily="34" charset="0"/>
                <a:cs typeface="Arial" panose="020B0604020202020204" pitchFamily="34" charset="0"/>
              </a:rPr>
              <a:t> and –</a:t>
            </a:r>
            <a:r>
              <a:rPr lang="en-GB" dirty="0" err="1">
                <a:latin typeface="HfW precursive" panose="00000500000000000000" pitchFamily="2" charset="0"/>
                <a:ea typeface="Calibri" panose="020F0502020204030204" pitchFamily="34" charset="0"/>
                <a:cs typeface="Arial" panose="020B0604020202020204" pitchFamily="34" charset="0"/>
              </a:rPr>
              <a:t>est</a:t>
            </a:r>
            <a:r>
              <a:rPr lang="en-GB" dirty="0">
                <a:latin typeface="HfW precursive" panose="00000500000000000000" pitchFamily="2" charset="0"/>
                <a:ea typeface="Calibri" panose="020F0502020204030204" pitchFamily="34" charset="0"/>
                <a:cs typeface="Arial" panose="020B0604020202020204" pitchFamily="34" charset="0"/>
              </a:rPr>
              <a:t> to adjectives where no change is needed to the root word</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grander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grandest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fresher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freshest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quicker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quickest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taller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tallest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slower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slowest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Rectangle 3"/>
          <p:cNvSpPr/>
          <p:nvPr/>
        </p:nvSpPr>
        <p:spPr>
          <a:xfrm>
            <a:off x="6417425" y="332509"/>
            <a:ext cx="5370022" cy="5624617"/>
          </a:xfrm>
          <a:prstGeom prst="rect">
            <a:avLst/>
          </a:prstGeom>
        </p:spPr>
        <p:txBody>
          <a:bodyPr wrap="square">
            <a:spAutoFit/>
          </a:bodyPr>
          <a:lstStyle/>
          <a:p>
            <a:pPr>
              <a:lnSpc>
                <a:spcPct val="107000"/>
              </a:lnSpc>
              <a:spcAft>
                <a:spcPts val="0"/>
              </a:spcAft>
            </a:pPr>
            <a:r>
              <a:rPr lang="en-GB" sz="2800" dirty="0">
                <a:solidFill>
                  <a:srgbClr val="7030A0"/>
                </a:solidFill>
                <a:latin typeface="HfW precursive" panose="00000500000000000000" pitchFamily="2" charset="0"/>
                <a:ea typeface="Calibri" panose="020F0502020204030204" pitchFamily="34" charset="0"/>
                <a:cs typeface="Arial" panose="020B0604020202020204" pitchFamily="34" charset="0"/>
              </a:rPr>
              <a:t>Year 2 Spellings – the or sound spelt a before l or </a:t>
            </a:r>
            <a:r>
              <a:rPr lang="en-GB" sz="2800" dirty="0" err="1">
                <a:solidFill>
                  <a:srgbClr val="7030A0"/>
                </a:solidFill>
                <a:latin typeface="HfW precursive" panose="00000500000000000000" pitchFamily="2" charset="0"/>
                <a:ea typeface="Calibri" panose="020F0502020204030204" pitchFamily="34" charset="0"/>
                <a:cs typeface="Arial" panose="020B0604020202020204" pitchFamily="34" charset="0"/>
              </a:rPr>
              <a:t>ll</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ball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call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walk</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talk</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always</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small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wall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fall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altogether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8969433" y="2975957"/>
            <a:ext cx="2427316" cy="2585323"/>
          </a:xfrm>
          <a:prstGeom prst="rect">
            <a:avLst/>
          </a:prstGeom>
          <a:noFill/>
        </p:spPr>
        <p:txBody>
          <a:bodyPr wrap="square" rtlCol="0">
            <a:spAutoFit/>
          </a:bodyPr>
          <a:lstStyle/>
          <a:p>
            <a:r>
              <a:rPr lang="en-GB" dirty="0">
                <a:latin typeface="HfW cursive bold" panose="00000500000000000000" pitchFamily="2" charset="0"/>
              </a:rPr>
              <a:t>Write a list of your spellings. </a:t>
            </a:r>
            <a:r>
              <a:rPr lang="en-GB" dirty="0" smtClean="0">
                <a:latin typeface="HfW cursive bold" panose="00000500000000000000" pitchFamily="2" charset="0"/>
              </a:rPr>
              <a:t>Discuss the tricky parts.</a:t>
            </a:r>
          </a:p>
          <a:p>
            <a:r>
              <a:rPr lang="en-GB" dirty="0" smtClean="0">
                <a:latin typeface="HfW cursive bold" panose="00000500000000000000" pitchFamily="2" charset="0"/>
              </a:rPr>
              <a:t>Adult </a:t>
            </a:r>
            <a:r>
              <a:rPr lang="en-GB" dirty="0">
                <a:latin typeface="HfW cursive bold" panose="00000500000000000000" pitchFamily="2" charset="0"/>
              </a:rPr>
              <a:t>say 5 sentences with the </a:t>
            </a:r>
            <a:r>
              <a:rPr lang="en-GB" dirty="0" smtClean="0">
                <a:latin typeface="HfW cursive bold" panose="00000500000000000000" pitchFamily="2" charset="0"/>
              </a:rPr>
              <a:t>last </a:t>
            </a:r>
            <a:r>
              <a:rPr lang="en-GB" dirty="0">
                <a:latin typeface="HfW cursive bold" panose="00000500000000000000" pitchFamily="2" charset="0"/>
              </a:rPr>
              <a:t>5 spellings in. Child should write each sentence down.</a:t>
            </a:r>
          </a:p>
        </p:txBody>
      </p:sp>
    </p:spTree>
    <p:extLst>
      <p:ext uri="{BB962C8B-B14F-4D97-AF65-F5344CB8AC3E}">
        <p14:creationId xmlns:p14="http://schemas.microsoft.com/office/powerpoint/2010/main" val="3218632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8118761"/>
              </p:ext>
            </p:extLst>
          </p:nvPr>
        </p:nvGraphicFramePr>
        <p:xfrm>
          <a:off x="838200" y="553589"/>
          <a:ext cx="10515600" cy="1219200"/>
        </p:xfrm>
        <a:graphic>
          <a:graphicData uri="http://schemas.openxmlformats.org/drawingml/2006/table">
            <a:tbl>
              <a:tblPr/>
              <a:tblGrid>
                <a:gridCol w="10515600">
                  <a:extLst>
                    <a:ext uri="{9D8B030D-6E8A-4147-A177-3AD203B41FA5}">
                      <a16:colId xmlns:a16="http://schemas.microsoft.com/office/drawing/2014/main" val="3564674969"/>
                    </a:ext>
                  </a:extLst>
                </a:gridCol>
              </a:tblGrid>
              <a:tr h="0">
                <a:tc>
                  <a:txBody>
                    <a:bodyPr/>
                    <a:lstStyle/>
                    <a:p>
                      <a:r>
                        <a:rPr lang="en-GB" sz="3600" dirty="0">
                          <a:solidFill>
                            <a:srgbClr val="000000"/>
                          </a:solidFill>
                          <a:effectLst/>
                          <a:latin typeface="HfW precursive" panose="00000500000000000000" pitchFamily="2" charset="0"/>
                        </a:rPr>
                        <a:t>Today we are learning to</a:t>
                      </a:r>
                      <a:r>
                        <a:rPr lang="en-GB" sz="3600" dirty="0" smtClean="0">
                          <a:solidFill>
                            <a:srgbClr val="000000"/>
                          </a:solidFill>
                          <a:effectLst/>
                          <a:latin typeface="HfW precursive" panose="00000500000000000000" pitchFamily="2" charset="0"/>
                        </a:rPr>
                        <a:t>...</a:t>
                      </a:r>
                      <a:endParaRPr lang="en-GB" dirty="0">
                        <a:effectLst/>
                      </a:endParaRPr>
                    </a:p>
                    <a:p>
                      <a:r>
                        <a:rPr lang="en-GB" sz="1900" dirty="0">
                          <a:solidFill>
                            <a:srgbClr val="0000FF"/>
                          </a:solidFill>
                          <a:effectLst/>
                          <a:latin typeface="HfW precursive" panose="00000500000000000000" pitchFamily="2" charset="0"/>
                        </a:rPr>
                        <a:t>I am learning to </a:t>
                      </a:r>
                      <a:r>
                        <a:rPr lang="en-GB" sz="1900" dirty="0" smtClean="0">
                          <a:solidFill>
                            <a:srgbClr val="0000FF"/>
                          </a:solidFill>
                          <a:effectLst/>
                          <a:latin typeface="HfW precursive" panose="00000500000000000000" pitchFamily="2" charset="0"/>
                        </a:rPr>
                        <a:t>read and</a:t>
                      </a:r>
                      <a:r>
                        <a:rPr lang="en-GB" sz="1900" baseline="0" dirty="0" smtClean="0">
                          <a:solidFill>
                            <a:srgbClr val="0000FF"/>
                          </a:solidFill>
                          <a:effectLst/>
                          <a:latin typeface="HfW precursive" panose="00000500000000000000" pitchFamily="2" charset="0"/>
                        </a:rPr>
                        <a:t> write facts.</a:t>
                      </a:r>
                    </a:p>
                    <a:p>
                      <a:r>
                        <a:rPr lang="en-GB" sz="1900" baseline="0" dirty="0" smtClean="0">
                          <a:solidFill>
                            <a:srgbClr val="0000FF"/>
                          </a:solidFill>
                          <a:effectLst/>
                          <a:latin typeface="HfW precursive" panose="00000500000000000000" pitchFamily="2" charset="0"/>
                        </a:rPr>
                        <a:t>I am learning to create a non-chronological report.</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4925713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470186"/>
              </p:ext>
            </p:extLst>
          </p:nvPr>
        </p:nvGraphicFramePr>
        <p:xfrm>
          <a:off x="838200" y="2599214"/>
          <a:ext cx="10515600" cy="2164080"/>
        </p:xfrm>
        <a:graphic>
          <a:graphicData uri="http://schemas.openxmlformats.org/drawingml/2006/table">
            <a:tbl>
              <a:tblPr/>
              <a:tblGrid>
                <a:gridCol w="10515600">
                  <a:extLst>
                    <a:ext uri="{9D8B030D-6E8A-4147-A177-3AD203B41FA5}">
                      <a16:colId xmlns:a16="http://schemas.microsoft.com/office/drawing/2014/main" val="2965160970"/>
                    </a:ext>
                  </a:extLst>
                </a:gridCol>
              </a:tblGrid>
              <a:tr h="0">
                <a:tc>
                  <a:txBody>
                    <a:bodyPr/>
                    <a:lstStyle/>
                    <a:p>
                      <a:r>
                        <a:rPr lang="en-GB" sz="3100" b="1" dirty="0">
                          <a:solidFill>
                            <a:srgbClr val="000000"/>
                          </a:solidFill>
                          <a:effectLst/>
                          <a:latin typeface="HfW precursive" panose="00000500000000000000" pitchFamily="2" charset="0"/>
                        </a:rPr>
                        <a:t>I will be successful if ...</a:t>
                      </a:r>
                      <a:endParaRPr lang="en-GB" dirty="0">
                        <a:effectLst/>
                      </a:endParaRPr>
                    </a:p>
                    <a:p>
                      <a:pPr>
                        <a:buFont typeface="Arial" panose="020B0604020202020204" pitchFamily="34" charset="0"/>
                        <a:buChar char="•"/>
                      </a:pPr>
                      <a:r>
                        <a:rPr lang="en-GB" sz="2100" b="0" dirty="0">
                          <a:solidFill>
                            <a:srgbClr val="FF0000"/>
                          </a:solidFill>
                          <a:effectLst/>
                          <a:latin typeface="HfW precursive" panose="00000500000000000000" pitchFamily="2" charset="0"/>
                        </a:rPr>
                        <a:t>I can think of an interesting title.</a:t>
                      </a:r>
                      <a:endParaRPr lang="en-GB" sz="3100" b="1" dirty="0">
                        <a:solidFill>
                          <a:srgbClr val="000000"/>
                        </a:solidFill>
                        <a:effectLst/>
                        <a:latin typeface="HfW precursive" panose="00000500000000000000" pitchFamily="2" charset="0"/>
                      </a:endParaRPr>
                    </a:p>
                    <a:p>
                      <a:pPr>
                        <a:buFont typeface="Arial" panose="020B0604020202020204" pitchFamily="34" charset="0"/>
                        <a:buChar char="•"/>
                      </a:pPr>
                      <a:r>
                        <a:rPr lang="en-GB" sz="2100" dirty="0" smtClean="0">
                          <a:solidFill>
                            <a:srgbClr val="FF0000"/>
                          </a:solidFill>
                          <a:effectLst/>
                          <a:latin typeface="HfW precursive" panose="00000500000000000000" pitchFamily="2" charset="0"/>
                        </a:rPr>
                        <a:t>I </a:t>
                      </a:r>
                      <a:r>
                        <a:rPr lang="en-GB" sz="2100" dirty="0">
                          <a:solidFill>
                            <a:srgbClr val="FF0000"/>
                          </a:solidFill>
                          <a:effectLst/>
                          <a:latin typeface="HfW precursive" panose="00000500000000000000" pitchFamily="2" charset="0"/>
                        </a:rPr>
                        <a:t>can spell key words correctly.</a:t>
                      </a:r>
                    </a:p>
                    <a:p>
                      <a:pPr>
                        <a:buFont typeface="Arial" panose="020B0604020202020204" pitchFamily="34" charset="0"/>
                        <a:buChar char="•"/>
                      </a:pPr>
                      <a:r>
                        <a:rPr lang="en-GB" sz="2100" dirty="0">
                          <a:solidFill>
                            <a:srgbClr val="FF0000"/>
                          </a:solidFill>
                          <a:effectLst/>
                          <a:latin typeface="HfW precursive" panose="00000500000000000000" pitchFamily="2" charset="0"/>
                        </a:rPr>
                        <a:t>I can use capital letters for the start of a sentence and for proper nouns.</a:t>
                      </a:r>
                    </a:p>
                    <a:p>
                      <a:pPr>
                        <a:buFont typeface="Arial" panose="020B0604020202020204" pitchFamily="34" charset="0"/>
                        <a:buChar char="•"/>
                      </a:pPr>
                      <a:r>
                        <a:rPr lang="en-GB" sz="2100" dirty="0">
                          <a:solidFill>
                            <a:srgbClr val="FF0000"/>
                          </a:solidFill>
                          <a:effectLst/>
                          <a:latin typeface="HfW precursive" panose="00000500000000000000" pitchFamily="2" charset="0"/>
                        </a:rPr>
                        <a:t>I can use finger spaces and full stops.</a:t>
                      </a:r>
                    </a:p>
                    <a:p>
                      <a:pPr>
                        <a:buFont typeface="Arial" panose="020B0604020202020204" pitchFamily="34" charset="0"/>
                        <a:buChar char="•"/>
                      </a:pPr>
                      <a:r>
                        <a:rPr lang="en-GB" sz="2100" dirty="0">
                          <a:solidFill>
                            <a:srgbClr val="C800FF"/>
                          </a:solidFill>
                          <a:effectLst/>
                          <a:latin typeface="HfW precursive" panose="00000500000000000000" pitchFamily="2" charset="0"/>
                        </a:rPr>
                        <a:t>I can use conjunctions.</a:t>
                      </a:r>
                      <a:endParaRPr lang="en-GB" sz="2100" dirty="0">
                        <a:solidFill>
                          <a:srgbClr val="FF0000"/>
                        </a:solidFill>
                        <a:effectLst/>
                        <a:latin typeface="HfW precursive" panose="00000500000000000000" pitchFamily="2" charset="0"/>
                      </a:endParaRPr>
                    </a:p>
                  </a:txBody>
                  <a:tcPr anchor="ctr">
                    <a:lnL>
                      <a:noFill/>
                    </a:lnL>
                    <a:lnR>
                      <a:noFill/>
                    </a:lnR>
                    <a:lnT>
                      <a:noFill/>
                    </a:lnT>
                    <a:lnB>
                      <a:noFill/>
                    </a:lnB>
                  </a:tcPr>
                </a:tc>
                <a:extLst>
                  <a:ext uri="{0D108BD9-81ED-4DB2-BD59-A6C34878D82A}">
                    <a16:rowId xmlns:a16="http://schemas.microsoft.com/office/drawing/2014/main" val="3999737761"/>
                  </a:ext>
                </a:extLst>
              </a:tr>
            </a:tbl>
          </a:graphicData>
        </a:graphic>
      </p:graphicFrame>
    </p:spTree>
    <p:extLst>
      <p:ext uri="{BB962C8B-B14F-4D97-AF65-F5344CB8AC3E}">
        <p14:creationId xmlns:p14="http://schemas.microsoft.com/office/powerpoint/2010/main" val="386255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panose="00000500000000000000" pitchFamily="2" charset="0"/>
              </a:rPr>
              <a:t>This week we are creating a booklet about Queen Elizabeth II</a:t>
            </a:r>
            <a:endParaRPr lang="en-GB" dirty="0">
              <a:latin typeface="HfW cursive" panose="00000500000000000000" pitchFamily="2" charset="0"/>
            </a:endParaRPr>
          </a:p>
        </p:txBody>
      </p:sp>
      <p:sp>
        <p:nvSpPr>
          <p:cNvPr id="3" name="Content Placeholder 2"/>
          <p:cNvSpPr>
            <a:spLocks noGrp="1"/>
          </p:cNvSpPr>
          <p:nvPr>
            <p:ph idx="1"/>
          </p:nvPr>
        </p:nvSpPr>
        <p:spPr>
          <a:xfrm>
            <a:off x="838200" y="1690688"/>
            <a:ext cx="10515600" cy="4486275"/>
          </a:xfrm>
        </p:spPr>
        <p:txBody>
          <a:bodyPr>
            <a:normAutofit fontScale="85000" lnSpcReduction="10000"/>
          </a:bodyPr>
          <a:lstStyle/>
          <a:p>
            <a:pPr marL="0" indent="0">
              <a:lnSpc>
                <a:spcPct val="110000"/>
              </a:lnSpc>
              <a:buNone/>
            </a:pPr>
            <a:r>
              <a:rPr lang="en-GB" dirty="0" smtClean="0">
                <a:solidFill>
                  <a:srgbClr val="0070C0"/>
                </a:solidFill>
                <a:latin typeface="HfW cursive" panose="00000500000000000000" pitchFamily="2" charset="0"/>
              </a:rPr>
              <a:t>Each day we will complete a different section of our fact file.</a:t>
            </a:r>
          </a:p>
          <a:p>
            <a:pPr marL="0" indent="0">
              <a:lnSpc>
                <a:spcPct val="110000"/>
              </a:lnSpc>
              <a:buNone/>
            </a:pPr>
            <a:endParaRPr lang="en-GB" dirty="0">
              <a:solidFill>
                <a:srgbClr val="0070C0"/>
              </a:solidFill>
              <a:latin typeface="HfW cursive" panose="00000500000000000000" pitchFamily="2" charset="0"/>
            </a:endParaRPr>
          </a:p>
          <a:p>
            <a:pPr marL="0" indent="0">
              <a:lnSpc>
                <a:spcPct val="110000"/>
              </a:lnSpc>
              <a:buNone/>
            </a:pPr>
            <a:r>
              <a:rPr lang="en-GB" dirty="0" smtClean="0">
                <a:solidFill>
                  <a:srgbClr val="0070C0"/>
                </a:solidFill>
                <a:latin typeface="HfW cursive" panose="00000500000000000000" pitchFamily="2" charset="0"/>
              </a:rPr>
              <a:t>Today we are going to create a page about the Queen’s childhood.</a:t>
            </a:r>
          </a:p>
          <a:p>
            <a:pPr marL="0" indent="0">
              <a:lnSpc>
                <a:spcPct val="110000"/>
              </a:lnSpc>
              <a:buNone/>
            </a:pPr>
            <a:endParaRPr lang="en-GB" dirty="0">
              <a:solidFill>
                <a:srgbClr val="0070C0"/>
              </a:solidFill>
              <a:latin typeface="HfW cursive" panose="00000500000000000000" pitchFamily="2" charset="0"/>
            </a:endParaRPr>
          </a:p>
          <a:p>
            <a:pPr>
              <a:lnSpc>
                <a:spcPct val="110000"/>
              </a:lnSpc>
            </a:pPr>
            <a:r>
              <a:rPr lang="en-GB" dirty="0" smtClean="0">
                <a:solidFill>
                  <a:srgbClr val="0070C0"/>
                </a:solidFill>
                <a:latin typeface="HfW cursive" panose="00000500000000000000" pitchFamily="2" charset="0"/>
              </a:rPr>
              <a:t>On Wednesday we will write facts about the tasks that the Queen does as part of her role.</a:t>
            </a:r>
          </a:p>
          <a:p>
            <a:pPr>
              <a:lnSpc>
                <a:spcPct val="110000"/>
              </a:lnSpc>
            </a:pPr>
            <a:r>
              <a:rPr lang="en-GB" dirty="0" smtClean="0">
                <a:solidFill>
                  <a:srgbClr val="0070C0"/>
                </a:solidFill>
                <a:latin typeface="HfW cursive" panose="00000500000000000000" pitchFamily="2" charset="0"/>
              </a:rPr>
              <a:t>On Thursday we will write about the Queen’s family.</a:t>
            </a:r>
          </a:p>
          <a:p>
            <a:pPr>
              <a:lnSpc>
                <a:spcPct val="110000"/>
              </a:lnSpc>
            </a:pPr>
            <a:r>
              <a:rPr lang="en-GB" dirty="0" smtClean="0">
                <a:solidFill>
                  <a:srgbClr val="0070C0"/>
                </a:solidFill>
                <a:latin typeface="HfW cursive" panose="00000500000000000000" pitchFamily="2" charset="0"/>
              </a:rPr>
              <a:t>On Friday we will create a contents page and back cover.</a:t>
            </a:r>
          </a:p>
          <a:p>
            <a:pPr marL="0" indent="0">
              <a:lnSpc>
                <a:spcPct val="110000"/>
              </a:lnSpc>
              <a:buNone/>
            </a:pPr>
            <a:r>
              <a:rPr lang="en-GB" dirty="0" smtClean="0">
                <a:solidFill>
                  <a:srgbClr val="7030A0"/>
                </a:solidFill>
                <a:latin typeface="HfW cursive" panose="00000500000000000000" pitchFamily="2" charset="0"/>
              </a:rPr>
              <a:t>You can add in extra pages over the week if you wish.</a:t>
            </a:r>
            <a:endParaRPr lang="en-GB" dirty="0">
              <a:solidFill>
                <a:srgbClr val="7030A0"/>
              </a:solidFill>
              <a:latin typeface="HfW cursive" panose="00000500000000000000" pitchFamily="2"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0" y="1027906"/>
            <a:ext cx="609600" cy="609600"/>
          </a:xfrm>
          <a:prstGeom prst="rect">
            <a:avLst/>
          </a:prstGeom>
        </p:spPr>
      </p:pic>
    </p:spTree>
    <p:extLst>
      <p:ext uri="{BB962C8B-B14F-4D97-AF65-F5344CB8AC3E}">
        <p14:creationId xmlns:p14="http://schemas.microsoft.com/office/powerpoint/2010/main" val="236280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2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96" y="1163146"/>
            <a:ext cx="10515600" cy="3749675"/>
          </a:xfrm>
        </p:spPr>
        <p:txBody>
          <a:bodyPr>
            <a:normAutofit fontScale="90000"/>
          </a:bodyPr>
          <a:lstStyle/>
          <a:p>
            <a:r>
              <a:rPr lang="en-GB" dirty="0" smtClean="0">
                <a:latin typeface="HfW cursive" panose="00000500000000000000" pitchFamily="2" charset="0"/>
              </a:rPr>
              <a:t>Task:</a:t>
            </a:r>
            <a:br>
              <a:rPr lang="en-GB" dirty="0" smtClean="0">
                <a:latin typeface="HfW cursive" panose="00000500000000000000" pitchFamily="2" charset="0"/>
              </a:rPr>
            </a:br>
            <a:r>
              <a:rPr lang="en-GB" dirty="0" smtClean="0">
                <a:latin typeface="HfW cursive" panose="00000500000000000000" pitchFamily="2" charset="0"/>
              </a:rPr>
              <a:t>Create a page about the Queen’s childhood.</a:t>
            </a:r>
            <a:br>
              <a:rPr lang="en-GB" dirty="0" smtClean="0">
                <a:latin typeface="HfW cursive" panose="00000500000000000000" pitchFamily="2" charset="0"/>
              </a:rPr>
            </a:br>
            <a:r>
              <a:rPr lang="en-GB" dirty="0">
                <a:latin typeface="HfW cursive" panose="00000500000000000000" pitchFamily="2" charset="0"/>
              </a:rPr>
              <a:t/>
            </a:r>
            <a:br>
              <a:rPr lang="en-GB" dirty="0">
                <a:latin typeface="HfW cursive" panose="00000500000000000000" pitchFamily="2" charset="0"/>
              </a:rPr>
            </a:br>
            <a:r>
              <a:rPr lang="en-GB" dirty="0" smtClean="0">
                <a:solidFill>
                  <a:srgbClr val="0070C0"/>
                </a:solidFill>
                <a:latin typeface="HfW cursive" panose="00000500000000000000" pitchFamily="2" charset="0"/>
              </a:rPr>
              <a:t>In order to do this, we must know some facts, please use the PowerPoint provided and the internet to support you with this.</a:t>
            </a:r>
            <a:r>
              <a:rPr lang="en-GB" dirty="0" smtClean="0">
                <a:latin typeface="HfW cursive" panose="00000500000000000000" pitchFamily="2" charset="0"/>
              </a:rPr>
              <a:t/>
            </a:r>
            <a:br>
              <a:rPr lang="en-GB" dirty="0" smtClean="0">
                <a:latin typeface="HfW cursive" panose="00000500000000000000" pitchFamily="2" charset="0"/>
              </a:rPr>
            </a:br>
            <a:endParaRPr lang="en-GB" dirty="0">
              <a:latin typeface="HfW cursive" panose="00000500000000000000" pitchFamily="2"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32125" y="720635"/>
            <a:ext cx="609600" cy="609600"/>
          </a:xfrm>
          <a:prstGeom prst="rect">
            <a:avLst/>
          </a:prstGeom>
        </p:spPr>
      </p:pic>
    </p:spTree>
    <p:extLst>
      <p:ext uri="{BB962C8B-B14F-4D97-AF65-F5344CB8AC3E}">
        <p14:creationId xmlns:p14="http://schemas.microsoft.com/office/powerpoint/2010/main" val="20211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00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92484" cy="1325563"/>
          </a:xfrm>
        </p:spPr>
        <p:txBody>
          <a:bodyPr>
            <a:normAutofit/>
          </a:bodyPr>
          <a:lstStyle/>
          <a:p>
            <a:r>
              <a:rPr lang="en-GB" sz="4000" u="sng" dirty="0" smtClean="0">
                <a:latin typeface="HfW cursive" panose="00000500000000000000" pitchFamily="2" charset="0"/>
              </a:rPr>
              <a:t>Childhood</a:t>
            </a:r>
            <a:endParaRPr lang="en-GB" sz="4000" u="sng" dirty="0">
              <a:latin typeface="HfW cursive" panose="00000500000000000000" pitchFamily="2" charset="0"/>
            </a:endParaRPr>
          </a:p>
        </p:txBody>
      </p:sp>
      <p:sp>
        <p:nvSpPr>
          <p:cNvPr id="3" name="Content Placeholder 2"/>
          <p:cNvSpPr>
            <a:spLocks noGrp="1"/>
          </p:cNvSpPr>
          <p:nvPr>
            <p:ph idx="1"/>
          </p:nvPr>
        </p:nvSpPr>
        <p:spPr>
          <a:xfrm>
            <a:off x="713509" y="1820488"/>
            <a:ext cx="10515600" cy="4740935"/>
          </a:xfrm>
        </p:spPr>
        <p:txBody>
          <a:bodyPr>
            <a:normAutofit fontScale="55000" lnSpcReduction="20000"/>
          </a:bodyPr>
          <a:lstStyle/>
          <a:p>
            <a:pPr marL="0" indent="0">
              <a:lnSpc>
                <a:spcPct val="120000"/>
              </a:lnSpc>
              <a:buNone/>
            </a:pPr>
            <a:r>
              <a:rPr lang="en-GB" dirty="0" smtClean="0">
                <a:solidFill>
                  <a:srgbClr val="0070C0"/>
                </a:solidFill>
                <a:latin typeface="HfW cursive" panose="00000500000000000000" pitchFamily="2" charset="0"/>
              </a:rPr>
              <a:t>On 21</a:t>
            </a:r>
            <a:r>
              <a:rPr lang="en-GB" baseline="30000" dirty="0" smtClean="0">
                <a:solidFill>
                  <a:srgbClr val="0070C0"/>
                </a:solidFill>
                <a:latin typeface="HfW cursive" panose="00000500000000000000" pitchFamily="2" charset="0"/>
              </a:rPr>
              <a:t>st</a:t>
            </a:r>
            <a:r>
              <a:rPr lang="en-GB" dirty="0" smtClean="0">
                <a:solidFill>
                  <a:srgbClr val="0070C0"/>
                </a:solidFill>
                <a:latin typeface="HfW cursive" panose="00000500000000000000" pitchFamily="2" charset="0"/>
              </a:rPr>
              <a:t> April, 1926, a baby girl was born at number 17 </a:t>
            </a:r>
            <a:r>
              <a:rPr lang="en-GB" dirty="0" err="1" smtClean="0">
                <a:solidFill>
                  <a:srgbClr val="0070C0"/>
                </a:solidFill>
                <a:latin typeface="HfW cursive" panose="00000500000000000000" pitchFamily="2" charset="0"/>
              </a:rPr>
              <a:t>Bruton</a:t>
            </a:r>
            <a:r>
              <a:rPr lang="en-GB" dirty="0" smtClean="0">
                <a:solidFill>
                  <a:srgbClr val="0070C0"/>
                </a:solidFill>
                <a:latin typeface="HfW cursive" panose="00000500000000000000" pitchFamily="2" charset="0"/>
              </a:rPr>
              <a:t> Street, London. Her parents were the Duke and Duchess of York. When she was five weeks old, the little girl was christened at Buckingham Palace. She was names Princess Elizabeth Alexandra Mary. </a:t>
            </a:r>
          </a:p>
          <a:p>
            <a:pPr marL="0" indent="0">
              <a:lnSpc>
                <a:spcPct val="120000"/>
              </a:lnSpc>
              <a:buNone/>
            </a:pPr>
            <a:endParaRPr lang="en-GB" dirty="0">
              <a:solidFill>
                <a:srgbClr val="0070C0"/>
              </a:solidFill>
              <a:latin typeface="HfW cursive" panose="00000500000000000000" pitchFamily="2" charset="0"/>
            </a:endParaRPr>
          </a:p>
          <a:p>
            <a:pPr marL="0" indent="0">
              <a:lnSpc>
                <a:spcPct val="120000"/>
              </a:lnSpc>
              <a:buNone/>
            </a:pPr>
            <a:r>
              <a:rPr lang="en-GB" dirty="0" smtClean="0">
                <a:solidFill>
                  <a:srgbClr val="0070C0"/>
                </a:solidFill>
                <a:latin typeface="HfW cursive" panose="00000500000000000000" pitchFamily="2" charset="0"/>
              </a:rPr>
              <a:t>When Elizabeth was four years old, her sister was born. Neither of the princesses went to school. Instead, a governess gave them English, French and history lessons at home. </a:t>
            </a:r>
          </a:p>
          <a:p>
            <a:pPr marL="0" indent="0">
              <a:lnSpc>
                <a:spcPct val="120000"/>
              </a:lnSpc>
              <a:buNone/>
            </a:pPr>
            <a:endParaRPr lang="en-GB" dirty="0">
              <a:solidFill>
                <a:srgbClr val="0070C0"/>
              </a:solidFill>
              <a:latin typeface="HfW cursive" panose="00000500000000000000" pitchFamily="2" charset="0"/>
            </a:endParaRPr>
          </a:p>
          <a:p>
            <a:pPr marL="0" indent="0">
              <a:lnSpc>
                <a:spcPct val="120000"/>
              </a:lnSpc>
              <a:buNone/>
            </a:pPr>
            <a:r>
              <a:rPr lang="en-GB" dirty="0" smtClean="0">
                <a:solidFill>
                  <a:srgbClr val="0070C0"/>
                </a:solidFill>
                <a:latin typeface="HfW cursive" panose="00000500000000000000" pitchFamily="2" charset="0"/>
              </a:rPr>
              <a:t>In 1936, when Princess Elizabeth was 10 years old, her life changed for ever. Her grandfather, King George the Fifth, died. His eldest son then became king. But, he later decided that he did not want to be king. Princess Elizabeth’s father was next in line to become king. From then on, Princess Elizabeth lived in Buckingham Palace with her family. Elizabeth was the older sister which meant she would take over from her father one day. </a:t>
            </a:r>
          </a:p>
          <a:p>
            <a:pPr marL="0" indent="0">
              <a:lnSpc>
                <a:spcPct val="120000"/>
              </a:lnSpc>
              <a:buNone/>
            </a:pPr>
            <a:endParaRPr lang="en-GB" dirty="0">
              <a:solidFill>
                <a:srgbClr val="0070C0"/>
              </a:solidFill>
              <a:latin typeface="HfW cursive" panose="00000500000000000000" pitchFamily="2" charset="0"/>
            </a:endParaRPr>
          </a:p>
          <a:p>
            <a:pPr marL="0" indent="0">
              <a:lnSpc>
                <a:spcPct val="120000"/>
              </a:lnSpc>
              <a:buNone/>
            </a:pPr>
            <a:r>
              <a:rPr lang="en-GB" dirty="0" smtClean="0">
                <a:solidFill>
                  <a:srgbClr val="0070C0"/>
                </a:solidFill>
                <a:latin typeface="HfW cursive" panose="00000500000000000000" pitchFamily="2" charset="0"/>
              </a:rPr>
              <a:t>When Elizabeth was 13, she went to the Royal Naval College at Dartmouth in Devon. She met Prince Philip of Greece. Later, Princess Elizabeth joined the Auxiliary Territorial Service where she was taught how to drive. </a:t>
            </a:r>
            <a:endParaRPr lang="en-GB" dirty="0">
              <a:solidFill>
                <a:srgbClr val="0070C0"/>
              </a:solidFill>
              <a:latin typeface="HfW cursive" panose="00000500000000000000" pitchFamily="2" charset="0"/>
            </a:endParaRPr>
          </a:p>
        </p:txBody>
      </p:sp>
      <p:sp>
        <p:nvSpPr>
          <p:cNvPr id="5" name="TextBox 4"/>
          <p:cNvSpPr txBox="1"/>
          <p:nvPr/>
        </p:nvSpPr>
        <p:spPr>
          <a:xfrm>
            <a:off x="4995950" y="476781"/>
            <a:ext cx="2519472" cy="369332"/>
          </a:xfrm>
          <a:prstGeom prst="rect">
            <a:avLst/>
          </a:prstGeom>
          <a:noFill/>
        </p:spPr>
        <p:txBody>
          <a:bodyPr wrap="none" rtlCol="0">
            <a:spAutoFit/>
          </a:bodyPr>
          <a:lstStyle/>
          <a:p>
            <a:r>
              <a:rPr lang="en-GB" dirty="0" smtClean="0">
                <a:latin typeface="HfW cursive" panose="00000500000000000000" pitchFamily="2" charset="0"/>
              </a:rPr>
              <a:t>Here is an example:</a:t>
            </a:r>
            <a:endParaRPr lang="en-GB" dirty="0">
              <a:latin typeface="HfW cursive" panose="00000500000000000000" pitchFamily="2" charset="0"/>
            </a:endParaRPr>
          </a:p>
        </p:txBody>
      </p:sp>
      <p:pic>
        <p:nvPicPr>
          <p:cNvPr id="6" name="Picture 5"/>
          <p:cNvPicPr>
            <a:picLocks noChangeAspect="1"/>
          </p:cNvPicPr>
          <p:nvPr/>
        </p:nvPicPr>
        <p:blipFill>
          <a:blip r:embed="rId4"/>
          <a:stretch>
            <a:fillRect/>
          </a:stretch>
        </p:blipFill>
        <p:spPr>
          <a:xfrm>
            <a:off x="8187124" y="324024"/>
            <a:ext cx="2522611" cy="1496464"/>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76637" y="236513"/>
            <a:ext cx="609600" cy="609600"/>
          </a:xfrm>
          <a:prstGeom prst="rect">
            <a:avLst/>
          </a:prstGeom>
        </p:spPr>
      </p:pic>
    </p:spTree>
    <p:extLst>
      <p:ext uri="{BB962C8B-B14F-4D97-AF65-F5344CB8AC3E}">
        <p14:creationId xmlns:p14="http://schemas.microsoft.com/office/powerpoint/2010/main" val="30086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3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482</Words>
  <Application>Microsoft Office PowerPoint</Application>
  <PresentationFormat>Widescreen</PresentationFormat>
  <Paragraphs>54</Paragraphs>
  <Slides>6</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HfW cursive</vt:lpstr>
      <vt:lpstr>HfW cursive bold</vt:lpstr>
      <vt:lpstr>HfW precursive</vt:lpstr>
      <vt:lpstr>Times New Roman</vt:lpstr>
      <vt:lpstr>Office Theme</vt:lpstr>
      <vt:lpstr>Tuesday 2nd February</vt:lpstr>
      <vt:lpstr>PowerPoint Presentation</vt:lpstr>
      <vt:lpstr>PowerPoint Presentation</vt:lpstr>
      <vt:lpstr>This week we are creating a booklet about Queen Elizabeth II</vt:lpstr>
      <vt:lpstr>Task: Create a page about the Queen’s childhood.  In order to do this, we must know some facts, please use the PowerPoint provided and the internet to support you with this. </vt:lpstr>
      <vt:lpstr>Childhood</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1st February</dc:title>
  <dc:creator>Gott, Rebecca</dc:creator>
  <cp:lastModifiedBy>Gott, Rebecca</cp:lastModifiedBy>
  <cp:revision>25</cp:revision>
  <dcterms:created xsi:type="dcterms:W3CDTF">2021-01-19T09:07:00Z</dcterms:created>
  <dcterms:modified xsi:type="dcterms:W3CDTF">2021-02-01T09:38:53Z</dcterms:modified>
</cp:coreProperties>
</file>