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9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79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2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3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1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4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6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8F8D-1F0D-4123-A4A1-675C5455E31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1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7157" y="2385753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Tuesday 23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rd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</a:p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Writing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5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38040" y="3860800"/>
            <a:ext cx="39406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practise your spelling for 5 minutes? Look at how many letters are in each word. 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Write </a:t>
            </a:r>
            <a:r>
              <a:rPr lang="en-GB" smtClean="0">
                <a:latin typeface="HfW precursive" panose="00000500000000000000" pitchFamily="2" charset="0"/>
              </a:rPr>
              <a:t>the </a:t>
            </a:r>
            <a:r>
              <a:rPr lang="en-GB" smtClean="0">
                <a:latin typeface="HfW precursive" panose="00000500000000000000" pitchFamily="2" charset="0"/>
              </a:rPr>
              <a:t>last </a:t>
            </a:r>
            <a:r>
              <a:rPr lang="en-GB" dirty="0" smtClean="0">
                <a:latin typeface="HfW precursive" panose="00000500000000000000" pitchFamily="2" charset="0"/>
              </a:rPr>
              <a:t>5 words in sentences.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974" y="468435"/>
            <a:ext cx="570530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HfW cursive semibold" panose="00000700000000000000" pitchFamily="2" charset="0"/>
              </a:rPr>
              <a:t>Year 1</a:t>
            </a:r>
          </a:p>
          <a:p>
            <a:r>
              <a:rPr lang="en-GB" sz="1600" dirty="0" smtClean="0">
                <a:latin typeface="HfW cursive semibold" panose="00000700000000000000" pitchFamily="2" charset="0"/>
              </a:rPr>
              <a:t>The </a:t>
            </a:r>
            <a:r>
              <a:rPr lang="en-GB" sz="1600" dirty="0">
                <a:latin typeface="HfW cursive semibold" panose="00000700000000000000" pitchFamily="2" charset="0"/>
              </a:rPr>
              <a:t>sound /k/ </a:t>
            </a:r>
            <a:r>
              <a:rPr lang="en-GB" sz="1600" dirty="0" smtClean="0">
                <a:latin typeface="HfW cursive semibold" panose="00000700000000000000" pitchFamily="2" charset="0"/>
              </a:rPr>
              <a:t>spelt with </a:t>
            </a:r>
            <a:r>
              <a:rPr lang="en-GB" sz="1600" dirty="0">
                <a:latin typeface="HfW cursive semibold" panose="00000700000000000000" pitchFamily="2" charset="0"/>
              </a:rPr>
              <a:t>‘k’ not ‘c’, </a:t>
            </a:r>
            <a:r>
              <a:rPr lang="en-GB" sz="1600" dirty="0" smtClean="0">
                <a:latin typeface="HfW cursive semibold" panose="00000700000000000000" pitchFamily="2" charset="0"/>
              </a:rPr>
              <a:t>before e</a:t>
            </a:r>
            <a:r>
              <a:rPr lang="en-GB" sz="1600" dirty="0">
                <a:latin typeface="HfW cursive semibold" panose="00000700000000000000" pitchFamily="2" charset="0"/>
              </a:rPr>
              <a:t>, </a:t>
            </a:r>
            <a:r>
              <a:rPr lang="en-GB" sz="1600" dirty="0" err="1">
                <a:latin typeface="HfW cursive semibold" panose="00000700000000000000" pitchFamily="2" charset="0"/>
              </a:rPr>
              <a:t>i</a:t>
            </a:r>
            <a:r>
              <a:rPr lang="en-GB" sz="1600" dirty="0">
                <a:latin typeface="HfW cursive semibold" panose="00000700000000000000" pitchFamily="2" charset="0"/>
              </a:rPr>
              <a:t> and 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sketch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skin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frisky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skill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risky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kettle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kilt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87275" y="762151"/>
            <a:ext cx="70659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Year 2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 u sound spelt with o</a:t>
            </a:r>
            <a:endParaRPr lang="en-GB" sz="16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o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other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b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rother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nothing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Monday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c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over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h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d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iscover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wonder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0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901" y="665018"/>
            <a:ext cx="9177251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Today we are learning to: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look closely at a picture and draw 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use a range of interesting adjectives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write 2A phrases with a comma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I will be successful if: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Draw a detailed picture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Discuss what the character looks like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use 2 amazing adjectives for each phrase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remember the comma to separate the adjectives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My writing is beautiful and neat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96" y="1504604"/>
            <a:ext cx="47625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153" y="415636"/>
            <a:ext cx="850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Our story is called Pirate Pete.</a:t>
            </a:r>
          </a:p>
          <a:p>
            <a:endParaRPr lang="en-GB" dirty="0">
              <a:latin typeface="HfW cursive semibold" panose="00000700000000000000" pitchFamily="2" charset="0"/>
            </a:endParaRPr>
          </a:p>
          <a:p>
            <a:r>
              <a:rPr lang="en-GB" dirty="0" smtClean="0">
                <a:latin typeface="HfW cursive semibold" panose="00000700000000000000" pitchFamily="2" charset="0"/>
              </a:rPr>
              <a:t>What kind of character do you think he might be? Why? </a:t>
            </a:r>
            <a:endParaRPr lang="en-GB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2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3" y="714895"/>
            <a:ext cx="10061776" cy="4905116"/>
          </a:xfrm>
        </p:spPr>
      </p:pic>
    </p:spTree>
    <p:extLst>
      <p:ext uri="{BB962C8B-B14F-4D97-AF65-F5344CB8AC3E}">
        <p14:creationId xmlns:p14="http://schemas.microsoft.com/office/powerpoint/2010/main" val="46856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7100" y="321642"/>
            <a:ext cx="577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HfW cursive semibold" panose="00000700000000000000" pitchFamily="2" charset="0"/>
              </a:rPr>
              <a:t>Task 1: Draw a picture of pirate Pete</a:t>
            </a:r>
            <a:endParaRPr lang="en-GB" sz="2400" dirty="0">
              <a:latin typeface="HfW cursive semibold" panose="000007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0" y="783307"/>
            <a:ext cx="47625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368" y="5705595"/>
            <a:ext cx="1189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Write 2A phrases to describe him.</a:t>
            </a:r>
          </a:p>
          <a:p>
            <a:r>
              <a:rPr lang="en-GB" dirty="0" smtClean="0">
                <a:latin typeface="HfW cursive semibold" panose="00000700000000000000" pitchFamily="2" charset="0"/>
              </a:rPr>
              <a:t>A 2A phrase is 2 adjectives (describing words) with a comma between them followed by the noun (thing you are describing).</a:t>
            </a:r>
            <a:endParaRPr lang="en-GB" dirty="0">
              <a:latin typeface="HfW cursive semibold" panose="000007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818" y="916657"/>
            <a:ext cx="35718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3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68" y="1954663"/>
            <a:ext cx="3733299" cy="36138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101" y="385003"/>
            <a:ext cx="11898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fW cursive semibold" panose="00000700000000000000" pitchFamily="2" charset="0"/>
              </a:rPr>
              <a:t>Task 2: Write 2A phrases to describe him.</a:t>
            </a:r>
          </a:p>
          <a:p>
            <a:endParaRPr lang="en-GB" sz="2400" dirty="0" smtClean="0">
              <a:solidFill>
                <a:srgbClr val="0070C0"/>
              </a:solidFill>
              <a:latin typeface="HfW cursive semibold" panose="00000700000000000000" pitchFamily="2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A 2A phrase is 2 adjectives (describing words) with a comma between them, followed by the noun (thing you are describing). Not full sentences!</a:t>
            </a:r>
            <a:endParaRPr lang="en-GB" sz="2400" dirty="0">
              <a:solidFill>
                <a:srgbClr val="0070C0"/>
              </a:solidFill>
              <a:latin typeface="HfW cursive semibold" panose="000007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5733" y="2091267"/>
            <a:ext cx="6942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I like to start at the top of a character and work my way down when describing someone.</a:t>
            </a:r>
          </a:p>
          <a:p>
            <a:endParaRPr lang="en-GB" dirty="0">
              <a:latin typeface="HfW cursive semibold" panose="00000700000000000000" pitchFamily="2" charset="0"/>
            </a:endParaRPr>
          </a:p>
          <a:p>
            <a:r>
              <a:rPr lang="en-GB" dirty="0" smtClean="0">
                <a:latin typeface="HfW cursive semibold" panose="00000700000000000000" pitchFamily="2" charset="0"/>
              </a:rPr>
              <a:t>E.g.</a:t>
            </a:r>
          </a:p>
          <a:p>
            <a:r>
              <a:rPr lang="en-GB" dirty="0">
                <a:latin typeface="HfW cursive semibold" panose="00000700000000000000" pitchFamily="2" charset="0"/>
              </a:rPr>
              <a:t>m</a:t>
            </a:r>
            <a:r>
              <a:rPr lang="en-GB" dirty="0" smtClean="0">
                <a:latin typeface="HfW cursive semibold" panose="00000700000000000000" pitchFamily="2" charset="0"/>
              </a:rPr>
              <a:t>assive, black hat</a:t>
            </a:r>
          </a:p>
          <a:p>
            <a:r>
              <a:rPr lang="en-GB" dirty="0">
                <a:latin typeface="HfW cursive semibold" panose="00000700000000000000" pitchFamily="2" charset="0"/>
              </a:rPr>
              <a:t>w</a:t>
            </a:r>
            <a:r>
              <a:rPr lang="en-GB" dirty="0" smtClean="0">
                <a:latin typeface="HfW cursive semibold" panose="00000700000000000000" pitchFamily="2" charset="0"/>
              </a:rPr>
              <a:t>ild, long eyebrows</a:t>
            </a:r>
          </a:p>
          <a:p>
            <a:r>
              <a:rPr lang="en-GB" dirty="0" smtClean="0">
                <a:latin typeface="HfW cursive semibold" panose="00000700000000000000" pitchFamily="2" charset="0"/>
              </a:rPr>
              <a:t>bright, blue eye</a:t>
            </a:r>
          </a:p>
          <a:p>
            <a:endParaRPr lang="en-GB" dirty="0">
              <a:latin typeface="HfW cursive semibold" panose="00000700000000000000" pitchFamily="2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The only punctuation you need to remember is the comma!</a:t>
            </a:r>
          </a:p>
          <a:p>
            <a:endParaRPr lang="en-GB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2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5" y="366932"/>
            <a:ext cx="3733299" cy="36138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4046" y="486911"/>
            <a:ext cx="694266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Here is a list of things you may describe: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h</a:t>
            </a:r>
            <a:r>
              <a:rPr lang="en-GB" dirty="0" smtClean="0">
                <a:latin typeface="HfW cursive semibold" panose="00000700000000000000" pitchFamily="2" charset="0"/>
              </a:rPr>
              <a:t>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yebrows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yepatch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n</a:t>
            </a:r>
            <a:r>
              <a:rPr lang="en-GB" dirty="0" smtClean="0">
                <a:latin typeface="HfW cursive semibold" panose="00000700000000000000" pitchFamily="2" charset="0"/>
              </a:rPr>
              <a:t>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arring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b</a:t>
            </a:r>
            <a:r>
              <a:rPr lang="en-GB" dirty="0" smtClean="0">
                <a:latin typeface="HfW cursive semibold" panose="00000700000000000000" pitchFamily="2" charset="0"/>
              </a:rPr>
              <a:t>eard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m</a:t>
            </a:r>
            <a:r>
              <a:rPr lang="en-GB" dirty="0" smtClean="0">
                <a:latin typeface="HfW cursive semibold" panose="00000700000000000000" pitchFamily="2" charset="0"/>
              </a:rPr>
              <a:t>oustache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t</a:t>
            </a:r>
            <a:r>
              <a:rPr lang="en-GB" dirty="0" smtClean="0">
                <a:latin typeface="HfW cursive semibold" panose="00000700000000000000" pitchFamily="2" charset="0"/>
              </a:rPr>
              <a:t>ooth/teeth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f</a:t>
            </a:r>
            <a:r>
              <a:rPr lang="en-GB" dirty="0" smtClean="0">
                <a:latin typeface="HfW cursive semibold" panose="00000700000000000000" pitchFamily="2" charset="0"/>
              </a:rPr>
              <a:t>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c</a:t>
            </a:r>
            <a:r>
              <a:rPr lang="en-GB" dirty="0" smtClean="0">
                <a:latin typeface="HfW cursive semibold" panose="00000700000000000000" pitchFamily="2" charset="0"/>
              </a:rPr>
              <a:t>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hirt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h</a:t>
            </a:r>
            <a:r>
              <a:rPr lang="en-GB" dirty="0" smtClean="0">
                <a:latin typeface="HfW cursive semibold" panose="00000700000000000000" pitchFamily="2" charset="0"/>
              </a:rPr>
              <a:t>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b</a:t>
            </a:r>
            <a:r>
              <a:rPr lang="en-GB" dirty="0" smtClean="0">
                <a:latin typeface="HfW cursive semibold" panose="00000700000000000000" pitchFamily="2" charset="0"/>
              </a:rPr>
              <a:t>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t</a:t>
            </a:r>
            <a:r>
              <a:rPr lang="en-GB" dirty="0" smtClean="0">
                <a:latin typeface="HfW cursive semibold" panose="00000700000000000000" pitchFamily="2" charset="0"/>
              </a:rPr>
              <a:t>rousers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l</a:t>
            </a:r>
            <a:r>
              <a:rPr lang="en-GB" dirty="0" smtClean="0">
                <a:latin typeface="HfW cursive semibold" panose="00000700000000000000" pitchFamily="2" charset="0"/>
              </a:rPr>
              <a:t>egs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HfW cursive semibold" panose="00000700000000000000" pitchFamily="2" charset="0"/>
            </a:endParaRPr>
          </a:p>
          <a:p>
            <a:endParaRPr lang="en-GB" dirty="0" smtClean="0">
              <a:solidFill>
                <a:srgbClr val="0070C0"/>
              </a:solidFill>
              <a:latin typeface="HfW cursive semibold" panose="00000700000000000000" pitchFamily="2" charset="0"/>
            </a:endParaRPr>
          </a:p>
          <a:p>
            <a:endParaRPr lang="en-GB" dirty="0">
              <a:latin typeface="HfW cursive semibold" panose="000007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455" y="4206240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Write at least ten 2A phrases</a:t>
            </a:r>
            <a:endParaRPr lang="en-GB" dirty="0">
              <a:solidFill>
                <a:srgbClr val="0070C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HfW cursive semibold</vt:lpstr>
      <vt:lpstr>HfW precursive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Williams</dc:creator>
  <cp:lastModifiedBy>Gott, Rebecca</cp:lastModifiedBy>
  <cp:revision>18</cp:revision>
  <dcterms:created xsi:type="dcterms:W3CDTF">2021-01-06T10:35:03Z</dcterms:created>
  <dcterms:modified xsi:type="dcterms:W3CDTF">2021-02-08T09:56:33Z</dcterms:modified>
</cp:coreProperties>
</file>