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8F8D-1F0D-4123-A4A1-675C5455E31B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31AEC-A6FC-4041-87FE-FEEDCC671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090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8F8D-1F0D-4123-A4A1-675C5455E31B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31AEC-A6FC-4041-87FE-FEEDCC671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5796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8F8D-1F0D-4123-A4A1-675C5455E31B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31AEC-A6FC-4041-87FE-FEEDCC671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872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8F8D-1F0D-4123-A4A1-675C5455E31B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31AEC-A6FC-4041-87FE-FEEDCC671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926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8F8D-1F0D-4123-A4A1-675C5455E31B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31AEC-A6FC-4041-87FE-FEEDCC671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938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8F8D-1F0D-4123-A4A1-675C5455E31B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31AEC-A6FC-4041-87FE-FEEDCC671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44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8F8D-1F0D-4123-A4A1-675C5455E31B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31AEC-A6FC-4041-87FE-FEEDCC671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148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8F8D-1F0D-4123-A4A1-675C5455E31B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31AEC-A6FC-4041-87FE-FEEDCC671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8532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8F8D-1F0D-4123-A4A1-675C5455E31B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31AEC-A6FC-4041-87FE-FEEDCC671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110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8F8D-1F0D-4123-A4A1-675C5455E31B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31AEC-A6FC-4041-87FE-FEEDCC671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549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8F8D-1F0D-4123-A4A1-675C5455E31B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31AEC-A6FC-4041-87FE-FEEDCC671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66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C8F8D-1F0D-4123-A4A1-675C5455E31B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31AEC-A6FC-4041-87FE-FEEDCC671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8814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7157" y="2385753"/>
            <a:ext cx="9601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u="sng" dirty="0" smtClean="0">
                <a:latin typeface="HfW precursive" panose="00000500000000000000" pitchFamily="2" charset="0"/>
              </a:rPr>
              <a:t>Wednesday 24</a:t>
            </a:r>
            <a:r>
              <a:rPr lang="en-GB" sz="4400" u="sng" baseline="30000" dirty="0" smtClean="0">
                <a:latin typeface="HfW precursive" panose="00000500000000000000" pitchFamily="2" charset="0"/>
              </a:rPr>
              <a:t>th</a:t>
            </a:r>
            <a:r>
              <a:rPr lang="en-GB" sz="4400" u="sng" dirty="0" smtClean="0">
                <a:latin typeface="HfW precursive" panose="00000500000000000000" pitchFamily="2" charset="0"/>
              </a:rPr>
              <a:t> February 2021</a:t>
            </a:r>
          </a:p>
          <a:p>
            <a:pPr algn="ctr"/>
            <a:r>
              <a:rPr lang="en-GB" sz="4400" u="sng" dirty="0" smtClean="0">
                <a:latin typeface="HfW precursive" panose="00000500000000000000" pitchFamily="2" charset="0"/>
              </a:rPr>
              <a:t>Writing</a:t>
            </a:r>
            <a:endParaRPr lang="en-GB" sz="4400" u="sng" dirty="0">
              <a:latin typeface="HfW precursive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952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938040" y="3860800"/>
            <a:ext cx="39406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HfW precursive" panose="00000500000000000000" pitchFamily="2" charset="0"/>
              </a:rPr>
              <a:t>Can you practise your spelling for 5 minutes? Discuss the tricky part. Look, cover, say, write and check </a:t>
            </a:r>
            <a:endParaRPr lang="en-GB" dirty="0">
              <a:latin typeface="HfW precursive" panose="000005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1974" y="468435"/>
            <a:ext cx="5705302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>
                <a:latin typeface="HfW cursive semibold" panose="00000700000000000000" pitchFamily="2" charset="0"/>
              </a:rPr>
              <a:t>Year 1</a:t>
            </a:r>
          </a:p>
          <a:p>
            <a:r>
              <a:rPr lang="en-GB" sz="1600" dirty="0" smtClean="0">
                <a:latin typeface="HfW cursive semibold" panose="00000700000000000000" pitchFamily="2" charset="0"/>
              </a:rPr>
              <a:t>The </a:t>
            </a:r>
            <a:r>
              <a:rPr lang="en-GB" sz="1600" dirty="0">
                <a:latin typeface="HfW cursive semibold" panose="00000700000000000000" pitchFamily="2" charset="0"/>
              </a:rPr>
              <a:t>sound /k/ </a:t>
            </a:r>
            <a:r>
              <a:rPr lang="en-GB" sz="1600" dirty="0" smtClean="0">
                <a:latin typeface="HfW cursive semibold" panose="00000700000000000000" pitchFamily="2" charset="0"/>
              </a:rPr>
              <a:t>spelt with </a:t>
            </a:r>
            <a:r>
              <a:rPr lang="en-GB" sz="1600" dirty="0">
                <a:latin typeface="HfW cursive semibold" panose="00000700000000000000" pitchFamily="2" charset="0"/>
              </a:rPr>
              <a:t>‘k’ not ‘c’, </a:t>
            </a:r>
            <a:r>
              <a:rPr lang="en-GB" sz="1600" dirty="0" smtClean="0">
                <a:latin typeface="HfW cursive semibold" panose="00000700000000000000" pitchFamily="2" charset="0"/>
              </a:rPr>
              <a:t>before e</a:t>
            </a:r>
            <a:r>
              <a:rPr lang="en-GB" sz="1600" dirty="0">
                <a:latin typeface="HfW cursive semibold" panose="00000700000000000000" pitchFamily="2" charset="0"/>
              </a:rPr>
              <a:t>, </a:t>
            </a:r>
            <a:r>
              <a:rPr lang="en-GB" sz="1600" dirty="0" err="1">
                <a:latin typeface="HfW cursive semibold" panose="00000700000000000000" pitchFamily="2" charset="0"/>
              </a:rPr>
              <a:t>i</a:t>
            </a:r>
            <a:r>
              <a:rPr lang="en-GB" sz="1600" dirty="0">
                <a:latin typeface="HfW cursive semibold" panose="00000700000000000000" pitchFamily="2" charset="0"/>
              </a:rPr>
              <a:t> and y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latin typeface="HfW cursive semibold" panose="00000700000000000000" pitchFamily="2" charset="0"/>
              </a:rPr>
              <a:t>Kent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latin typeface="HfW cursive semibold" panose="00000700000000000000" pitchFamily="2" charset="0"/>
              </a:rPr>
              <a:t>sketch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latin typeface="HfW cursive semibold" panose="00000700000000000000" pitchFamily="2" charset="0"/>
              </a:rPr>
              <a:t>kit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latin typeface="HfW cursive semibold" panose="00000700000000000000" pitchFamily="2" charset="0"/>
              </a:rPr>
              <a:t>skin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latin typeface="HfW cursive semibold" panose="00000700000000000000" pitchFamily="2" charset="0"/>
              </a:rPr>
              <a:t>frisky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latin typeface="HfW cursive semibold" panose="00000700000000000000" pitchFamily="2" charset="0"/>
              </a:rPr>
              <a:t>skill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latin typeface="HfW cursive semibold" panose="00000700000000000000" pitchFamily="2" charset="0"/>
              </a:rPr>
              <a:t>risky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latin typeface="HfW cursive semibold" panose="00000700000000000000" pitchFamily="2" charset="0"/>
              </a:rPr>
              <a:t>kettle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latin typeface="HfW cursive semibold" panose="00000700000000000000" pitchFamily="2" charset="0"/>
              </a:rPr>
              <a:t>kilt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latin typeface="HfW cursive semibold" panose="00000700000000000000" pitchFamily="2" charset="0"/>
              </a:rPr>
              <a:t>king</a:t>
            </a:r>
          </a:p>
        </p:txBody>
      </p:sp>
      <p:sp>
        <p:nvSpPr>
          <p:cNvPr id="8" name="Rectangle 7"/>
          <p:cNvSpPr/>
          <p:nvPr/>
        </p:nvSpPr>
        <p:spPr>
          <a:xfrm>
            <a:off x="6187275" y="762151"/>
            <a:ext cx="7065983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>
                <a:solidFill>
                  <a:srgbClr val="7030A0"/>
                </a:solidFill>
                <a:latin typeface="HfW cursive semibold" panose="00000700000000000000" pitchFamily="2" charset="0"/>
              </a:rPr>
              <a:t>Year 2</a:t>
            </a:r>
          </a:p>
          <a:p>
            <a:r>
              <a:rPr lang="en-GB" sz="1600" dirty="0" smtClean="0">
                <a:solidFill>
                  <a:srgbClr val="7030A0"/>
                </a:solidFill>
                <a:latin typeface="HfW cursive semibold" panose="00000700000000000000" pitchFamily="2" charset="0"/>
              </a:rPr>
              <a:t>The u sound spelt with o</a:t>
            </a:r>
            <a:endParaRPr lang="en-GB" sz="1600" dirty="0">
              <a:solidFill>
                <a:srgbClr val="7030A0"/>
              </a:solidFill>
              <a:latin typeface="HfW cursive semibold" panose="000007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7030A0"/>
                </a:solidFill>
                <a:latin typeface="HfW cursive semibold" panose="00000700000000000000" pitchFamily="2" charset="0"/>
              </a:rPr>
              <a:t>o</a:t>
            </a:r>
            <a:r>
              <a:rPr lang="en-GB" sz="2000" dirty="0" smtClean="0">
                <a:solidFill>
                  <a:srgbClr val="7030A0"/>
                </a:solidFill>
                <a:latin typeface="HfW cursive semibold" panose="00000700000000000000" pitchFamily="2" charset="0"/>
              </a:rPr>
              <a:t>ther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7030A0"/>
                </a:solidFill>
                <a:latin typeface="HfW cursive semibold" panose="00000700000000000000" pitchFamily="2" charset="0"/>
              </a:rPr>
              <a:t>m</a:t>
            </a:r>
            <a:r>
              <a:rPr lang="en-GB" sz="2000" dirty="0" smtClean="0">
                <a:solidFill>
                  <a:srgbClr val="7030A0"/>
                </a:solidFill>
                <a:latin typeface="HfW cursive semibold" panose="00000700000000000000" pitchFamily="2" charset="0"/>
              </a:rPr>
              <a:t>other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7030A0"/>
                </a:solidFill>
                <a:latin typeface="HfW cursive semibold" panose="00000700000000000000" pitchFamily="2" charset="0"/>
              </a:rPr>
              <a:t>b</a:t>
            </a:r>
            <a:r>
              <a:rPr lang="en-GB" sz="2000" dirty="0" smtClean="0">
                <a:solidFill>
                  <a:srgbClr val="7030A0"/>
                </a:solidFill>
                <a:latin typeface="HfW cursive semibold" panose="00000700000000000000" pitchFamily="2" charset="0"/>
              </a:rPr>
              <a:t>rother</a:t>
            </a:r>
          </a:p>
          <a:p>
            <a:pPr>
              <a:lnSpc>
                <a:spcPct val="150000"/>
              </a:lnSpc>
            </a:pPr>
            <a:r>
              <a:rPr lang="en-GB" sz="2000" dirty="0" smtClean="0">
                <a:solidFill>
                  <a:srgbClr val="7030A0"/>
                </a:solidFill>
                <a:latin typeface="HfW cursive semibold" panose="00000700000000000000" pitchFamily="2" charset="0"/>
              </a:rPr>
              <a:t>nothing</a:t>
            </a:r>
          </a:p>
          <a:p>
            <a:pPr>
              <a:lnSpc>
                <a:spcPct val="150000"/>
              </a:lnSpc>
            </a:pPr>
            <a:r>
              <a:rPr lang="en-GB" sz="2000" dirty="0" smtClean="0">
                <a:solidFill>
                  <a:srgbClr val="7030A0"/>
                </a:solidFill>
                <a:latin typeface="HfW cursive semibold" panose="00000700000000000000" pitchFamily="2" charset="0"/>
              </a:rPr>
              <a:t>Monday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7030A0"/>
                </a:solidFill>
                <a:latin typeface="HfW cursive semibold" panose="00000700000000000000" pitchFamily="2" charset="0"/>
              </a:rPr>
              <a:t>m</a:t>
            </a:r>
            <a:r>
              <a:rPr lang="en-GB" sz="2000" dirty="0" smtClean="0">
                <a:solidFill>
                  <a:srgbClr val="7030A0"/>
                </a:solidFill>
                <a:latin typeface="HfW cursive semibold" panose="00000700000000000000" pitchFamily="2" charset="0"/>
              </a:rPr>
              <a:t>oney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7030A0"/>
                </a:solidFill>
                <a:latin typeface="HfW cursive semibold" panose="00000700000000000000" pitchFamily="2" charset="0"/>
              </a:rPr>
              <a:t>c</a:t>
            </a:r>
            <a:r>
              <a:rPr lang="en-GB" sz="2000" dirty="0" smtClean="0">
                <a:solidFill>
                  <a:srgbClr val="7030A0"/>
                </a:solidFill>
                <a:latin typeface="HfW cursive semibold" panose="00000700000000000000" pitchFamily="2" charset="0"/>
              </a:rPr>
              <a:t>over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7030A0"/>
                </a:solidFill>
                <a:latin typeface="HfW cursive semibold" panose="00000700000000000000" pitchFamily="2" charset="0"/>
              </a:rPr>
              <a:t>h</a:t>
            </a:r>
            <a:r>
              <a:rPr lang="en-GB" sz="2000" dirty="0" smtClean="0">
                <a:solidFill>
                  <a:srgbClr val="7030A0"/>
                </a:solidFill>
                <a:latin typeface="HfW cursive semibold" panose="00000700000000000000" pitchFamily="2" charset="0"/>
              </a:rPr>
              <a:t>oney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7030A0"/>
                </a:solidFill>
                <a:latin typeface="HfW cursive semibold" panose="00000700000000000000" pitchFamily="2" charset="0"/>
              </a:rPr>
              <a:t>d</a:t>
            </a:r>
            <a:r>
              <a:rPr lang="en-GB" sz="2000" dirty="0" smtClean="0">
                <a:solidFill>
                  <a:srgbClr val="7030A0"/>
                </a:solidFill>
                <a:latin typeface="HfW cursive semibold" panose="00000700000000000000" pitchFamily="2" charset="0"/>
              </a:rPr>
              <a:t>iscover</a:t>
            </a:r>
          </a:p>
          <a:p>
            <a:pPr>
              <a:lnSpc>
                <a:spcPct val="150000"/>
              </a:lnSpc>
            </a:pPr>
            <a:r>
              <a:rPr lang="en-GB" sz="2000" dirty="0" smtClean="0">
                <a:solidFill>
                  <a:srgbClr val="7030A0"/>
                </a:solidFill>
                <a:latin typeface="HfW cursive semibold" panose="00000700000000000000" pitchFamily="2" charset="0"/>
              </a:rPr>
              <a:t>wonder</a:t>
            </a:r>
          </a:p>
          <a:p>
            <a:pPr>
              <a:lnSpc>
                <a:spcPct val="150000"/>
              </a:lnSpc>
            </a:pPr>
            <a:endParaRPr lang="en-GB" sz="2000" dirty="0">
              <a:solidFill>
                <a:srgbClr val="7030A0"/>
              </a:solidFill>
              <a:latin typeface="HfW cursive semibold" panose="000007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105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0901" y="665018"/>
            <a:ext cx="9177251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dirty="0" smtClean="0">
                <a:solidFill>
                  <a:srgbClr val="0070C0"/>
                </a:solidFill>
                <a:latin typeface="HfW cursive semibold" panose="00000700000000000000" pitchFamily="2" charset="0"/>
              </a:rPr>
              <a:t>Today we are learning to: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HfW cursive semibold" panose="00000700000000000000" pitchFamily="2" charset="0"/>
              </a:rPr>
              <a:t>I am learning to use a range of interesting adjectives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HfW cursive semibold" panose="00000700000000000000" pitchFamily="2" charset="0"/>
              </a:rPr>
              <a:t>I am learning to write 2A </a:t>
            </a:r>
            <a:r>
              <a:rPr lang="en-GB" sz="2000" dirty="0" smtClean="0">
                <a:solidFill>
                  <a:srgbClr val="FF0000"/>
                </a:solidFill>
                <a:latin typeface="HfW cursive semibold" panose="00000700000000000000" pitchFamily="2" charset="0"/>
              </a:rPr>
              <a:t>sentences</a:t>
            </a:r>
            <a:r>
              <a:rPr lang="en-GB" sz="2000" dirty="0" smtClean="0">
                <a:latin typeface="HfW cursive semibold" panose="00000700000000000000" pitchFamily="2" charset="0"/>
              </a:rPr>
              <a:t> with a comma</a:t>
            </a:r>
          </a:p>
          <a:p>
            <a:pPr>
              <a:lnSpc>
                <a:spcPct val="150000"/>
              </a:lnSpc>
            </a:pPr>
            <a:endParaRPr lang="en-GB" sz="2000" dirty="0">
              <a:latin typeface="HfW cursive semibold" panose="000007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n-GB" sz="2000" dirty="0" smtClean="0">
                <a:solidFill>
                  <a:srgbClr val="0070C0"/>
                </a:solidFill>
                <a:latin typeface="HfW cursive semibold" panose="00000700000000000000" pitchFamily="2" charset="0"/>
              </a:rPr>
              <a:t>I will be successful if: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HfW cursive semibold" panose="00000700000000000000" pitchFamily="2" charset="0"/>
              </a:rPr>
              <a:t>Discuss what the character looks like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HfW cursive semibold" panose="00000700000000000000" pitchFamily="2" charset="0"/>
              </a:rPr>
              <a:t>I use 2 amazing adjectives for each 2A </a:t>
            </a:r>
            <a:r>
              <a:rPr lang="en-GB" sz="2000" dirty="0" smtClean="0">
                <a:solidFill>
                  <a:srgbClr val="FF0000"/>
                </a:solidFill>
                <a:latin typeface="HfW cursive semibold" panose="00000700000000000000" pitchFamily="2" charset="0"/>
              </a:rPr>
              <a:t>sentence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7030A0"/>
                </a:solidFill>
                <a:latin typeface="HfW cursive semibold" panose="00000700000000000000" pitchFamily="2" charset="0"/>
              </a:rPr>
              <a:t>I remember the comma to separate the adjectives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7030A0"/>
                </a:solidFill>
                <a:latin typeface="HfW cursive semibold" panose="00000700000000000000" pitchFamily="2" charset="0"/>
              </a:rPr>
              <a:t>I remember to use all the line. It is not a list, so you do not need to start a new line for each 2A </a:t>
            </a:r>
            <a:r>
              <a:rPr lang="en-GB" sz="2000" dirty="0" smtClean="0">
                <a:solidFill>
                  <a:srgbClr val="7030A0"/>
                </a:solidFill>
                <a:latin typeface="HfW cursive semibold" panose="00000700000000000000" pitchFamily="2" charset="0"/>
              </a:rPr>
              <a:t>sentence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7030A0"/>
                </a:solidFill>
                <a:latin typeface="HfW cursive semibold" panose="00000700000000000000" pitchFamily="2" charset="0"/>
              </a:rPr>
              <a:t>I start my sentences in </a:t>
            </a:r>
            <a:r>
              <a:rPr lang="en-GB" sz="2000" smtClean="0">
                <a:solidFill>
                  <a:srgbClr val="7030A0"/>
                </a:solidFill>
                <a:latin typeface="HfW cursive semibold" panose="00000700000000000000" pitchFamily="2" charset="0"/>
              </a:rPr>
              <a:t>different ways</a:t>
            </a:r>
            <a:endParaRPr lang="en-GB" sz="2000" dirty="0" smtClean="0">
              <a:solidFill>
                <a:srgbClr val="7030A0"/>
              </a:solidFill>
              <a:latin typeface="HfW cursive semibold" panose="00000700000000000000" pitchFamily="2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7030A0"/>
                </a:solidFill>
                <a:latin typeface="HfW cursive semibold" panose="00000700000000000000" pitchFamily="2" charset="0"/>
              </a:rPr>
              <a:t>I check that I have written a full sentence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HfW cursive semibold" panose="00000700000000000000" pitchFamily="2" charset="0"/>
              </a:rPr>
              <a:t>My writing is beautiful and neat</a:t>
            </a:r>
          </a:p>
          <a:p>
            <a:pPr>
              <a:lnSpc>
                <a:spcPct val="150000"/>
              </a:lnSpc>
            </a:pPr>
            <a:endParaRPr lang="en-GB" sz="2000" dirty="0" smtClean="0">
              <a:latin typeface="HfW cursive semibold" panose="00000700000000000000" pitchFamily="2" charset="0"/>
            </a:endParaRPr>
          </a:p>
          <a:p>
            <a:pPr>
              <a:lnSpc>
                <a:spcPct val="150000"/>
              </a:lnSpc>
            </a:pPr>
            <a:endParaRPr lang="en-GB" sz="2000" dirty="0">
              <a:latin typeface="HfW cursive semibold" panose="000007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375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153" y="1487978"/>
            <a:ext cx="4762500" cy="46101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14153" y="415636"/>
            <a:ext cx="8503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HfW cursive semibold" panose="00000700000000000000" pitchFamily="2" charset="0"/>
              </a:rPr>
              <a:t>Our story is called Pirate Pete.</a:t>
            </a:r>
          </a:p>
          <a:p>
            <a:endParaRPr lang="en-GB" dirty="0">
              <a:latin typeface="HfW cursive semibold" panose="00000700000000000000" pitchFamily="2" charset="0"/>
            </a:endParaRPr>
          </a:p>
          <a:p>
            <a:r>
              <a:rPr lang="en-GB" dirty="0" smtClean="0">
                <a:latin typeface="HfW cursive semibold" panose="00000700000000000000" pitchFamily="2" charset="0"/>
              </a:rPr>
              <a:t>What kind of character do you think he might be? Why? </a:t>
            </a:r>
            <a:endParaRPr lang="en-GB" dirty="0">
              <a:latin typeface="HfW cursive semibold" panose="000007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621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5789" y="385003"/>
            <a:ext cx="117214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dirty="0" smtClean="0">
                <a:latin typeface="HfW cursive semibold" panose="00000700000000000000" pitchFamily="2" charset="0"/>
              </a:rPr>
              <a:t>Task: Use your 2A phrases from yesterday and put them into FULL SENTENCES</a:t>
            </a:r>
            <a:endParaRPr lang="en-GB" sz="2400" dirty="0">
              <a:latin typeface="HfW cursive semibold" panose="000007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0600" y="1175257"/>
            <a:ext cx="2520672" cy="244001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28132" y="3715927"/>
            <a:ext cx="1104376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HfW cursive semibold" panose="00000700000000000000" pitchFamily="2" charset="0"/>
              </a:rPr>
              <a:t>A 2A sentence needs 2 adjectives (describing words) with a comma between them followed by the noun (thing you are describing). </a:t>
            </a:r>
          </a:p>
          <a:p>
            <a:r>
              <a:rPr lang="en-GB" sz="2400" dirty="0" smtClean="0">
                <a:solidFill>
                  <a:srgbClr val="0070C0"/>
                </a:solidFill>
                <a:latin typeface="HfW cursive semibold" panose="00000700000000000000" pitchFamily="2" charset="0"/>
              </a:rPr>
              <a:t>E.g. </a:t>
            </a:r>
          </a:p>
          <a:p>
            <a:r>
              <a:rPr lang="en-GB" sz="2400" dirty="0" smtClean="0">
                <a:solidFill>
                  <a:srgbClr val="0070C0"/>
                </a:solidFill>
                <a:latin typeface="HfW cursive semibold" panose="00000700000000000000" pitchFamily="2" charset="0"/>
              </a:rPr>
              <a:t>The crazy pirate wears a massive, black hat on his head. His eye brows are black, long and wild.</a:t>
            </a:r>
          </a:p>
          <a:p>
            <a:endParaRPr lang="en-GB" sz="2000" dirty="0">
              <a:solidFill>
                <a:srgbClr val="FF0000"/>
              </a:solidFill>
              <a:latin typeface="HfW cursive semibold" panose="00000700000000000000" pitchFamily="2" charset="0"/>
            </a:endParaRPr>
          </a:p>
          <a:p>
            <a:r>
              <a:rPr lang="en-GB" sz="2000" dirty="0" smtClean="0">
                <a:solidFill>
                  <a:srgbClr val="FF0000"/>
                </a:solidFill>
                <a:latin typeface="HfW cursive semibold" panose="00000700000000000000" pitchFamily="2" charset="0"/>
              </a:rPr>
              <a:t>Remember that after the full stop you do a finger space and continue to fill the rest of the line with your next sentence.</a:t>
            </a:r>
            <a:endParaRPr lang="en-GB" sz="2000" dirty="0">
              <a:solidFill>
                <a:srgbClr val="FF0000"/>
              </a:solidFill>
              <a:latin typeface="HfW cursive semibold" panose="000007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231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205" y="366932"/>
            <a:ext cx="3733299" cy="361383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394046" y="486911"/>
            <a:ext cx="6942667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HfW cursive semibold" panose="00000700000000000000" pitchFamily="2" charset="0"/>
              </a:rPr>
              <a:t>Here is a list of things you may describe: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HfW cursive semibold" panose="00000700000000000000" pitchFamily="2" charset="0"/>
              </a:rPr>
              <a:t>h</a:t>
            </a:r>
            <a:r>
              <a:rPr lang="en-GB" dirty="0" smtClean="0">
                <a:latin typeface="HfW cursive semibold" panose="00000700000000000000" pitchFamily="2" charset="0"/>
              </a:rPr>
              <a:t>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HfW cursive semibold" panose="00000700000000000000" pitchFamily="2" charset="0"/>
              </a:rPr>
              <a:t>e</a:t>
            </a:r>
            <a:r>
              <a:rPr lang="en-GB" dirty="0" smtClean="0">
                <a:latin typeface="HfW cursive semibold" panose="00000700000000000000" pitchFamily="2" charset="0"/>
              </a:rPr>
              <a:t>yebrows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HfW cursive semibold" panose="00000700000000000000" pitchFamily="2" charset="0"/>
              </a:rPr>
              <a:t>e</a:t>
            </a:r>
            <a:r>
              <a:rPr lang="en-GB" dirty="0" smtClean="0">
                <a:latin typeface="HfW cursive semibold" panose="00000700000000000000" pitchFamily="2" charset="0"/>
              </a:rPr>
              <a:t>ye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HfW cursive semibold" panose="00000700000000000000" pitchFamily="2" charset="0"/>
              </a:rPr>
              <a:t>e</a:t>
            </a:r>
            <a:r>
              <a:rPr lang="en-GB" dirty="0" smtClean="0">
                <a:latin typeface="HfW cursive semibold" panose="00000700000000000000" pitchFamily="2" charset="0"/>
              </a:rPr>
              <a:t>yepatch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HfW cursive semibold" panose="00000700000000000000" pitchFamily="2" charset="0"/>
              </a:rPr>
              <a:t>n</a:t>
            </a:r>
            <a:r>
              <a:rPr lang="en-GB" dirty="0" smtClean="0">
                <a:latin typeface="HfW cursive semibold" panose="00000700000000000000" pitchFamily="2" charset="0"/>
              </a:rPr>
              <a:t>ose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HfW cursive semibold" panose="00000700000000000000" pitchFamily="2" charset="0"/>
              </a:rPr>
              <a:t>e</a:t>
            </a:r>
            <a:r>
              <a:rPr lang="en-GB" dirty="0" smtClean="0">
                <a:latin typeface="HfW cursive semibold" panose="00000700000000000000" pitchFamily="2" charset="0"/>
              </a:rPr>
              <a:t>ars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HfW cursive semibold" panose="00000700000000000000" pitchFamily="2" charset="0"/>
              </a:rPr>
              <a:t>e</a:t>
            </a:r>
            <a:r>
              <a:rPr lang="en-GB" dirty="0" smtClean="0">
                <a:latin typeface="HfW cursive semibold" panose="00000700000000000000" pitchFamily="2" charset="0"/>
              </a:rPr>
              <a:t>arring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HfW cursive semibold" panose="00000700000000000000" pitchFamily="2" charset="0"/>
              </a:rPr>
              <a:t>b</a:t>
            </a:r>
            <a:r>
              <a:rPr lang="en-GB" dirty="0" smtClean="0">
                <a:latin typeface="HfW cursive semibold" panose="00000700000000000000" pitchFamily="2" charset="0"/>
              </a:rPr>
              <a:t>eard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HfW cursive semibold" panose="00000700000000000000" pitchFamily="2" charset="0"/>
              </a:rPr>
              <a:t>m</a:t>
            </a:r>
            <a:r>
              <a:rPr lang="en-GB" dirty="0" smtClean="0">
                <a:latin typeface="HfW cursive semibold" panose="00000700000000000000" pitchFamily="2" charset="0"/>
              </a:rPr>
              <a:t>oustache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HfW cursive semibold" panose="00000700000000000000" pitchFamily="2" charset="0"/>
              </a:rPr>
              <a:t>t</a:t>
            </a:r>
            <a:r>
              <a:rPr lang="en-GB" dirty="0" smtClean="0">
                <a:latin typeface="HfW cursive semibold" panose="00000700000000000000" pitchFamily="2" charset="0"/>
              </a:rPr>
              <a:t>ooth/teeth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HfW cursive semibold" panose="00000700000000000000" pitchFamily="2" charset="0"/>
              </a:rPr>
              <a:t>f</a:t>
            </a:r>
            <a:r>
              <a:rPr lang="en-GB" dirty="0" smtClean="0">
                <a:latin typeface="HfW cursive semibold" panose="00000700000000000000" pitchFamily="2" charset="0"/>
              </a:rPr>
              <a:t>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HfW cursive semibold" panose="00000700000000000000" pitchFamily="2" charset="0"/>
              </a:rPr>
              <a:t>c</a:t>
            </a:r>
            <a:r>
              <a:rPr lang="en-GB" dirty="0" smtClean="0">
                <a:latin typeface="HfW cursive semibold" panose="00000700000000000000" pitchFamily="2" charset="0"/>
              </a:rPr>
              <a:t>oat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HfW cursive semibold" panose="00000700000000000000" pitchFamily="2" charset="0"/>
              </a:rPr>
              <a:t>s</a:t>
            </a:r>
            <a:r>
              <a:rPr lang="en-GB" dirty="0" smtClean="0">
                <a:latin typeface="HfW cursive semibold" panose="00000700000000000000" pitchFamily="2" charset="0"/>
              </a:rPr>
              <a:t>hirt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HfW cursive semibold" panose="00000700000000000000" pitchFamily="2" charset="0"/>
              </a:rPr>
              <a:t>h</a:t>
            </a:r>
            <a:r>
              <a:rPr lang="en-GB" dirty="0" smtClean="0">
                <a:latin typeface="HfW cursive semibold" panose="00000700000000000000" pitchFamily="2" charset="0"/>
              </a:rPr>
              <a:t>ook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HfW cursive semibold" panose="00000700000000000000" pitchFamily="2" charset="0"/>
              </a:rPr>
              <a:t>b</a:t>
            </a:r>
            <a:r>
              <a:rPr lang="en-GB" dirty="0" smtClean="0">
                <a:latin typeface="HfW cursive semibold" panose="00000700000000000000" pitchFamily="2" charset="0"/>
              </a:rPr>
              <a:t>elt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HfW cursive semibold" panose="00000700000000000000" pitchFamily="2" charset="0"/>
              </a:rPr>
              <a:t>t</a:t>
            </a:r>
            <a:r>
              <a:rPr lang="en-GB" dirty="0" smtClean="0">
                <a:latin typeface="HfW cursive semibold" panose="00000700000000000000" pitchFamily="2" charset="0"/>
              </a:rPr>
              <a:t>rousers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HfW cursive semibold" panose="00000700000000000000" pitchFamily="2" charset="0"/>
              </a:rPr>
              <a:t>s</a:t>
            </a:r>
            <a:r>
              <a:rPr lang="en-GB" dirty="0" smtClean="0">
                <a:latin typeface="HfW cursive semibold" panose="00000700000000000000" pitchFamily="2" charset="0"/>
              </a:rPr>
              <a:t>ocks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HfW cursive semibold" panose="00000700000000000000" pitchFamily="2" charset="0"/>
              </a:rPr>
              <a:t>l</a:t>
            </a:r>
            <a:r>
              <a:rPr lang="en-GB" dirty="0" smtClean="0">
                <a:latin typeface="HfW cursive semibold" panose="00000700000000000000" pitchFamily="2" charset="0"/>
              </a:rPr>
              <a:t>egs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HfW cursive semibold" panose="00000700000000000000" pitchFamily="2" charset="0"/>
              </a:rPr>
              <a:t>s</a:t>
            </a:r>
            <a:r>
              <a:rPr lang="en-GB" dirty="0" smtClean="0">
                <a:latin typeface="HfW cursive semibold" panose="00000700000000000000" pitchFamily="2" charset="0"/>
              </a:rPr>
              <a:t>hoes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>
              <a:latin typeface="HfW cursive semibold" panose="00000700000000000000" pitchFamily="2" charset="0"/>
            </a:endParaRPr>
          </a:p>
          <a:p>
            <a:endParaRPr lang="en-GB" dirty="0" smtClean="0">
              <a:solidFill>
                <a:srgbClr val="0070C0"/>
              </a:solidFill>
              <a:latin typeface="HfW cursive semibold" panose="00000700000000000000" pitchFamily="2" charset="0"/>
            </a:endParaRPr>
          </a:p>
          <a:p>
            <a:endParaRPr lang="en-GB" dirty="0">
              <a:latin typeface="HfW cursive semibold" panose="000007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4073" y="4297680"/>
            <a:ext cx="3566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  <a:latin typeface="HfW cursive semibold" panose="00000700000000000000" pitchFamily="2" charset="0"/>
              </a:rPr>
              <a:t>Write at least eight 2A sentences</a:t>
            </a:r>
            <a:endParaRPr lang="en-GB" dirty="0">
              <a:solidFill>
                <a:srgbClr val="0070C0"/>
              </a:solidFill>
              <a:latin typeface="HfW cursive semibold" panose="000007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7178" y="1164371"/>
            <a:ext cx="4671753" cy="22774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595" t="13255" b="16493"/>
          <a:stretch/>
        </p:blipFill>
        <p:spPr>
          <a:xfrm>
            <a:off x="6364769" y="3543097"/>
            <a:ext cx="2809702" cy="24171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306"/>
          <a:stretch/>
        </p:blipFill>
        <p:spPr>
          <a:xfrm>
            <a:off x="9228762" y="3543097"/>
            <a:ext cx="2368335" cy="2417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09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327</Words>
  <Application>Microsoft Office PowerPoint</Application>
  <PresentationFormat>Widescreen</PresentationFormat>
  <Paragraphs>70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HfW cursive semibold</vt:lpstr>
      <vt:lpstr>HfW precursive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Abigail Williams</dc:creator>
  <cp:lastModifiedBy>Gott, Rebecca</cp:lastModifiedBy>
  <cp:revision>22</cp:revision>
  <dcterms:created xsi:type="dcterms:W3CDTF">2021-01-06T10:35:03Z</dcterms:created>
  <dcterms:modified xsi:type="dcterms:W3CDTF">2021-02-03T10:34:39Z</dcterms:modified>
</cp:coreProperties>
</file>