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5" r:id="rId5"/>
    <p:sldId id="266" r:id="rId6"/>
    <p:sldId id="267" r:id="rId7"/>
    <p:sldId id="268" r:id="rId8"/>
    <p:sldId id="264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66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6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508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50EB446-F8C8-4286-8611-61D5D47B922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859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3" name="Rectangle 2"/>
          <p:cNvSpPr/>
          <p:nvPr userDrawn="1"/>
        </p:nvSpPr>
        <p:spPr>
          <a:xfrm>
            <a:off x="0" y="520700"/>
            <a:ext cx="12192000" cy="1001713"/>
          </a:xfrm>
          <a:prstGeom prst="rect">
            <a:avLst/>
          </a:prstGeom>
          <a:solidFill>
            <a:srgbClr val="4B903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4757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73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8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39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13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41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3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14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1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3694F-983F-4D1A-96B7-A2BF4B4D2DD9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EC621-7BB0-4B3F-87D8-C6E71E6D5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7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217"/>
            <a:ext cx="10205258" cy="1356967"/>
          </a:xfrm>
        </p:spPr>
        <p:txBody>
          <a:bodyPr/>
          <a:lstStyle/>
          <a:p>
            <a:r>
              <a:rPr lang="en-GB" u="sng" dirty="0" smtClean="0">
                <a:latin typeface="HfW cursive bold" panose="00000500000000000000" pitchFamily="2" charset="0"/>
              </a:rPr>
              <a:t>Friday 29</a:t>
            </a:r>
            <a:r>
              <a:rPr lang="en-GB" u="sng" baseline="30000" dirty="0" smtClean="0">
                <a:latin typeface="HfW cursive bold" panose="00000500000000000000" pitchFamily="2" charset="0"/>
              </a:rPr>
              <a:t>th</a:t>
            </a:r>
            <a:r>
              <a:rPr lang="en-GB" u="sng" dirty="0" smtClean="0">
                <a:latin typeface="HfW cursive bold" panose="00000500000000000000" pitchFamily="2" charset="0"/>
              </a:rPr>
              <a:t> January</a:t>
            </a:r>
            <a:endParaRPr lang="en-GB" u="sng" dirty="0">
              <a:latin typeface="HfW cursive bold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u="sng" dirty="0" smtClean="0">
                <a:latin typeface="HfW cursive bold" panose="00000500000000000000" pitchFamily="2" charset="0"/>
              </a:rPr>
              <a:t>Apostrophes for possession</a:t>
            </a:r>
            <a:endParaRPr lang="en-GB" sz="4400" u="sng" dirty="0">
              <a:latin typeface="HfW cursive bo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70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9433" y="2975957"/>
            <a:ext cx="24273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 bold" panose="00000500000000000000" pitchFamily="2" charset="0"/>
              </a:rPr>
              <a:t>Check you know the spellings. Ask someone to read each spelling and you write each one down.</a:t>
            </a:r>
            <a:endParaRPr lang="en-GB" dirty="0" smtClean="0">
              <a:latin typeface="HfW cursive bold" panose="00000500000000000000" pitchFamily="2" charset="0"/>
            </a:endParaRPr>
          </a:p>
          <a:p>
            <a:r>
              <a:rPr lang="en-GB" dirty="0" smtClean="0">
                <a:latin typeface="HfW cursive bold" panose="00000500000000000000" pitchFamily="2" charset="0"/>
              </a:rPr>
              <a:t> </a:t>
            </a:r>
            <a:endParaRPr lang="en-GB" dirty="0">
              <a:latin typeface="HfW cursive bold" panose="00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6691" y="695293"/>
            <a:ext cx="3477491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Year 1 </a:t>
            </a:r>
            <a:r>
              <a:rPr lang="en-GB" sz="2800" dirty="0" smtClean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–vowel </a:t>
            </a: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digraph </a:t>
            </a:r>
            <a:r>
              <a:rPr lang="en-GB" sz="2800" dirty="0" err="1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ur</a:t>
            </a: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ir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girl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bird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shirt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first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third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turn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hurt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church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burst</a:t>
            </a: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burn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2777" y="450633"/>
            <a:ext cx="4696691" cy="601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Year 2 </a:t>
            </a:r>
            <a:r>
              <a:rPr lang="en-GB" sz="2400" dirty="0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–  </a:t>
            </a: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adding </a:t>
            </a:r>
            <a:r>
              <a:rPr lang="en-GB" sz="2400" dirty="0" err="1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ing</a:t>
            </a: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ed</a:t>
            </a: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and y to words of one syllable ending in a single consonant after a single vowel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patting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patted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humming 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hummed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dropping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dropped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sadder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saddest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runner</a:t>
            </a:r>
            <a:endParaRPr lang="en-GB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runny</a:t>
            </a:r>
            <a:endParaRPr lang="en-GB" sz="3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0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293306"/>
              </p:ext>
            </p:extLst>
          </p:nvPr>
        </p:nvGraphicFramePr>
        <p:xfrm>
          <a:off x="929640" y="977539"/>
          <a:ext cx="8247611" cy="2072640"/>
        </p:xfrm>
        <a:graphic>
          <a:graphicData uri="http://schemas.openxmlformats.org/drawingml/2006/table">
            <a:tbl>
              <a:tblPr/>
              <a:tblGrid>
                <a:gridCol w="8247611">
                  <a:extLst>
                    <a:ext uri="{9D8B030D-6E8A-4147-A177-3AD203B41FA5}">
                      <a16:colId xmlns:a16="http://schemas.microsoft.com/office/drawing/2014/main" val="4324954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HfW precursive" panose="00000500000000000000" pitchFamily="2" charset="0"/>
                        </a:rPr>
                        <a:t>Today we are learning to........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1900" baseline="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I am learning to </a:t>
                      </a:r>
                      <a:r>
                        <a:rPr lang="en-GB" sz="1900" baseline="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recognise apostrophes.</a:t>
                      </a:r>
                    </a:p>
                    <a:p>
                      <a:r>
                        <a:rPr lang="en-GB" sz="1900" baseline="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I am learning to use apostrophes for possession.</a:t>
                      </a:r>
                      <a:endParaRPr lang="en-GB" sz="1900" baseline="0" dirty="0" smtClean="0">
                        <a:solidFill>
                          <a:srgbClr val="0000FF"/>
                        </a:solidFill>
                        <a:effectLst/>
                        <a:latin typeface="HfW precursive" panose="00000500000000000000" pitchFamily="2" charset="0"/>
                      </a:endParaRPr>
                    </a:p>
                    <a:p>
                      <a:endParaRPr lang="en-GB" sz="1900" baseline="0" dirty="0" smtClean="0">
                        <a:solidFill>
                          <a:srgbClr val="0000FF"/>
                        </a:solidFill>
                        <a:effectLst/>
                        <a:latin typeface="HfW precursive" panose="00000500000000000000" pitchFamily="2" charset="0"/>
                      </a:endParaRPr>
                    </a:p>
                    <a:p>
                      <a:endParaRPr lang="en-GB" sz="1900" baseline="0" dirty="0" smtClean="0">
                        <a:solidFill>
                          <a:srgbClr val="0000FF"/>
                        </a:solidFill>
                        <a:effectLst/>
                        <a:latin typeface="HfW precursive" panose="00000500000000000000" pitchFamily="2" charset="0"/>
                      </a:endParaRPr>
                    </a:p>
                    <a:p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39998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884430"/>
              </p:ext>
            </p:extLst>
          </p:nvPr>
        </p:nvGraphicFramePr>
        <p:xfrm>
          <a:off x="838200" y="2599214"/>
          <a:ext cx="10515600" cy="15240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7628669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100" b="1" dirty="0">
                          <a:solidFill>
                            <a:srgbClr val="000000"/>
                          </a:solidFill>
                          <a:effectLst/>
                          <a:latin typeface="HfW precursive" panose="00000500000000000000" pitchFamily="2" charset="0"/>
                        </a:rPr>
                        <a:t>I will be successful if ...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b="0" dirty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can </a:t>
                      </a:r>
                      <a:r>
                        <a:rPr lang="en-GB" sz="2100" b="0" dirty="0" smtClean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recognise apostrophes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b="0" dirty="0" smtClean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can say what an</a:t>
                      </a:r>
                      <a:r>
                        <a:rPr lang="en-GB" sz="2100" b="0" baseline="0" dirty="0" smtClean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 apostrophe is used for.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b="0" baseline="0" dirty="0" smtClean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can use apostrophes for possession.</a:t>
                      </a:r>
                      <a:endParaRPr lang="en-GB" sz="2100" dirty="0">
                        <a:solidFill>
                          <a:srgbClr val="FF0000"/>
                        </a:solidFill>
                        <a:effectLst/>
                        <a:latin typeface="HfW precursive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144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75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3864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An apostrophe looks like this:</a:t>
            </a:r>
            <a:br>
              <a:rPr lang="en-GB" dirty="0" smtClean="0">
                <a:latin typeface="HfW cursive" panose="00000500000000000000" pitchFamily="2" charset="0"/>
              </a:rPr>
            </a:br>
            <a:r>
              <a:rPr lang="en-GB" dirty="0" smtClean="0">
                <a:latin typeface="HfW cursive" panose="00000500000000000000" pitchFamily="2" charset="0"/>
              </a:rPr>
              <a:t/>
            </a:r>
            <a:br>
              <a:rPr lang="en-GB" dirty="0" smtClean="0">
                <a:latin typeface="HfW cursive" panose="00000500000000000000" pitchFamily="2" charset="0"/>
              </a:rPr>
            </a:br>
            <a:r>
              <a:rPr lang="en-GB" dirty="0" smtClean="0">
                <a:latin typeface="HfW cursive" panose="00000500000000000000" pitchFamily="2" charset="0"/>
              </a:rPr>
              <a:t>Adam</a:t>
            </a:r>
            <a:r>
              <a:rPr lang="en-GB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’</a:t>
            </a:r>
            <a:r>
              <a:rPr lang="en-GB" dirty="0" smtClean="0">
                <a:latin typeface="HfW cursive" panose="00000500000000000000" pitchFamily="2" charset="0"/>
              </a:rPr>
              <a:t>s bike is red.</a:t>
            </a:r>
            <a:br>
              <a:rPr lang="en-GB" dirty="0" smtClean="0">
                <a:latin typeface="HfW cursive" panose="00000500000000000000" pitchFamily="2" charset="0"/>
              </a:rPr>
            </a:br>
            <a:r>
              <a:rPr lang="en-GB" dirty="0">
                <a:latin typeface="HfW cursive" panose="00000500000000000000" pitchFamily="2" charset="0"/>
              </a:rPr>
              <a:t/>
            </a:r>
            <a:br>
              <a:rPr lang="en-GB" dirty="0">
                <a:latin typeface="HfW cursive" panose="00000500000000000000" pitchFamily="2" charset="0"/>
              </a:rPr>
            </a:br>
            <a:r>
              <a:rPr lang="en-GB" dirty="0" smtClean="0">
                <a:latin typeface="HfW cursive" panose="00000500000000000000" pitchFamily="2" charset="0"/>
              </a:rPr>
              <a:t>We use apostrophes for possession.</a:t>
            </a:r>
            <a:endParaRPr lang="en-GB" dirty="0"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0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2151525" y="576859"/>
            <a:ext cx="77533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dirty="0">
                <a:solidFill>
                  <a:schemeClr val="bg1"/>
                </a:solidFill>
                <a:latin typeface="HfW cursive" panose="00000500000000000000" pitchFamily="2" charset="0"/>
              </a:rPr>
              <a:t>Showing Possession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209801" y="3540125"/>
            <a:ext cx="5870575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4B9030"/>
                </a:solidFill>
                <a:latin typeface="HfW cursive" panose="00000500000000000000" pitchFamily="2" charset="0"/>
              </a:rPr>
              <a:t>For example, a boy or a bike.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rgbClr val="4B9030"/>
              </a:solidFill>
              <a:latin typeface="HfW cursive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HfW cursive" panose="00000500000000000000" pitchFamily="2" charset="0"/>
              </a:rPr>
              <a:t>When we need to say that something belongs to something singular, we put </a:t>
            </a:r>
            <a:r>
              <a:rPr lang="en-GB" altLang="en-US" sz="2400" b="1" dirty="0">
                <a:solidFill>
                  <a:srgbClr val="4B9030"/>
                </a:solidFill>
                <a:latin typeface="HfW cursive" panose="00000500000000000000" pitchFamily="2" charset="0"/>
              </a:rPr>
              <a:t>an apostrophe and then an ‘s’ at the end</a:t>
            </a:r>
            <a:r>
              <a:rPr lang="en-GB" altLang="en-US" sz="2400" dirty="0">
                <a:latin typeface="HfW cursive" panose="00000500000000000000" pitchFamily="2" charset="0"/>
              </a:rPr>
              <a:t> of the name that it belongs to.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4B9030"/>
              </a:solidFill>
              <a:latin typeface="Sassoon Infant Md" pitchFamily="50" charset="0"/>
            </a:endParaRP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9" t="49362" r="4163" b="2065"/>
          <a:stretch>
            <a:fillRect/>
          </a:stretch>
        </p:blipFill>
        <p:spPr bwMode="auto">
          <a:xfrm>
            <a:off x="8151813" y="3508375"/>
            <a:ext cx="208915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1221971" y="1698626"/>
            <a:ext cx="9858894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HfW cursive" panose="00000500000000000000" pitchFamily="2" charset="0"/>
              </a:rPr>
              <a:t>Apostrophes can be used to show that something belongs to someone or something. This is called </a:t>
            </a:r>
            <a:r>
              <a:rPr lang="en-GB" altLang="en-US" sz="2400" b="1" dirty="0">
                <a:solidFill>
                  <a:srgbClr val="4B9030"/>
                </a:solidFill>
                <a:latin typeface="HfW cursive" panose="00000500000000000000" pitchFamily="2" charset="0"/>
              </a:rPr>
              <a:t>possession.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rgbClr val="4B9030"/>
              </a:solidFill>
              <a:latin typeface="HfW cursive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HfW cursive" panose="00000500000000000000" pitchFamily="2" charset="0"/>
              </a:rPr>
              <a:t>When we are talking about one thing we call this </a:t>
            </a:r>
            <a:r>
              <a:rPr lang="en-GB" altLang="en-US" sz="2400" b="1" dirty="0">
                <a:solidFill>
                  <a:srgbClr val="4B9030"/>
                </a:solidFill>
                <a:latin typeface="HfW cursive" panose="00000500000000000000" pitchFamily="2" charset="0"/>
              </a:rPr>
              <a:t>singular.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4B9030"/>
              </a:solidFill>
              <a:latin typeface="HfW cursive" panose="00000500000000000000" pitchFamily="2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819400" y="6561138"/>
            <a:ext cx="6553200" cy="32226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600" dirty="0">
                <a:latin typeface="Arial" pitchFamily="34" charset="0"/>
                <a:cs typeface="Arial" pitchFamily="34" charset="0"/>
              </a:rPr>
              <a:t>Photo courtesy of </a:t>
            </a:r>
            <a:r>
              <a:rPr lang="en-GB" sz="600" dirty="0" err="1">
                <a:latin typeface="Arial" pitchFamily="34" charset="0"/>
                <a:cs typeface="Arial" pitchFamily="34" charset="0"/>
              </a:rPr>
              <a:t>woodleywonderworks</a:t>
            </a:r>
            <a:r>
              <a:rPr lang="en-GB" sz="600" dirty="0">
                <a:latin typeface="Arial" pitchFamily="34" charset="0"/>
                <a:cs typeface="Arial" pitchFamily="34" charset="0"/>
              </a:rPr>
              <a:t>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36550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bi"/>
          <p:cNvSpPr/>
          <p:nvPr/>
        </p:nvSpPr>
        <p:spPr>
          <a:xfrm>
            <a:off x="3314701" y="1892300"/>
            <a:ext cx="1382713" cy="36353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7" name="abi"/>
          <p:cNvSpPr/>
          <p:nvPr/>
        </p:nvSpPr>
        <p:spPr>
          <a:xfrm>
            <a:off x="7483475" y="1914525"/>
            <a:ext cx="1638300" cy="36353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14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11476" y="2197100"/>
            <a:ext cx="61515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4B9030"/>
                </a:solidFill>
                <a:latin typeface="HfW cursive" panose="00000500000000000000" pitchFamily="2" charset="0"/>
              </a:rPr>
              <a:t>For example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4B9030"/>
                </a:solidFill>
                <a:latin typeface="HfW cursive" panose="00000500000000000000" pitchFamily="2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HfW cursive" panose="00000500000000000000" pitchFamily="2" charset="0"/>
              </a:rPr>
              <a:t>Person: The </a:t>
            </a:r>
            <a:r>
              <a:rPr lang="en-GB" altLang="en-US" sz="2400" b="1" dirty="0">
                <a:solidFill>
                  <a:srgbClr val="4B9030"/>
                </a:solidFill>
                <a:latin typeface="HfW cursive" panose="00000500000000000000" pitchFamily="2" charset="0"/>
              </a:rPr>
              <a:t>boy’s</a:t>
            </a:r>
            <a:r>
              <a:rPr lang="en-GB" altLang="en-US" sz="2400" dirty="0">
                <a:latin typeface="HfW cursive" panose="00000500000000000000" pitchFamily="2" charset="0"/>
              </a:rPr>
              <a:t> bike.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latin typeface="HfW cursive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HfW cursive" panose="00000500000000000000" pitchFamily="2" charset="0"/>
              </a:rPr>
              <a:t>Common noun: The </a:t>
            </a:r>
            <a:r>
              <a:rPr lang="en-GB" altLang="en-US" sz="2400" b="1" dirty="0">
                <a:solidFill>
                  <a:srgbClr val="4B9030"/>
                </a:solidFill>
                <a:latin typeface="HfW cursive" panose="00000500000000000000" pitchFamily="2" charset="0"/>
              </a:rPr>
              <a:t>bike’s</a:t>
            </a:r>
            <a:r>
              <a:rPr lang="en-GB" altLang="en-US" sz="2400" dirty="0">
                <a:latin typeface="HfW cursive" panose="00000500000000000000" pitchFamily="2" charset="0"/>
              </a:rPr>
              <a:t> handlebars were bent in the crash.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latin typeface="HfW cursive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HfW cursive" panose="00000500000000000000" pitchFamily="2" charset="0"/>
              </a:rPr>
              <a:t>Proper Noun: </a:t>
            </a:r>
            <a:r>
              <a:rPr lang="en-GB" altLang="en-US" sz="2400" b="1" dirty="0">
                <a:solidFill>
                  <a:srgbClr val="4B9030"/>
                </a:solidFill>
                <a:latin typeface="HfW cursive" panose="00000500000000000000" pitchFamily="2" charset="0"/>
              </a:rPr>
              <a:t>India’s</a:t>
            </a:r>
            <a:r>
              <a:rPr lang="en-GB" altLang="en-US" sz="2400" dirty="0">
                <a:latin typeface="HfW cursive" panose="00000500000000000000" pitchFamily="2" charset="0"/>
              </a:rPr>
              <a:t> national flag has three horizontal stripes.</a:t>
            </a:r>
          </a:p>
        </p:txBody>
      </p:sp>
      <p:pic>
        <p:nvPicPr>
          <p:cNvPr id="61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9" t="49362" r="4163" b="2065"/>
          <a:stretch>
            <a:fillRect/>
          </a:stretch>
        </p:blipFill>
        <p:spPr bwMode="auto">
          <a:xfrm>
            <a:off x="8669338" y="1795464"/>
            <a:ext cx="16764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19400" y="6500813"/>
            <a:ext cx="6553200" cy="32385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600" dirty="0">
                <a:latin typeface="Arial" pitchFamily="34" charset="0"/>
                <a:cs typeface="Arial" pitchFamily="34" charset="0"/>
              </a:rPr>
              <a:t>Photo courtesy of </a:t>
            </a:r>
            <a:r>
              <a:rPr lang="en-GB" sz="600" dirty="0" err="1">
                <a:latin typeface="Arial" pitchFamily="34" charset="0"/>
                <a:cs typeface="Arial" pitchFamily="34" charset="0"/>
              </a:rPr>
              <a:t>woodleywonderworks</a:t>
            </a:r>
            <a:r>
              <a:rPr lang="en-GB" sz="600" dirty="0">
                <a:latin typeface="Arial" pitchFamily="34" charset="0"/>
                <a:cs typeface="Arial" pitchFamily="34" charset="0"/>
              </a:rPr>
              <a:t>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278367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571106" y="2155825"/>
            <a:ext cx="769989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HfW cursive" panose="00000500000000000000" pitchFamily="2" charset="0"/>
              </a:rPr>
              <a:t>If the noun is singular and ends in -s, add -'s, as in the following examples: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latin typeface="HfW cursive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HfW cursive" panose="00000500000000000000" pitchFamily="2" charset="0"/>
              </a:rPr>
              <a:t>My </a:t>
            </a:r>
            <a:r>
              <a:rPr lang="en-GB" altLang="en-US" sz="2400" b="1" dirty="0">
                <a:solidFill>
                  <a:srgbClr val="4B9030"/>
                </a:solidFill>
                <a:latin typeface="HfW cursive" panose="00000500000000000000" pitchFamily="2" charset="0"/>
              </a:rPr>
              <a:t>boss's</a:t>
            </a:r>
            <a:r>
              <a:rPr lang="en-GB" altLang="en-US" sz="2400" dirty="0">
                <a:latin typeface="HfW cursive" panose="00000500000000000000" pitchFamily="2" charset="0"/>
              </a:rPr>
              <a:t> job disappeared due to budget cuts. 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HfW cursive" panose="00000500000000000000" pitchFamily="2" charset="0"/>
              </a:rPr>
              <a:t/>
            </a:r>
            <a:br>
              <a:rPr lang="en-GB" altLang="en-US" sz="2400" dirty="0">
                <a:latin typeface="HfW cursive" panose="00000500000000000000" pitchFamily="2" charset="0"/>
              </a:rPr>
            </a:br>
            <a:r>
              <a:rPr lang="en-GB" altLang="en-US" sz="2400" dirty="0">
                <a:latin typeface="HfW cursive" panose="00000500000000000000" pitchFamily="2" charset="0"/>
              </a:rPr>
              <a:t>The </a:t>
            </a:r>
            <a:r>
              <a:rPr lang="en-GB" altLang="en-US" sz="2400" b="1" dirty="0">
                <a:solidFill>
                  <a:srgbClr val="4B9030"/>
                </a:solidFill>
                <a:latin typeface="HfW cursive" panose="00000500000000000000" pitchFamily="2" charset="0"/>
              </a:rPr>
              <a:t>class's</a:t>
            </a:r>
            <a:r>
              <a:rPr lang="en-GB" altLang="en-US" sz="2400" dirty="0">
                <a:latin typeface="HfW cursive" panose="00000500000000000000" pitchFamily="2" charset="0"/>
              </a:rPr>
              <a:t> average score was impressive.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latin typeface="HfW cursive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4B9030"/>
                </a:solidFill>
                <a:latin typeface="HfW cursive" panose="00000500000000000000" pitchFamily="2" charset="0"/>
              </a:rPr>
              <a:t>Robert </a:t>
            </a:r>
            <a:r>
              <a:rPr lang="en-GB" altLang="en-US" sz="2400" b="1" dirty="0" err="1">
                <a:solidFill>
                  <a:srgbClr val="4B9030"/>
                </a:solidFill>
                <a:latin typeface="HfW cursive" panose="00000500000000000000" pitchFamily="2" charset="0"/>
              </a:rPr>
              <a:t>Burns's</a:t>
            </a:r>
            <a:r>
              <a:rPr lang="en-GB" altLang="en-US" sz="2400" b="1" dirty="0">
                <a:solidFill>
                  <a:srgbClr val="4B9030"/>
                </a:solidFill>
                <a:latin typeface="HfW cursive" panose="00000500000000000000" pitchFamily="2" charset="0"/>
              </a:rPr>
              <a:t> </a:t>
            </a:r>
            <a:r>
              <a:rPr lang="en-GB" altLang="en-US" sz="2400" dirty="0">
                <a:latin typeface="HfW cursive" panose="00000500000000000000" pitchFamily="2" charset="0"/>
              </a:rPr>
              <a:t>poetry is difficult to understand.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HfW cursive" panose="00000500000000000000" pitchFamily="2" charset="0"/>
              </a:rPr>
              <a:t/>
            </a:r>
            <a:br>
              <a:rPr lang="en-GB" altLang="en-US" sz="2400" dirty="0">
                <a:latin typeface="HfW cursive" panose="00000500000000000000" pitchFamily="2" charset="0"/>
              </a:rPr>
            </a:br>
            <a:r>
              <a:rPr lang="en-GB" altLang="en-US" sz="2400" b="1" dirty="0">
                <a:solidFill>
                  <a:srgbClr val="4B9030"/>
                </a:solidFill>
                <a:latin typeface="HfW cursive" panose="00000500000000000000" pitchFamily="2" charset="0"/>
              </a:rPr>
              <a:t>Charles Dickens's </a:t>
            </a:r>
            <a:r>
              <a:rPr lang="en-GB" altLang="en-US" sz="2400" dirty="0">
                <a:latin typeface="HfW cursive" panose="00000500000000000000" pitchFamily="2" charset="0"/>
              </a:rPr>
              <a:t>novels are many and varied.</a:t>
            </a:r>
          </a:p>
        </p:txBody>
      </p:sp>
    </p:spTree>
    <p:extLst>
      <p:ext uri="{BB962C8B-B14F-4D97-AF65-F5344CB8AC3E}">
        <p14:creationId xmlns:p14="http://schemas.microsoft.com/office/powerpoint/2010/main" val="131252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187349" y="706438"/>
            <a:ext cx="97458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ro-RO" dirty="0">
                <a:solidFill>
                  <a:schemeClr val="tx1"/>
                </a:solidFill>
                <a:latin typeface="HfW cursive" panose="00000500000000000000" pitchFamily="2" charset="0"/>
              </a:rPr>
              <a:t>Can you write a sentence to describe each picture using an apostrophe to show possession? </a:t>
            </a:r>
            <a:endParaRPr lang="en-GB" altLang="ro-RO" dirty="0">
              <a:solidFill>
                <a:srgbClr val="FF0000"/>
              </a:solidFill>
              <a:latin typeface="HfW cursive" panose="00000500000000000000" pitchFamily="2" charset="0"/>
            </a:endParaRPr>
          </a:p>
        </p:txBody>
      </p:sp>
      <p:sp>
        <p:nvSpPr>
          <p:cNvPr id="9219" name="TextBox 35"/>
          <p:cNvSpPr txBox="1">
            <a:spLocks noChangeArrowheads="1"/>
          </p:cNvSpPr>
          <p:nvPr/>
        </p:nvSpPr>
        <p:spPr bwMode="auto">
          <a:xfrm>
            <a:off x="2084388" y="3049589"/>
            <a:ext cx="2495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o-RO" b="1" dirty="0" smtClean="0">
                <a:solidFill>
                  <a:schemeClr val="tx1"/>
                </a:solidFill>
                <a:latin typeface="HfW cursive" panose="00000500000000000000" pitchFamily="2" charset="0"/>
                <a:ea typeface="MS PGothic" panose="020B0600070205080204" pitchFamily="34" charset="-128"/>
              </a:rPr>
              <a:t>E.g. This </a:t>
            </a:r>
            <a:r>
              <a:rPr lang="en-US" altLang="ro-RO" b="1" dirty="0">
                <a:solidFill>
                  <a:schemeClr val="tx1"/>
                </a:solidFill>
                <a:latin typeface="HfW cursive" panose="00000500000000000000" pitchFamily="2" charset="0"/>
                <a:ea typeface="MS PGothic" panose="020B0600070205080204" pitchFamily="34" charset="-128"/>
              </a:rPr>
              <a:t>is Nadia</a:t>
            </a:r>
            <a:r>
              <a:rPr lang="en-US" altLang="en-US" b="1" dirty="0">
                <a:solidFill>
                  <a:schemeClr val="tx1"/>
                </a:solidFill>
                <a:latin typeface="HfW cursive" panose="00000500000000000000" pitchFamily="2" charset="0"/>
                <a:ea typeface="MS PGothic" panose="020B0600070205080204" pitchFamily="34" charset="-128"/>
              </a:rPr>
              <a:t>’</a:t>
            </a:r>
            <a:r>
              <a:rPr lang="en-US" altLang="ro-RO" b="1" dirty="0">
                <a:solidFill>
                  <a:schemeClr val="tx1"/>
                </a:solidFill>
                <a:latin typeface="HfW cursive" panose="00000500000000000000" pitchFamily="2" charset="0"/>
                <a:ea typeface="MS PGothic" panose="020B0600070205080204" pitchFamily="34" charset="-128"/>
              </a:rPr>
              <a:t>s radio. </a:t>
            </a: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2827339" y="1285875"/>
            <a:ext cx="827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o-RO" b="1">
                <a:solidFill>
                  <a:schemeClr val="tx1"/>
                </a:solidFill>
                <a:ea typeface="MS PGothic" panose="020B0600070205080204" pitchFamily="34" charset="-128"/>
              </a:rPr>
              <a:t>Nadia</a:t>
            </a:r>
            <a:endParaRPr lang="en-US" altLang="ro-RO" b="1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9221" name="Rectangle 23"/>
          <p:cNvSpPr>
            <a:spLocks noChangeArrowheads="1"/>
          </p:cNvSpPr>
          <p:nvPr/>
        </p:nvSpPr>
        <p:spPr bwMode="auto">
          <a:xfrm>
            <a:off x="5649914" y="1284288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o-RO" b="1">
                <a:solidFill>
                  <a:schemeClr val="tx1"/>
                </a:solidFill>
                <a:ea typeface="MS PGothic" panose="020B0600070205080204" pitchFamily="34" charset="-128"/>
              </a:rPr>
              <a:t>Rachel</a:t>
            </a:r>
            <a:endParaRPr lang="en-US" altLang="ro-RO" b="1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9222" name="Rectangle 24"/>
          <p:cNvSpPr>
            <a:spLocks noChangeArrowheads="1"/>
          </p:cNvSpPr>
          <p:nvPr/>
        </p:nvSpPr>
        <p:spPr bwMode="auto">
          <a:xfrm>
            <a:off x="8537575" y="1285875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o-RO" b="1">
                <a:solidFill>
                  <a:schemeClr val="tx1"/>
                </a:solidFill>
                <a:ea typeface="MS PGothic" panose="020B0600070205080204" pitchFamily="34" charset="-128"/>
              </a:rPr>
              <a:t>Clara</a:t>
            </a:r>
            <a:endParaRPr lang="en-US" altLang="ro-RO" b="1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9228" name="Rectangle 25"/>
          <p:cNvSpPr>
            <a:spLocks noChangeArrowheads="1"/>
          </p:cNvSpPr>
          <p:nvPr/>
        </p:nvSpPr>
        <p:spPr bwMode="auto">
          <a:xfrm>
            <a:off x="2760664" y="3732213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o-RO" b="1">
                <a:solidFill>
                  <a:schemeClr val="tx1"/>
                </a:solidFill>
                <a:ea typeface="MS PGothic" panose="020B0600070205080204" pitchFamily="34" charset="-128"/>
              </a:rPr>
              <a:t>Owen</a:t>
            </a:r>
            <a:endParaRPr lang="en-US" altLang="ro-RO" b="1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9229" name="Rectangle 26"/>
          <p:cNvSpPr>
            <a:spLocks noChangeArrowheads="1"/>
          </p:cNvSpPr>
          <p:nvPr/>
        </p:nvSpPr>
        <p:spPr bwMode="auto">
          <a:xfrm>
            <a:off x="5649914" y="3733800"/>
            <a:ext cx="928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o-RO" b="1">
                <a:solidFill>
                  <a:schemeClr val="tx1"/>
                </a:solidFill>
                <a:ea typeface="MS PGothic" panose="020B0600070205080204" pitchFamily="34" charset="-128"/>
              </a:rPr>
              <a:t>Kaylee</a:t>
            </a:r>
            <a:endParaRPr lang="en-US" altLang="ro-RO" b="1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9230" name="Rectangle 27"/>
          <p:cNvSpPr>
            <a:spLocks noChangeArrowheads="1"/>
          </p:cNvSpPr>
          <p:nvPr/>
        </p:nvSpPr>
        <p:spPr bwMode="auto">
          <a:xfrm>
            <a:off x="8537575" y="3733800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o-RO" b="1">
                <a:solidFill>
                  <a:schemeClr val="tx1"/>
                </a:solidFill>
                <a:ea typeface="MS PGothic" panose="020B0600070205080204" pitchFamily="34" charset="-128"/>
              </a:rPr>
              <a:t>Malik</a:t>
            </a:r>
            <a:endParaRPr lang="en-US" altLang="ro-RO" b="1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9231" name="Na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9" y="1733550"/>
            <a:ext cx="163988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Rache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9" y="1795463"/>
            <a:ext cx="16732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Clar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76" y="1795464"/>
            <a:ext cx="646113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w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9" y="4310063"/>
            <a:ext cx="132238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Kayle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4" y="4225925"/>
            <a:ext cx="9604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Malik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4191000"/>
            <a:ext cx="1017588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014914" y="3051175"/>
            <a:ext cx="10454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o-RO" dirty="0">
                <a:solidFill>
                  <a:schemeClr val="tx1"/>
                </a:solidFill>
                <a:latin typeface="HfW cursive" panose="00000500000000000000" pitchFamily="2" charset="0"/>
              </a:rPr>
              <a:t>This is </a:t>
            </a:r>
            <a:endParaRPr lang="en-GB" altLang="en-US" dirty="0">
              <a:solidFill>
                <a:schemeClr val="tx1"/>
              </a:solidFill>
              <a:latin typeface="HfW cursive" panose="00000500000000000000" pitchFamily="2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807326" y="3060700"/>
            <a:ext cx="10454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o-RO" dirty="0">
                <a:solidFill>
                  <a:schemeClr val="tx1"/>
                </a:solidFill>
                <a:latin typeface="HfW cursive" panose="00000500000000000000" pitchFamily="2" charset="0"/>
              </a:rPr>
              <a:t>This is </a:t>
            </a:r>
            <a:endParaRPr lang="en-GB" altLang="en-US" dirty="0">
              <a:solidFill>
                <a:schemeClr val="tx1"/>
              </a:solidFill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3864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Task 2:</a:t>
            </a:r>
            <a:br>
              <a:rPr lang="en-GB" dirty="0" smtClean="0">
                <a:latin typeface="HfW cursive" panose="00000500000000000000" pitchFamily="2" charset="0"/>
              </a:rPr>
            </a:br>
            <a:r>
              <a:rPr lang="en-GB" dirty="0" smtClean="0">
                <a:latin typeface="HfW cursive" panose="00000500000000000000" pitchFamily="2" charset="0"/>
              </a:rPr>
              <a:t>Complete the </a:t>
            </a:r>
            <a:r>
              <a:rPr lang="en-GB" smtClean="0">
                <a:latin typeface="HfW cursive" panose="00000500000000000000" pitchFamily="2" charset="0"/>
              </a:rPr>
              <a:t>apostrophe sheet </a:t>
            </a:r>
            <a:br>
              <a:rPr lang="en-GB" smtClean="0">
                <a:latin typeface="HfW cursive" panose="00000500000000000000" pitchFamily="2" charset="0"/>
              </a:rPr>
            </a:br>
            <a:r>
              <a:rPr lang="en-GB" smtClean="0">
                <a:latin typeface="HfW cursive" panose="00000500000000000000" pitchFamily="2" charset="0"/>
              </a:rPr>
              <a:t>(Year 2 only)</a:t>
            </a:r>
            <a:endParaRPr lang="en-GB" dirty="0"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22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339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MS PGothic</vt:lpstr>
      <vt:lpstr>Arial</vt:lpstr>
      <vt:lpstr>Calibri</vt:lpstr>
      <vt:lpstr>Calibri Light</vt:lpstr>
      <vt:lpstr>HfW cursive</vt:lpstr>
      <vt:lpstr>HfW cursive bold</vt:lpstr>
      <vt:lpstr>HfW precursive</vt:lpstr>
      <vt:lpstr>Sassoon Infant Md</vt:lpstr>
      <vt:lpstr>Sassoon Infant Rg</vt:lpstr>
      <vt:lpstr>Times New Roman</vt:lpstr>
      <vt:lpstr>Twinkl</vt:lpstr>
      <vt:lpstr>Twinkl SemiBold</vt:lpstr>
      <vt:lpstr>Office Theme</vt:lpstr>
      <vt:lpstr>Friday 29th January</vt:lpstr>
      <vt:lpstr>PowerPoint Presentation</vt:lpstr>
      <vt:lpstr>PowerPoint Presentation</vt:lpstr>
      <vt:lpstr>An apostrophe looks like this:  Adam’s bike is red.  We use apostrophes for possession.</vt:lpstr>
      <vt:lpstr>PowerPoint Presentation</vt:lpstr>
      <vt:lpstr>PowerPoint Presentation</vt:lpstr>
      <vt:lpstr>PowerPoint Presentation</vt:lpstr>
      <vt:lpstr>PowerPoint Presentation</vt:lpstr>
      <vt:lpstr>Task 2: Complete the apostrophe sheet  (Year 2 only)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25th January</dc:title>
  <dc:creator>Gott, Rebecca</dc:creator>
  <cp:lastModifiedBy>Gott, Rebecca</cp:lastModifiedBy>
  <cp:revision>37</cp:revision>
  <dcterms:created xsi:type="dcterms:W3CDTF">2021-01-14T11:57:54Z</dcterms:created>
  <dcterms:modified xsi:type="dcterms:W3CDTF">2021-01-18T10:59:55Z</dcterms:modified>
</cp:coreProperties>
</file>