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472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25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13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73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82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01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959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65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56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B1072-008C-4222-84B1-638E9B428E96}" type="datetimeFigureOut">
              <a:rPr lang="en-GB" smtClean="0"/>
              <a:t>02/02/2021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B74F8-D387-4540-837B-A68A8CAC28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0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u="sng" dirty="0" smtClean="0">
                <a:latin typeface="HfW cursive" panose="00000500000000000000" pitchFamily="2" charset="0"/>
              </a:rPr>
              <a:t>Wednesday 3</a:t>
            </a:r>
            <a:r>
              <a:rPr lang="en-GB" u="sng" baseline="30000" dirty="0" smtClean="0">
                <a:latin typeface="HfW cursive" panose="00000500000000000000" pitchFamily="2" charset="0"/>
              </a:rPr>
              <a:t>rd</a:t>
            </a:r>
            <a:r>
              <a:rPr lang="en-GB" u="sng" dirty="0" smtClean="0">
                <a:latin typeface="HfW cursive" panose="00000500000000000000" pitchFamily="2" charset="0"/>
              </a:rPr>
              <a:t> February</a:t>
            </a:r>
            <a:endParaRPr lang="en-GB" u="sng" dirty="0">
              <a:latin typeface="HfW 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Non-chronological report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2468" y="5775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8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2509"/>
            <a:ext cx="4315691" cy="584445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1 Spellings – Adding –</a:t>
            </a: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er</a:t>
            </a: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and –</a:t>
            </a:r>
            <a:r>
              <a:rPr lang="en-GB" dirty="0" err="1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est</a:t>
            </a: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to adjectives where no change is needed to the root word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grander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grandest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fresher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freshest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quicker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quickest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taller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tallest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slower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slowest</a:t>
            </a:r>
            <a:endParaRPr lang="en-GB" sz="4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417424" y="332509"/>
            <a:ext cx="5336771" cy="562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Year 2 Spellings – the or sound spelt a before l or </a:t>
            </a:r>
            <a:r>
              <a:rPr lang="en-GB" sz="2800" dirty="0" err="1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call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walk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talk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always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small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wall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fall</a:t>
            </a:r>
            <a:endParaRPr lang="en-GB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2800" dirty="0" smtClean="0">
                <a:solidFill>
                  <a:srgbClr val="7030A0"/>
                </a:solidFill>
                <a:effectLst/>
                <a:latin typeface="HfW precursive" panose="000005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altogether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5810" y="3045936"/>
            <a:ext cx="2427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cursive bold" panose="00000500000000000000" pitchFamily="2" charset="0"/>
              </a:rPr>
              <a:t>Look, cover, say, write and check.</a:t>
            </a:r>
          </a:p>
          <a:p>
            <a:r>
              <a:rPr lang="en-GB" dirty="0" smtClean="0">
                <a:latin typeface="HfW cursive bold" panose="00000500000000000000" pitchFamily="2" charset="0"/>
              </a:rPr>
              <a:t> </a:t>
            </a:r>
            <a:endParaRPr lang="en-GB" dirty="0">
              <a:latin typeface="HfW cursive bold" panose="00000500000000000000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441577" y="5347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6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118761"/>
              </p:ext>
            </p:extLst>
          </p:nvPr>
        </p:nvGraphicFramePr>
        <p:xfrm>
          <a:off x="838200" y="553589"/>
          <a:ext cx="10515600" cy="121920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5646749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600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Today we are learning to</a:t>
                      </a:r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...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1900" dirty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</a:t>
                      </a:r>
                      <a:r>
                        <a:rPr lang="en-GB" sz="190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read and</a:t>
                      </a:r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 write facts.</a:t>
                      </a:r>
                    </a:p>
                    <a:p>
                      <a:r>
                        <a:rPr lang="en-GB" sz="1900" baseline="0" dirty="0" smtClean="0">
                          <a:solidFill>
                            <a:srgbClr val="0000FF"/>
                          </a:solidFill>
                          <a:effectLst/>
                          <a:latin typeface="HfW precursive" panose="00000500000000000000" pitchFamily="2" charset="0"/>
                        </a:rPr>
                        <a:t>I am learning to create a non-chronological report.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57137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0186"/>
              </p:ext>
            </p:extLst>
          </p:nvPr>
        </p:nvGraphicFramePr>
        <p:xfrm>
          <a:off x="838200" y="2599214"/>
          <a:ext cx="10515600" cy="2164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9651609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3100" b="1" dirty="0">
                          <a:solidFill>
                            <a:srgbClr val="000000"/>
                          </a:solidFill>
                          <a:effectLst/>
                          <a:latin typeface="HfW precursive" panose="00000500000000000000" pitchFamily="2" charset="0"/>
                        </a:rPr>
                        <a:t>I will be successful if ...</a:t>
                      </a:r>
                      <a:endParaRPr lang="en-GB" dirty="0">
                        <a:effectLst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b="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think of an interesting title.</a:t>
                      </a:r>
                      <a:endParaRPr lang="en-GB" sz="3100" b="1" dirty="0">
                        <a:solidFill>
                          <a:srgbClr val="00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 smtClean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</a:t>
                      </a: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can spell key words correctly.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capital letters for the start of a sentence and for proper nouns.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FF0000"/>
                          </a:solidFill>
                          <a:effectLst/>
                          <a:latin typeface="HfW precursive" panose="00000500000000000000" pitchFamily="2" charset="0"/>
                        </a:rPr>
                        <a:t>I can use finger spaces and full stops.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GB" sz="2100" dirty="0">
                          <a:solidFill>
                            <a:srgbClr val="C800FF"/>
                          </a:solidFill>
                          <a:effectLst/>
                          <a:latin typeface="HfW precursive" panose="00000500000000000000" pitchFamily="2" charset="0"/>
                        </a:rPr>
                        <a:t>I can use conjunctions.</a:t>
                      </a:r>
                      <a:endParaRPr lang="en-GB" sz="2100" dirty="0">
                        <a:solidFill>
                          <a:srgbClr val="FF0000"/>
                        </a:solidFill>
                        <a:effectLst/>
                        <a:latin typeface="HfW precursive" panose="00000500000000000000" pitchFamily="2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737761"/>
                  </a:ext>
                </a:extLst>
              </a:tr>
            </a:tbl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6080" y="5488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5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HfW cursive" panose="00000500000000000000" pitchFamily="2" charset="0"/>
              </a:rPr>
              <a:t>This week we are creating a booklet about Queen Elizabeth II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Each day we will complete a different section of our fact file.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Today we are going to write facts about the tasks that the Queen does as part of her role.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 smtClean="0">
              <a:solidFill>
                <a:srgbClr val="0070C0"/>
              </a:solidFill>
              <a:latin typeface="HfW cursive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Thursday we will write about the Queen’s family.</a:t>
            </a: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On Friday we will create a contents page and back cover.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solidFill>
                  <a:srgbClr val="7030A0"/>
                </a:solidFill>
                <a:latin typeface="HfW cursive" panose="00000500000000000000" pitchFamily="2" charset="0"/>
              </a:rPr>
              <a:t>You can add in extra pages over the week if you wish.</a:t>
            </a:r>
            <a:endParaRPr lang="en-GB" dirty="0">
              <a:solidFill>
                <a:srgbClr val="7030A0"/>
              </a:solidFill>
              <a:latin typeface="HfW cursive" panose="00000500000000000000" pitchFamily="2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44200" y="547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196" y="1163146"/>
            <a:ext cx="10515600" cy="3749675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Task: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 smtClean="0">
                <a:latin typeface="HfW cursive" panose="00000500000000000000" pitchFamily="2" charset="0"/>
              </a:rPr>
              <a:t>Create a page about the Queen’s role.</a:t>
            </a:r>
            <a:br>
              <a:rPr lang="en-GB" dirty="0" smtClean="0">
                <a:latin typeface="HfW cursive" panose="00000500000000000000" pitchFamily="2" charset="0"/>
              </a:rPr>
            </a:br>
            <a:r>
              <a:rPr lang="en-GB" dirty="0">
                <a:latin typeface="HfW cursive" panose="00000500000000000000" pitchFamily="2" charset="0"/>
              </a:rPr>
              <a:t/>
            </a:r>
            <a:br>
              <a:rPr lang="en-GB" dirty="0">
                <a:latin typeface="HfW cursive" panose="00000500000000000000" pitchFamily="2" charset="0"/>
              </a:rPr>
            </a:b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In order to do this, we must know some facts, please use the PowerPoint provided and the internet to support you with this.</a:t>
            </a:r>
            <a:r>
              <a:rPr lang="en-GB" dirty="0" smtClean="0">
                <a:latin typeface="HfW cursive" panose="00000500000000000000" pitchFamily="2" charset="0"/>
              </a:rPr>
              <a:t/>
            </a:r>
            <a:br>
              <a:rPr lang="en-GB" dirty="0" smtClean="0">
                <a:latin typeface="HfW cursive" panose="00000500000000000000" pitchFamily="2" charset="0"/>
              </a:rPr>
            </a:b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988" y="4201417"/>
            <a:ext cx="3149237" cy="2028069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52017" y="56198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8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5828607" cy="1325563"/>
          </a:xfrm>
        </p:spPr>
        <p:txBody>
          <a:bodyPr>
            <a:normAutofit/>
          </a:bodyPr>
          <a:lstStyle/>
          <a:p>
            <a:r>
              <a:rPr lang="en-GB" sz="4000" u="sng" dirty="0" smtClean="0">
                <a:latin typeface="HfW cursive" panose="00000500000000000000" pitchFamily="2" charset="0"/>
              </a:rPr>
              <a:t>The role of the Queen</a:t>
            </a:r>
            <a:endParaRPr lang="en-GB" sz="4000" u="sng" dirty="0">
              <a:latin typeface="HfW 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38903" y="658574"/>
            <a:ext cx="2519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fW cursive" panose="00000500000000000000" pitchFamily="2" charset="0"/>
              </a:rPr>
              <a:t>Here is an example:</a:t>
            </a:r>
            <a:endParaRPr lang="en-GB" dirty="0">
              <a:latin typeface="HfW cursive" panose="000005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latin typeface="HfW cursive" panose="00000500000000000000" pitchFamily="2" charset="0"/>
              </a:rPr>
              <a:t>The Queen leads a very busy life. Each year she makes hundreds of official visits. She has meetings with the British Prime Minister </a:t>
            </a:r>
            <a:r>
              <a:rPr lang="en-GB" u="sng" dirty="0" smtClean="0">
                <a:latin typeface="HfW cursive" panose="00000500000000000000" pitchFamily="2" charset="0"/>
              </a:rPr>
              <a:t>and</a:t>
            </a:r>
            <a:r>
              <a:rPr lang="en-GB" dirty="0" smtClean="0">
                <a:latin typeface="HfW cursive" panose="00000500000000000000" pitchFamily="2" charset="0"/>
              </a:rPr>
              <a:t> with leaders from other countries. Every day she is sent important news which tells her what the government is doing.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>
                <a:latin typeface="HfW cursive" panose="00000500000000000000" pitchFamily="2" charset="0"/>
              </a:rPr>
              <a:t>The </a:t>
            </a:r>
            <a:r>
              <a:rPr lang="en-GB" dirty="0">
                <a:latin typeface="HfW cursive" panose="00000500000000000000" pitchFamily="2" charset="0"/>
              </a:rPr>
              <a:t>Queen does not govern the country. However, she does carry out many important tasks on behalf of the nation</a:t>
            </a:r>
            <a:r>
              <a:rPr lang="en-GB" dirty="0" smtClean="0">
                <a:latin typeface="HfW cursive" panose="00000500000000000000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The Queen is Head of the Church of England. She appoints Bishops </a:t>
            </a:r>
            <a:r>
              <a:rPr lang="en-GB" u="sng" dirty="0">
                <a:solidFill>
                  <a:srgbClr val="0070C0"/>
                </a:solidFill>
                <a:latin typeface="HfW cursive" panose="00000500000000000000" pitchFamily="2" charset="0"/>
              </a:rPr>
              <a:t>and</a:t>
            </a: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 Archbishops on the advice of the Prime Minister</a:t>
            </a:r>
            <a:r>
              <a:rPr lang="en-GB" dirty="0" smtClean="0">
                <a:solidFill>
                  <a:srgbClr val="0070C0"/>
                </a:solidFill>
                <a:latin typeface="HfW cursive" panose="00000500000000000000" pitchFamily="2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The Queen is Head of the Armed Forces, </a:t>
            </a:r>
            <a:r>
              <a:rPr lang="en-GB" u="sng" dirty="0">
                <a:solidFill>
                  <a:srgbClr val="0070C0"/>
                </a:solidFill>
                <a:latin typeface="HfW cursive" panose="00000500000000000000" pitchFamily="2" charset="0"/>
              </a:rPr>
              <a:t>and</a:t>
            </a: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 is the only person who can declare and end war with other countries.</a:t>
            </a:r>
          </a:p>
          <a:p>
            <a:pPr>
              <a:lnSpc>
                <a:spcPct val="110000"/>
              </a:lnSpc>
            </a:pP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The Queen must remain impartial in matters of Government </a:t>
            </a:r>
            <a:r>
              <a:rPr lang="en-GB" u="sng" dirty="0">
                <a:solidFill>
                  <a:srgbClr val="0070C0"/>
                </a:solidFill>
                <a:latin typeface="HfW cursive" panose="00000500000000000000" pitchFamily="2" charset="0"/>
              </a:rPr>
              <a:t>and</a:t>
            </a: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 is not allowed to vote. However, she meets weekly with the Prime Minister </a:t>
            </a:r>
            <a:r>
              <a:rPr lang="en-GB" u="sng" dirty="0">
                <a:solidFill>
                  <a:srgbClr val="0070C0"/>
                </a:solidFill>
                <a:latin typeface="HfW cursive" panose="00000500000000000000" pitchFamily="2" charset="0"/>
              </a:rPr>
              <a:t>and</a:t>
            </a:r>
            <a:r>
              <a:rPr lang="en-GB" dirty="0">
                <a:solidFill>
                  <a:srgbClr val="0070C0"/>
                </a:solidFill>
                <a:latin typeface="HfW cursive" panose="00000500000000000000" pitchFamily="2" charset="0"/>
              </a:rPr>
              <a:t> opens Parliament, amongst other duties.</a:t>
            </a:r>
          </a:p>
          <a:p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  <a:p>
            <a:pPr marL="0" indent="0">
              <a:buNone/>
            </a:pPr>
            <a:endParaRPr lang="en-GB" dirty="0">
              <a:latin typeface="HfW cursive" panose="00000500000000000000" pitchFamily="2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98778" y="5872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2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387</Words>
  <Application>Microsoft Office PowerPoint</Application>
  <PresentationFormat>Widescreen</PresentationFormat>
  <Paragraphs>52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HfW cursive</vt:lpstr>
      <vt:lpstr>HfW cursive bold</vt:lpstr>
      <vt:lpstr>HfW precursive</vt:lpstr>
      <vt:lpstr>Times New Roman</vt:lpstr>
      <vt:lpstr>Office Theme</vt:lpstr>
      <vt:lpstr>Wednesday 3rd February</vt:lpstr>
      <vt:lpstr>PowerPoint Presentation</vt:lpstr>
      <vt:lpstr>PowerPoint Presentation</vt:lpstr>
      <vt:lpstr>This week we are creating a booklet about Queen Elizabeth II</vt:lpstr>
      <vt:lpstr>Task: Create a page about the Queen’s role.  In order to do this, we must know some facts, please use the PowerPoint provided and the internet to support you with this. </vt:lpstr>
      <vt:lpstr>The role of the Queen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1st February</dc:title>
  <dc:creator>Gott, Rebecca</dc:creator>
  <cp:lastModifiedBy>Hughes, V</cp:lastModifiedBy>
  <cp:revision>31</cp:revision>
  <dcterms:created xsi:type="dcterms:W3CDTF">2021-01-19T09:07:00Z</dcterms:created>
  <dcterms:modified xsi:type="dcterms:W3CDTF">2021-02-02T13:38:55Z</dcterms:modified>
</cp:coreProperties>
</file>