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1" r:id="rId5"/>
    <p:sldId id="267" r:id="rId6"/>
    <p:sldId id="268" r:id="rId7"/>
    <p:sldId id="269" r:id="rId8"/>
    <p:sldId id="272" r:id="rId9"/>
    <p:sldId id="270" r:id="rId10"/>
    <p:sldId id="273" r:id="rId11"/>
    <p:sldId id="27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8F8D-1F0D-4123-A4A1-675C5455E31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7" y="2385753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Wednesday 3</a:t>
            </a:r>
            <a:r>
              <a:rPr lang="en-GB" sz="4400" u="sng" baseline="30000" dirty="0" smtClean="0">
                <a:latin typeface="HfW precursive" panose="00000500000000000000" pitchFamily="2" charset="0"/>
              </a:rPr>
              <a:t>rd</a:t>
            </a:r>
            <a:r>
              <a:rPr lang="en-GB" sz="4400" u="sng" dirty="0" smtClean="0">
                <a:latin typeface="HfW precursive" panose="00000500000000000000" pitchFamily="2" charset="0"/>
              </a:rPr>
              <a:t> March </a:t>
            </a:r>
            <a:r>
              <a:rPr lang="en-GB" sz="4400" u="sng" dirty="0" smtClean="0">
                <a:latin typeface="HfW precursive" panose="00000500000000000000" pitchFamily="2" charset="0"/>
              </a:rPr>
              <a:t>2021</a:t>
            </a:r>
          </a:p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Writing</a:t>
            </a:r>
            <a:endParaRPr lang="en-GB" sz="44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0" y="689956"/>
            <a:ext cx="11107512" cy="4954992"/>
          </a:xfrm>
        </p:spPr>
      </p:pic>
    </p:spTree>
    <p:extLst>
      <p:ext uri="{BB962C8B-B14F-4D97-AF65-F5344CB8AC3E}">
        <p14:creationId xmlns:p14="http://schemas.microsoft.com/office/powerpoint/2010/main" val="424423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0" y="404147"/>
            <a:ext cx="10680394" cy="5273445"/>
          </a:xfrm>
        </p:spPr>
      </p:pic>
      <p:sp>
        <p:nvSpPr>
          <p:cNvPr id="6" name="Rectangle 5"/>
          <p:cNvSpPr/>
          <p:nvPr/>
        </p:nvSpPr>
        <p:spPr>
          <a:xfrm>
            <a:off x="6833062" y="3956858"/>
            <a:ext cx="4181302" cy="1637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99316" y="4073236"/>
            <a:ext cx="384048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HfW cursive" panose="00000500000000000000" pitchFamily="2" charset="0"/>
              </a:rPr>
              <a:t>What could Pirate Pete be saying to his parrot? How do you think he feels?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4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850" y="441146"/>
            <a:ext cx="1189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HfW cursive semibold" panose="00000700000000000000" pitchFamily="2" charset="0"/>
              </a:rPr>
              <a:t>Task: </a:t>
            </a:r>
            <a:r>
              <a:rPr lang="en-GB" sz="2400" dirty="0" smtClean="0">
                <a:latin typeface="HfW cursive semibold" panose="00000700000000000000" pitchFamily="2" charset="0"/>
              </a:rPr>
              <a:t>Write </a:t>
            </a:r>
            <a:r>
              <a:rPr lang="en-GB" sz="2400" dirty="0" smtClean="0">
                <a:latin typeface="HfW cursive semibold" panose="00000700000000000000" pitchFamily="2" charset="0"/>
              </a:rPr>
              <a:t>speech sentences. Write a conversation between the characters. Each character should respond at least two times. </a:t>
            </a:r>
            <a:endParaRPr lang="en-GB" sz="2400" dirty="0" smtClean="0">
              <a:latin typeface="HfW cursive semibold" panose="00000700000000000000" pitchFamily="2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HfW cursive semibold" panose="000007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2839" y="1995895"/>
            <a:ext cx="828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HfW cursive semibold" panose="00000700000000000000" pitchFamily="2" charset="0"/>
              </a:rPr>
              <a:t>“ I can see a lush, green island and I bet that it is full of precious, golden booty. We are heading there now” </a:t>
            </a:r>
            <a:r>
              <a:rPr lang="en-GB" sz="2000" dirty="0" smtClean="0">
                <a:latin typeface="HfW cursive semibold" panose="00000700000000000000" pitchFamily="2" charset="0"/>
              </a:rPr>
              <a:t>roared</a:t>
            </a:r>
            <a:r>
              <a:rPr lang="en-GB" sz="2000" dirty="0" smtClean="0">
                <a:latin typeface="HfW cursive semibold" panose="00000700000000000000" pitchFamily="2" charset="0"/>
              </a:rPr>
              <a:t> Pirate Pete.</a:t>
            </a:r>
            <a:endParaRPr lang="en-GB" sz="2000" dirty="0">
              <a:latin typeface="HfW cursive semibold" panose="000007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9" y="1656495"/>
            <a:ext cx="1377538" cy="2185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1" y="3115625"/>
            <a:ext cx="933450" cy="1990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2839" y="3253974"/>
            <a:ext cx="844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accent5"/>
                </a:solidFill>
                <a:latin typeface="HfW cursive" panose="00000500000000000000" pitchFamily="2" charset="0"/>
              </a:rPr>
              <a:t>“ You said we wouldn’t veer off course again, Captain. Do you think that is a good idea?” squeaked the concerned, little bird.</a:t>
            </a:r>
            <a:endParaRPr lang="en-GB" sz="2000" dirty="0">
              <a:solidFill>
                <a:schemeClr val="accent5"/>
              </a:solidFill>
              <a:latin typeface="HfW cursive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714" y="4359470"/>
            <a:ext cx="9177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I </a:t>
            </a:r>
            <a:r>
              <a:rPr lang="en-GB" sz="12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will be successful if: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HfW cursive semibold" panose="00000700000000000000" pitchFamily="2" charset="0"/>
              </a:rPr>
              <a:t>My writing is beautiful and </a:t>
            </a:r>
            <a:r>
              <a:rPr lang="en-GB" sz="1200" dirty="0" smtClean="0">
                <a:latin typeface="HfW cursive semibold" panose="00000700000000000000" pitchFamily="2" charset="0"/>
              </a:rPr>
              <a:t>neat.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HfW cursive semibold" panose="00000700000000000000" pitchFamily="2" charset="0"/>
              </a:rPr>
              <a:t>I can start a new line for a new speaker.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HfW cursive semibold" panose="00000700000000000000" pitchFamily="2" charset="0"/>
              </a:rPr>
              <a:t>I remember to put an inverted comma before the character talks.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HfW cursive semibold" panose="00000700000000000000" pitchFamily="2" charset="0"/>
              </a:rPr>
              <a:t>I end what the character is saying with inverted commas.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HfW cursive semibold" panose="00000700000000000000" pitchFamily="2" charset="0"/>
              </a:rPr>
              <a:t>I can use interesting synonyms for ‘said’.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HfW cursive semibold" panose="00000700000000000000" pitchFamily="2" charset="0"/>
              </a:rPr>
              <a:t>I spell key words correctly.</a:t>
            </a:r>
            <a:endParaRPr lang="en-GB" sz="12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12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1200" dirty="0"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2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8040" y="3860800"/>
            <a:ext cx="3940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practise your spelling for 5 minutes? Look at how many letters are in each word. Write a list of all 10 spellings.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Write the last 5 words in sentences.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74" y="468435"/>
            <a:ext cx="5199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HfW cursive semibold" panose="00000700000000000000" pitchFamily="2" charset="0"/>
              </a:rPr>
              <a:t>Year </a:t>
            </a:r>
            <a:r>
              <a:rPr lang="en-GB" sz="3200" dirty="0">
                <a:latin typeface="HfW cursive semibold" panose="00000700000000000000" pitchFamily="2" charset="0"/>
              </a:rPr>
              <a:t>1 - </a:t>
            </a:r>
            <a:r>
              <a:rPr lang="en-GB" sz="3200" dirty="0">
                <a:latin typeface="HfW cursive" panose="00000500000000000000" pitchFamily="2" charset="0"/>
              </a:rPr>
              <a:t>The split vowel</a:t>
            </a:r>
          </a:p>
          <a:p>
            <a:r>
              <a:rPr lang="en-GB" sz="3200" dirty="0">
                <a:latin typeface="HfW cursive" panose="00000500000000000000" pitchFamily="2" charset="0"/>
              </a:rPr>
              <a:t>digraphs ‘a-e’ </a:t>
            </a:r>
            <a:r>
              <a:rPr lang="en-GB" sz="3200" dirty="0" smtClean="0">
                <a:latin typeface="HfW cursive" panose="00000500000000000000" pitchFamily="2" charset="0"/>
              </a:rPr>
              <a:t>and ‘e-e</a:t>
            </a:r>
            <a:r>
              <a:rPr lang="en-GB" sz="3200" dirty="0">
                <a:latin typeface="HfW cursive" panose="00000500000000000000" pitchFamily="2" charset="0"/>
              </a:rPr>
              <a:t>’</a:t>
            </a:r>
            <a:endParaRPr lang="en-GB" sz="3200" dirty="0" smtClean="0">
              <a:latin typeface="HfW cursive" panose="00000500000000000000" pitchFamily="2" charset="0"/>
            </a:endParaRPr>
          </a:p>
          <a:p>
            <a:r>
              <a:rPr lang="en-GB" sz="3200" dirty="0">
                <a:latin typeface="HfW cursive semibold" panose="00000700000000000000" pitchFamily="2" charset="0"/>
              </a:rPr>
              <a:t>made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came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same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take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safe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date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lake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these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theme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complete</a:t>
            </a:r>
            <a:endParaRPr lang="en-GB" sz="3200" dirty="0" smtClean="0">
              <a:latin typeface="HfW cursive semibold" panose="000007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1134" y="468435"/>
            <a:ext cx="644313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Year 2 - the </a:t>
            </a:r>
            <a:r>
              <a:rPr lang="en-GB" sz="32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ee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 sound spelt </a:t>
            </a:r>
            <a:r>
              <a:rPr lang="en-GB" sz="32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</a:t>
            </a:r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k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d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c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himney 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v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alley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t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rolley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turkey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h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ockey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p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arsley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journey</a:t>
            </a:r>
          </a:p>
          <a:p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00" y="834351"/>
            <a:ext cx="91772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Today we are learning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am learning to use speech marks/ inverted commas </a:t>
            </a:r>
            <a:r>
              <a:rPr lang="en-GB" sz="2000" dirty="0" smtClean="0">
                <a:latin typeface="HfW cursive semibold" panose="00000700000000000000" pitchFamily="2" charset="0"/>
              </a:rPr>
              <a:t>accurately.</a:t>
            </a: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I will be successful if: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My writing is beautiful and </a:t>
            </a:r>
            <a:r>
              <a:rPr lang="en-GB" sz="2000" dirty="0" smtClean="0">
                <a:latin typeface="HfW cursive semibold" panose="00000700000000000000" pitchFamily="2" charset="0"/>
              </a:rPr>
              <a:t>neat.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can start a new line for a new speaker.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remember to put an inverted comma before the character talks.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end what the character is saying with inverted commas.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can use interesting synonyms for ‘said’.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HfW cursive semibold" panose="00000700000000000000" pitchFamily="2" charset="0"/>
              </a:rPr>
              <a:t>I spell key words correctly.</a:t>
            </a: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 smtClean="0">
              <a:latin typeface="HfW cursive semibold" panose="000007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96" y="1504604"/>
            <a:ext cx="476250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153" y="415636"/>
            <a:ext cx="85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What have we found out so far in the story?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Who are the main characters?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Where have they visited?</a:t>
            </a:r>
            <a:endParaRPr lang="en-GB" dirty="0">
              <a:latin typeface="HfW cursive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2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3" y="714895"/>
            <a:ext cx="10061776" cy="4905116"/>
          </a:xfrm>
        </p:spPr>
      </p:pic>
    </p:spTree>
    <p:extLst>
      <p:ext uri="{BB962C8B-B14F-4D97-AF65-F5344CB8AC3E}">
        <p14:creationId xmlns:p14="http://schemas.microsoft.com/office/powerpoint/2010/main" val="46856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" y="523702"/>
            <a:ext cx="10444748" cy="5295814"/>
          </a:xfrm>
        </p:spPr>
      </p:pic>
    </p:spTree>
    <p:extLst>
      <p:ext uri="{BB962C8B-B14F-4D97-AF65-F5344CB8AC3E}">
        <p14:creationId xmlns:p14="http://schemas.microsoft.com/office/powerpoint/2010/main" val="118975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" y="847898"/>
            <a:ext cx="10554349" cy="5029807"/>
          </a:xfrm>
        </p:spPr>
      </p:pic>
    </p:spTree>
    <p:extLst>
      <p:ext uri="{BB962C8B-B14F-4D97-AF65-F5344CB8AC3E}">
        <p14:creationId xmlns:p14="http://schemas.microsoft.com/office/powerpoint/2010/main" val="145622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" y="711719"/>
            <a:ext cx="11039201" cy="5148753"/>
          </a:xfrm>
        </p:spPr>
      </p:pic>
    </p:spTree>
    <p:extLst>
      <p:ext uri="{BB962C8B-B14F-4D97-AF65-F5344CB8AC3E}">
        <p14:creationId xmlns:p14="http://schemas.microsoft.com/office/powerpoint/2010/main" val="331973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" y="1163781"/>
            <a:ext cx="9890171" cy="4452631"/>
          </a:xfrm>
        </p:spPr>
      </p:pic>
    </p:spTree>
    <p:extLst>
      <p:ext uri="{BB962C8B-B14F-4D97-AF65-F5344CB8AC3E}">
        <p14:creationId xmlns:p14="http://schemas.microsoft.com/office/powerpoint/2010/main" val="113985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345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HfW cursive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Gott, Rebecca</cp:lastModifiedBy>
  <cp:revision>30</cp:revision>
  <dcterms:created xsi:type="dcterms:W3CDTF">2021-01-06T10:35:03Z</dcterms:created>
  <dcterms:modified xsi:type="dcterms:W3CDTF">2021-02-09T09:20:25Z</dcterms:modified>
</cp:coreProperties>
</file>