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3937-CF2C-4EBF-985A-07209F1C19D0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69E-44D9-4D69-A0E7-950D8267D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82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3937-CF2C-4EBF-985A-07209F1C19D0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69E-44D9-4D69-A0E7-950D8267D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98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3937-CF2C-4EBF-985A-07209F1C19D0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69E-44D9-4D69-A0E7-950D8267D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36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3937-CF2C-4EBF-985A-07209F1C19D0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69E-44D9-4D69-A0E7-950D8267D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1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3937-CF2C-4EBF-985A-07209F1C19D0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69E-44D9-4D69-A0E7-950D8267D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87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3937-CF2C-4EBF-985A-07209F1C19D0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69E-44D9-4D69-A0E7-950D8267D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51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3937-CF2C-4EBF-985A-07209F1C19D0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69E-44D9-4D69-A0E7-950D8267D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44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3937-CF2C-4EBF-985A-07209F1C19D0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69E-44D9-4D69-A0E7-950D8267D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28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3937-CF2C-4EBF-985A-07209F1C19D0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69E-44D9-4D69-A0E7-950D8267D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66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3937-CF2C-4EBF-985A-07209F1C19D0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69E-44D9-4D69-A0E7-950D8267D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48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3937-CF2C-4EBF-985A-07209F1C19D0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69E-44D9-4D69-A0E7-950D8267D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81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53937-CF2C-4EBF-985A-07209F1C19D0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6469E-44D9-4D69-A0E7-950D8267D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73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u="sng" dirty="0" smtClean="0">
                <a:latin typeface="HfW cursive semibold" panose="00000700000000000000" pitchFamily="2" charset="0"/>
              </a:rPr>
              <a:t>Thursday 21</a:t>
            </a:r>
            <a:r>
              <a:rPr lang="en-GB" sz="4800" u="sng" baseline="30000" dirty="0" smtClean="0">
                <a:latin typeface="HfW cursive semibold" panose="00000700000000000000" pitchFamily="2" charset="0"/>
              </a:rPr>
              <a:t>st</a:t>
            </a:r>
            <a:r>
              <a:rPr lang="en-GB" sz="4800" u="sng" dirty="0" smtClean="0">
                <a:latin typeface="HfW cursive semibold" panose="00000700000000000000" pitchFamily="2" charset="0"/>
              </a:rPr>
              <a:t> January</a:t>
            </a:r>
            <a:endParaRPr lang="en-GB" sz="4800" u="sng" dirty="0">
              <a:latin typeface="HfW cursive semibold" panose="000007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u="sng" dirty="0" smtClean="0">
                <a:latin typeface="HfW cursive semibold" panose="00000700000000000000" pitchFamily="2" charset="0"/>
              </a:rPr>
              <a:t>Writing instructions</a:t>
            </a:r>
            <a:endParaRPr lang="en-GB" sz="4400" u="sng" dirty="0">
              <a:latin typeface="HfW cursive semibold" panose="00000700000000000000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47509" y="14521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2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7479" y="470264"/>
            <a:ext cx="6439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Select and record the correct spellings.</a:t>
            </a:r>
            <a:endParaRPr lang="en-GB" sz="2400" dirty="0">
              <a:solidFill>
                <a:srgbClr val="0070C0"/>
              </a:solidFill>
              <a:latin typeface="HfW cursive" panose="000005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362931"/>
              </p:ext>
            </p:extLst>
          </p:nvPr>
        </p:nvGraphicFramePr>
        <p:xfrm>
          <a:off x="1086393" y="1257048"/>
          <a:ext cx="4386944" cy="5212080"/>
        </p:xfrm>
        <a:graphic>
          <a:graphicData uri="http://schemas.openxmlformats.org/drawingml/2006/table">
            <a:tbl>
              <a:tblPr/>
              <a:tblGrid>
                <a:gridCol w="4386944">
                  <a:extLst>
                    <a:ext uri="{9D8B030D-6E8A-4147-A177-3AD203B41FA5}">
                      <a16:colId xmlns:a16="http://schemas.microsoft.com/office/drawing/2014/main" val="5938103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rgbClr val="000000"/>
                          </a:solidFill>
                          <a:effectLst/>
                          <a:latin typeface="HfW precursive bold" panose="00000500000000000000" pitchFamily="2" charset="0"/>
                        </a:rPr>
                        <a:t>Year 1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HfW precursive bold" panose="00000500000000000000" pitchFamily="2" charset="0"/>
                        </a:rPr>
                        <a:t>The vowel digraph ‘er’ (unstressed) ‘er’ (stressed)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GB" dirty="0" smtClean="0">
                        <a:effectLst/>
                      </a:endParaRPr>
                    </a:p>
                    <a:p>
                      <a:endParaRPr lang="en-GB" dirty="0" smtClean="0">
                        <a:effectLst/>
                        <a:latin typeface="HfW cursive semibold" panose="000007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effectLst/>
                          <a:latin typeface="HfW cursive semibold" panose="00000700000000000000" pitchFamily="2" charset="0"/>
                        </a:rPr>
                        <a:t>better, beter  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effectLst/>
                          <a:latin typeface="HfW cursive semibold" panose="00000700000000000000" pitchFamily="2" charset="0"/>
                        </a:rPr>
                        <a:t>undr, under</a:t>
                      </a:r>
                      <a:r>
                        <a:rPr lang="en-GB" dirty="0" smtClean="0">
                          <a:effectLst/>
                        </a:rPr>
                        <a:t> 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effectLst/>
                          <a:latin typeface="HfW cursive semibold" panose="00000700000000000000" pitchFamily="2" charset="0"/>
                        </a:rPr>
                        <a:t>summer, sumer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effectLst/>
                          <a:latin typeface="HfW cursive semibold" panose="00000700000000000000" pitchFamily="2" charset="0"/>
                        </a:rPr>
                        <a:t>wintar, winter</a:t>
                      </a:r>
                      <a:r>
                        <a:rPr lang="en-GB" dirty="0" smtClean="0">
                          <a:effectLst/>
                        </a:rPr>
                        <a:t> 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effectLst/>
                          <a:latin typeface="HfW cursive semibold" panose="00000700000000000000" pitchFamily="2" charset="0"/>
                        </a:rPr>
                        <a:t>sister, sistr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effectLst/>
                          <a:latin typeface="HfW cursive semibold" panose="00000700000000000000" pitchFamily="2" charset="0"/>
                        </a:rPr>
                        <a:t>ruber, rubber</a:t>
                      </a:r>
                      <a:r>
                        <a:rPr lang="en-GB" dirty="0" smtClean="0">
                          <a:effectLst/>
                        </a:rPr>
                        <a:t> 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effectLst/>
                          <a:latin typeface="HfW cursive semibold" panose="00000700000000000000" pitchFamily="2" charset="0"/>
                        </a:rPr>
                        <a:t>her, hur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effectLst/>
                          <a:latin typeface="HfW cursive semibold" panose="00000700000000000000" pitchFamily="2" charset="0"/>
                        </a:rPr>
                        <a:t>term, turm</a:t>
                      </a:r>
                      <a:r>
                        <a:rPr lang="en-GB" dirty="0" smtClean="0">
                          <a:effectLst/>
                        </a:rPr>
                        <a:t> 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effectLst/>
                          <a:latin typeface="HfW cursive semibold" panose="00000700000000000000" pitchFamily="2" charset="0"/>
                        </a:rPr>
                        <a:t>vurb, verb</a:t>
                      </a:r>
                      <a:r>
                        <a:rPr lang="en-GB" dirty="0" smtClean="0">
                          <a:effectLst/>
                        </a:rPr>
                        <a:t> 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effectLst/>
                          <a:latin typeface="HfW cursive semibold" panose="00000700000000000000" pitchFamily="2" charset="0"/>
                        </a:rPr>
                        <a:t>person, pirson</a:t>
                      </a:r>
                      <a:r>
                        <a:rPr lang="en-GB" dirty="0" smtClean="0">
                          <a:effectLst/>
                        </a:rPr>
                        <a:t> 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55644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943725"/>
              </p:ext>
            </p:extLst>
          </p:nvPr>
        </p:nvGraphicFramePr>
        <p:xfrm>
          <a:off x="5904409" y="1186835"/>
          <a:ext cx="5238207" cy="5669280"/>
        </p:xfrm>
        <a:graphic>
          <a:graphicData uri="http://schemas.openxmlformats.org/drawingml/2006/table">
            <a:tbl>
              <a:tblPr/>
              <a:tblGrid>
                <a:gridCol w="5238207">
                  <a:extLst>
                    <a:ext uri="{9D8B030D-6E8A-4147-A177-3AD203B41FA5}">
                      <a16:colId xmlns:a16="http://schemas.microsoft.com/office/drawing/2014/main" val="252727533"/>
                    </a:ext>
                  </a:extLst>
                </a:gridCol>
              </a:tblGrid>
              <a:tr h="51045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800" b="1" dirty="0">
                          <a:solidFill>
                            <a:srgbClr val="760096"/>
                          </a:solidFill>
                          <a:effectLst/>
                          <a:latin typeface="HfW cursive three lines" panose="00000500000000000000" pitchFamily="2" charset="0"/>
                        </a:rPr>
                        <a:t>Year 2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>
                          <a:effectLst/>
                          <a:latin typeface="HfW cursive semibold" panose="00000700000000000000" pitchFamily="2" charset="0"/>
                        </a:rPr>
                        <a:t>Year 2 adding ed, er , est and y to words ending in e with a consonant before it</a:t>
                      </a:r>
                      <a:r>
                        <a:rPr lang="en-GB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solidFill>
                            <a:srgbClr val="C800FF"/>
                          </a:solidFill>
                          <a:effectLst/>
                          <a:latin typeface="HfW cursive semibold" panose="00000700000000000000" pitchFamily="2" charset="0"/>
                        </a:rPr>
                        <a:t>hikin, hiking, hyking</a:t>
                      </a:r>
                      <a:r>
                        <a:rPr lang="en-GB" dirty="0" smtClean="0">
                          <a:solidFill>
                            <a:srgbClr val="C800FF"/>
                          </a:solidFill>
                          <a:effectLst/>
                        </a:rPr>
                        <a:t> 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solidFill>
                            <a:srgbClr val="C800FF"/>
                          </a:solidFill>
                          <a:effectLst/>
                          <a:latin typeface="HfW cursive semibold" panose="00000700000000000000" pitchFamily="2" charset="0"/>
                        </a:rPr>
                        <a:t>hyked, hicked, hiked</a:t>
                      </a:r>
                      <a:r>
                        <a:rPr lang="en-GB" dirty="0" smtClean="0">
                          <a:solidFill>
                            <a:srgbClr val="C800FF"/>
                          </a:solidFill>
                          <a:effectLst/>
                        </a:rPr>
                        <a:t> 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solidFill>
                            <a:srgbClr val="C800FF"/>
                          </a:solidFill>
                          <a:effectLst/>
                          <a:latin typeface="HfW cursive semibold" panose="00000700000000000000" pitchFamily="2" charset="0"/>
                        </a:rPr>
                        <a:t>hyker, hiker,</a:t>
                      </a:r>
                      <a:r>
                        <a:rPr lang="en-GB" baseline="0" dirty="0" smtClean="0">
                          <a:solidFill>
                            <a:srgbClr val="C800FF"/>
                          </a:solidFill>
                          <a:effectLst/>
                          <a:latin typeface="HfW cursive semibold" panose="00000700000000000000" pitchFamily="2" charset="0"/>
                        </a:rPr>
                        <a:t> hayker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solidFill>
                            <a:srgbClr val="C800FF"/>
                          </a:solidFill>
                          <a:effectLst/>
                          <a:latin typeface="HfW cursive semibold" panose="00000700000000000000" pitchFamily="2" charset="0"/>
                        </a:rPr>
                        <a:t>nicer, nycer, nicker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solidFill>
                            <a:srgbClr val="C800FF"/>
                          </a:solidFill>
                          <a:effectLst/>
                          <a:latin typeface="HfW cursive semibold" panose="00000700000000000000" pitchFamily="2" charset="0"/>
                        </a:rPr>
                        <a:t>nysest, nicest, nicesst</a:t>
                      </a:r>
                      <a:r>
                        <a:rPr lang="en-GB" dirty="0" smtClean="0">
                          <a:solidFill>
                            <a:srgbClr val="C800FF"/>
                          </a:solidFill>
                          <a:effectLst/>
                        </a:rPr>
                        <a:t> 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solidFill>
                            <a:srgbClr val="C800FF"/>
                          </a:solidFill>
                          <a:effectLst/>
                          <a:latin typeface="HfW cursive semibold" panose="00000700000000000000" pitchFamily="2" charset="0"/>
                        </a:rPr>
                        <a:t>shinee,</a:t>
                      </a:r>
                      <a:r>
                        <a:rPr lang="en-GB" baseline="0" dirty="0" smtClean="0">
                          <a:solidFill>
                            <a:srgbClr val="C800FF"/>
                          </a:solidFill>
                          <a:effectLst/>
                          <a:latin typeface="HfW cursive semibold" panose="00000700000000000000" pitchFamily="2" charset="0"/>
                        </a:rPr>
                        <a:t> </a:t>
                      </a:r>
                      <a:r>
                        <a:rPr lang="en-GB" dirty="0" smtClean="0">
                          <a:solidFill>
                            <a:srgbClr val="C800FF"/>
                          </a:solidFill>
                          <a:effectLst/>
                          <a:latin typeface="HfW cursive semibold" panose="00000700000000000000" pitchFamily="2" charset="0"/>
                        </a:rPr>
                        <a:t>shiny,</a:t>
                      </a:r>
                      <a:r>
                        <a:rPr lang="en-GB" baseline="0" dirty="0" smtClean="0">
                          <a:solidFill>
                            <a:srgbClr val="C800FF"/>
                          </a:solidFill>
                          <a:effectLst/>
                          <a:latin typeface="HfW cursive semibold" panose="00000700000000000000" pitchFamily="2" charset="0"/>
                        </a:rPr>
                        <a:t> shayny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solidFill>
                            <a:srgbClr val="C800FF"/>
                          </a:solidFill>
                          <a:effectLst/>
                          <a:latin typeface="HfW cursive semibold" panose="00000700000000000000" pitchFamily="2" charset="0"/>
                        </a:rPr>
                        <a:t>beang, being,</a:t>
                      </a:r>
                      <a:r>
                        <a:rPr lang="en-GB" baseline="0" dirty="0" smtClean="0">
                          <a:solidFill>
                            <a:srgbClr val="C800FF"/>
                          </a:solidFill>
                          <a:effectLst/>
                          <a:latin typeface="HfW cursive semibold" panose="00000700000000000000" pitchFamily="2" charset="0"/>
                        </a:rPr>
                        <a:t> beeing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solidFill>
                            <a:srgbClr val="C800FF"/>
                          </a:solidFill>
                          <a:effectLst/>
                          <a:latin typeface="HfW cursive semibold" panose="00000700000000000000" pitchFamily="2" charset="0"/>
                        </a:rPr>
                        <a:t>shayning, shining,</a:t>
                      </a:r>
                      <a:r>
                        <a:rPr lang="en-GB" baseline="0" dirty="0" smtClean="0">
                          <a:solidFill>
                            <a:srgbClr val="C800FF"/>
                          </a:solidFill>
                          <a:effectLst/>
                          <a:latin typeface="HfW cursive semibold" panose="00000700000000000000" pitchFamily="2" charset="0"/>
                        </a:rPr>
                        <a:t> shinning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solidFill>
                            <a:srgbClr val="C800FF"/>
                          </a:solidFill>
                          <a:effectLst/>
                          <a:latin typeface="HfW cursive semibold" panose="00000700000000000000" pitchFamily="2" charset="0"/>
                        </a:rPr>
                        <a:t>scary, scery, scarry</a:t>
                      </a:r>
                      <a:r>
                        <a:rPr lang="en-GB" dirty="0" smtClean="0">
                          <a:solidFill>
                            <a:srgbClr val="C800FF"/>
                          </a:solidFill>
                          <a:effectLst/>
                        </a:rPr>
                        <a:t> 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solidFill>
                            <a:srgbClr val="C800FF"/>
                          </a:solidFill>
                          <a:effectLst/>
                          <a:latin typeface="HfW cursive semibold" panose="00000700000000000000" pitchFamily="2" charset="0"/>
                        </a:rPr>
                        <a:t>scering, scaring,</a:t>
                      </a:r>
                      <a:r>
                        <a:rPr lang="en-GB" baseline="0" dirty="0" smtClean="0">
                          <a:solidFill>
                            <a:srgbClr val="C800FF"/>
                          </a:solidFill>
                          <a:effectLst/>
                          <a:latin typeface="HfW cursive semibold" panose="00000700000000000000" pitchFamily="2" charset="0"/>
                        </a:rPr>
                        <a:t> scairing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340458"/>
                  </a:ext>
                </a:extLst>
              </a:tr>
            </a:tbl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66903" y="3411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2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258" y="506322"/>
            <a:ext cx="8107136" cy="6059776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4594" y="14652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5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23" y="587830"/>
            <a:ext cx="10515600" cy="59436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 smtClean="0">
                <a:latin typeface="HfW cursive" panose="00000500000000000000" pitchFamily="2" charset="0"/>
              </a:rPr>
              <a:t>You are going to write a set of instructions today.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>
              <a:latin typeface="HfW cursive" panose="000005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Think back to Monday when you thought about what instructions would be useful.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>
              <a:solidFill>
                <a:srgbClr val="0070C0"/>
              </a:solidFill>
              <a:latin typeface="HfW cursive" panose="000005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dirty="0" smtClean="0">
                <a:latin typeface="HfW cursive" panose="00000500000000000000" pitchFamily="2" charset="0"/>
              </a:rPr>
              <a:t>Task: Write a set of instructions.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They could be: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How to make a certain sandwich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solidFill>
                  <a:srgbClr val="0070C0"/>
                </a:solidFill>
                <a:latin typeface="HfW cursive" panose="00000500000000000000" pitchFamily="2" charset="0"/>
              </a:rPr>
              <a:t>H</a:t>
            </a: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ow to make cake/biscuit etc.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How to wash your hands properly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How to brush your teeth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 smtClean="0">
                <a:latin typeface="HfW cursive" panose="00000500000000000000" pitchFamily="2" charset="0"/>
              </a:rPr>
              <a:t>It can be anything that you like.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0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HfW cursive" panose="00000500000000000000" pitchFamily="2" charset="0"/>
              </a:rPr>
              <a:t>Instructions</a:t>
            </a:r>
            <a:endParaRPr lang="en-GB" u="sng" dirty="0">
              <a:latin typeface="HfW cursiv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Remember to include:</a:t>
            </a:r>
          </a:p>
          <a:p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Title</a:t>
            </a:r>
          </a:p>
          <a:p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What you will need</a:t>
            </a:r>
          </a:p>
          <a:p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Method - simple steps in the correct order</a:t>
            </a:r>
          </a:p>
          <a:p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Imperative verbs</a:t>
            </a:r>
          </a:p>
          <a:p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Time conjunctions 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HfW cursive" panose="00000500000000000000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99760" y="49399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8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66" y="48475"/>
            <a:ext cx="5009363" cy="6761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9956" y="739833"/>
            <a:ext cx="281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 bold" panose="00000500000000000000" pitchFamily="2" charset="0"/>
              </a:rPr>
              <a:t>Here is an example</a:t>
            </a:r>
            <a:endParaRPr lang="en-GB" dirty="0">
              <a:latin typeface="HfW cursive bold" panose="00000500000000000000" pitchFamily="2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3120" y="20661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5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225</Words>
  <Application>Microsoft Office PowerPoint</Application>
  <PresentationFormat>Widescreen</PresentationFormat>
  <Paragraphs>47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HfW cursive</vt:lpstr>
      <vt:lpstr>HfW cursive bold</vt:lpstr>
      <vt:lpstr>HfW cursive semibold</vt:lpstr>
      <vt:lpstr>HfW cursive three lines</vt:lpstr>
      <vt:lpstr>HfW precursive bold</vt:lpstr>
      <vt:lpstr>Office Theme</vt:lpstr>
      <vt:lpstr>Thursday 21st January</vt:lpstr>
      <vt:lpstr>PowerPoint Presentation</vt:lpstr>
      <vt:lpstr>PowerPoint Presentation</vt:lpstr>
      <vt:lpstr>PowerPoint Presentation</vt:lpstr>
      <vt:lpstr>Instructions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19th January</dc:title>
  <dc:creator>Gott, Rebecca</dc:creator>
  <cp:lastModifiedBy>Gott, Rebecca</cp:lastModifiedBy>
  <cp:revision>30</cp:revision>
  <dcterms:created xsi:type="dcterms:W3CDTF">2021-01-12T09:56:08Z</dcterms:created>
  <dcterms:modified xsi:type="dcterms:W3CDTF">2021-01-20T09:17:55Z</dcterms:modified>
</cp:coreProperties>
</file>