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378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DA0CC-81A5-4C04-9EF6-092639300212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1FEA-8495-4D79-8BE9-2AD05EE47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7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3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5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2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4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0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4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4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4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4F53-68C5-4892-9214-4AC0C2B079BF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88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28723"/>
              </p:ext>
            </p:extLst>
          </p:nvPr>
        </p:nvGraphicFramePr>
        <p:xfrm>
          <a:off x="372597" y="950347"/>
          <a:ext cx="11247648" cy="5376054"/>
        </p:xfrm>
        <a:graphic>
          <a:graphicData uri="http://schemas.openxmlformats.org/drawingml/2006/table">
            <a:tbl>
              <a:tblPr/>
              <a:tblGrid>
                <a:gridCol w="1590674">
                  <a:extLst>
                    <a:ext uri="{9D8B030D-6E8A-4147-A177-3AD203B41FA5}">
                      <a16:colId xmlns:a16="http://schemas.microsoft.com/office/drawing/2014/main" val="1851461765"/>
                    </a:ext>
                  </a:extLst>
                </a:gridCol>
                <a:gridCol w="4149995">
                  <a:extLst>
                    <a:ext uri="{9D8B030D-6E8A-4147-A177-3AD203B41FA5}">
                      <a16:colId xmlns:a16="http://schemas.microsoft.com/office/drawing/2014/main" val="2858541325"/>
                    </a:ext>
                  </a:extLst>
                </a:gridCol>
                <a:gridCol w="3048144">
                  <a:extLst>
                    <a:ext uri="{9D8B030D-6E8A-4147-A177-3AD203B41FA5}">
                      <a16:colId xmlns:a16="http://schemas.microsoft.com/office/drawing/2014/main" val="2324958835"/>
                    </a:ext>
                  </a:extLst>
                </a:gridCol>
                <a:gridCol w="2458835">
                  <a:extLst>
                    <a:ext uri="{9D8B030D-6E8A-4147-A177-3AD203B41FA5}">
                      <a16:colId xmlns:a16="http://schemas.microsoft.com/office/drawing/2014/main" val="4055121629"/>
                    </a:ext>
                  </a:extLst>
                </a:gridCol>
              </a:tblGrid>
              <a:tr h="264829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Subject Specific Vocabulary​</a:t>
                      </a:r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Sticky </a:t>
                      </a:r>
                      <a:r>
                        <a:rPr lang="en-GB" sz="1100" b="1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Knowledge about </a:t>
                      </a:r>
                      <a:endParaRPr lang="en-GB" sz="1100" b="1" i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7975962"/>
                  </a:ext>
                </a:extLst>
              </a:tr>
              <a:tr h="107199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Toys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 object for a child to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play with.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auto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After half term, we will be learning about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toys and how they have changed since the Victorian times. Children will consider present day toys, and compare them to toys from the past.</a:t>
                      </a:r>
                      <a:endParaRPr lang="en-GB" sz="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997804"/>
                  </a:ext>
                </a:extLst>
              </a:tr>
              <a:tr h="5539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 able to explain about the toys they play</a:t>
                      </a:r>
                      <a:r>
                        <a:rPr lang="en-GB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with today – including materials they are made from.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8097301"/>
                  </a:ext>
                </a:extLst>
              </a:tr>
              <a:tr h="136114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​modern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Something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from recent times.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0391"/>
                  </a:ext>
                </a:extLst>
              </a:tr>
              <a:tr h="3226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Recognise old and new toys and explain how they know this. Understand</a:t>
                      </a:r>
                      <a:r>
                        <a:rPr lang="en-GB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that in Victorian times, boys and girls had different toys, as did rich and poor children.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36606183"/>
                  </a:ext>
                </a:extLst>
              </a:tr>
              <a:tr h="661181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​present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period of time that is now.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65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​21</a:t>
                      </a:r>
                      <a:r>
                        <a:rPr lang="en-GB" sz="1600" b="0" i="0" baseline="3000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 century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years from 2000, to 2999.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17864"/>
                  </a:ext>
                </a:extLst>
              </a:tr>
              <a:tr h="57051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past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period of time that has already happened.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Describe features of different toys – old and new.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8611978"/>
                  </a:ext>
                </a:extLst>
              </a:tr>
              <a:tr h="282806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​Victorian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period of time when Queen Victorian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was Queen – 1837 to 1901.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l" fontAlgn="auto"/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03369"/>
                  </a:ext>
                </a:extLst>
              </a:tr>
              <a:tr h="219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explain how we can find out about toys from the past - 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9109792"/>
                  </a:ext>
                </a:extLst>
              </a:tr>
              <a:tr h="311762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​future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period of time that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is yet to come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76582"/>
                  </a:ext>
                </a:extLst>
              </a:tr>
              <a:tr h="2190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Use vocabulary relating</a:t>
                      </a:r>
                      <a:r>
                        <a:rPr lang="en-GB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to the passing of time.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34229698"/>
                  </a:ext>
                </a:extLst>
              </a:tr>
              <a:tr h="28528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old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Something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that has been around for a long time.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540128"/>
                  </a:ext>
                </a:extLst>
              </a:tr>
              <a:tr h="138196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changes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Make something different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774344"/>
                  </a:ext>
                </a:extLst>
              </a:tr>
              <a:tr h="3205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Understand the chronology of toys and how they have evolved.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19198174"/>
                  </a:ext>
                </a:extLst>
              </a:tr>
              <a:tr h="430208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​source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Somewhere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 someone</a:t>
                      </a: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we get information about something from.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9042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flipV="1">
            <a:off x="423863" y="189550"/>
            <a:ext cx="83884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829480" y="774266"/>
            <a:ext cx="11248373" cy="6731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56062"/>
              </p:ext>
            </p:extLst>
          </p:nvPr>
        </p:nvGraphicFramePr>
        <p:xfrm>
          <a:off x="372597" y="233880"/>
          <a:ext cx="11247648" cy="726694"/>
        </p:xfrm>
        <a:graphic>
          <a:graphicData uri="http://schemas.openxmlformats.org/drawingml/2006/table">
            <a:tbl>
              <a:tblPr/>
              <a:tblGrid>
                <a:gridCol w="2126763">
                  <a:extLst>
                    <a:ext uri="{9D8B030D-6E8A-4147-A177-3AD203B41FA5}">
                      <a16:colId xmlns:a16="http://schemas.microsoft.com/office/drawing/2014/main" val="716076005"/>
                    </a:ext>
                  </a:extLst>
                </a:gridCol>
                <a:gridCol w="9120885">
                  <a:extLst>
                    <a:ext uri="{9D8B030D-6E8A-4147-A177-3AD203B41FA5}">
                      <a16:colId xmlns:a16="http://schemas.microsoft.com/office/drawing/2014/main" val="608035354"/>
                    </a:ext>
                  </a:extLst>
                </a:gridCol>
              </a:tblGrid>
              <a:tr h="336550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Yarm Primary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306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  <a:r>
                        <a:rPr lang="en-GB" sz="14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Two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Enquiry Question</a:t>
                      </a: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Let’s Play – how have toys changed?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59906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0661" y="2799648"/>
            <a:ext cx="1680110" cy="16876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162" y="4663407"/>
            <a:ext cx="2570998" cy="148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7" y="1465848"/>
            <a:ext cx="9824537" cy="373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6747" y="709863"/>
            <a:ext cx="833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Toys timeline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656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6E202B1343D438456FC5A0643739A" ma:contentTypeVersion="4" ma:contentTypeDescription="Create a new document." ma:contentTypeScope="" ma:versionID="5ae612591234c76d59260dcb31578fb6">
  <xsd:schema xmlns:xsd="http://www.w3.org/2001/XMLSchema" xmlns:xs="http://www.w3.org/2001/XMLSchema" xmlns:p="http://schemas.microsoft.com/office/2006/metadata/properties" xmlns:ns2="5ded66cc-194f-4eb5-9a90-fee91d73535c" xmlns:ns3="461e2da7-4e58-49b5-a0bb-400a75bba1a6" targetNamespace="http://schemas.microsoft.com/office/2006/metadata/properties" ma:root="true" ma:fieldsID="a3fa2183833579db912bc0fcd39e600d" ns2:_="" ns3:_="">
    <xsd:import namespace="5ded66cc-194f-4eb5-9a90-fee91d73535c"/>
    <xsd:import namespace="461e2da7-4e58-49b5-a0bb-400a75bba1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d66cc-194f-4eb5-9a90-fee91d7353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e2da7-4e58-49b5-a0bb-400a75bba1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4C8410-F7BF-43A6-B564-A6CE1FE78F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ded66cc-194f-4eb5-9a90-fee91d73535c"/>
    <ds:schemaRef ds:uri="461e2da7-4e58-49b5-a0bb-400a75bba1a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9ED56C-3E98-4413-8D78-A772C7F294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ed66cc-194f-4eb5-9a90-fee91d73535c"/>
    <ds:schemaRef ds:uri="461e2da7-4e58-49b5-a0bb-400a75bba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20616D-01CD-4573-AD01-5E4079611D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260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banana’s make us run faster?</dc:title>
  <dc:creator>Fuller, Dawn</dc:creator>
  <cp:lastModifiedBy>Hughes, V</cp:lastModifiedBy>
  <cp:revision>38</cp:revision>
  <dcterms:created xsi:type="dcterms:W3CDTF">2020-01-14T13:39:29Z</dcterms:created>
  <dcterms:modified xsi:type="dcterms:W3CDTF">2023-01-02T13:16:12Z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0x0101005EF6E202B1343D438456FC5A0643739A</vt:lpwstr>
  </property>
</Properties>
</file>