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</p:sldIdLst>
  <p:sldSz cx="9906000" cy="6858000" type="A4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FF"/>
    <a:srgbClr val="FF4F4F"/>
    <a:srgbClr val="FE00FE"/>
    <a:srgbClr val="9C5BCD"/>
    <a:srgbClr val="FF4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8959" autoAdjust="0"/>
    <p:restoredTop sz="94660"/>
  </p:normalViewPr>
  <p:slideViewPr>
    <p:cSldViewPr snapToGrid="0">
      <p:cViewPr varScale="1">
        <p:scale>
          <a:sx n="63" d="100"/>
          <a:sy n="63" d="100"/>
        </p:scale>
        <p:origin x="1616" y="32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eil Morris" userId="0e563a00-bac6-4476-9e73-21e3726e2a48" providerId="ADAL" clId="{AE865769-69A5-41F7-A498-B65D6516ABC2}"/>
    <pc:docChg chg="modSld">
      <pc:chgData name="Neil Morris" userId="0e563a00-bac6-4476-9e73-21e3726e2a48" providerId="ADAL" clId="{AE865769-69A5-41F7-A498-B65D6516ABC2}" dt="2026-09-15T19:54:10.203" v="12" actId="20577"/>
      <pc:docMkLst>
        <pc:docMk/>
      </pc:docMkLst>
      <pc:sldChg chg="modSp mod">
        <pc:chgData name="Neil Morris" userId="0e563a00-bac6-4476-9e73-21e3726e2a48" providerId="ADAL" clId="{AE865769-69A5-41F7-A498-B65D6516ABC2}" dt="2026-09-15T19:54:10.203" v="12" actId="20577"/>
        <pc:sldMkLst>
          <pc:docMk/>
          <pc:sldMk cId="2763369681" sldId="256"/>
        </pc:sldMkLst>
        <pc:spChg chg="mod">
          <ac:chgData name="Neil Morris" userId="0e563a00-bac6-4476-9e73-21e3726e2a48" providerId="ADAL" clId="{AE865769-69A5-41F7-A498-B65D6516ABC2}" dt="2026-09-15T19:54:10.203" v="12" actId="20577"/>
          <ac:spMkLst>
            <pc:docMk/>
            <pc:sldMk cId="2763369681" sldId="256"/>
            <ac:spMk id="4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0C716-FEF7-48E4-B154-C6743837528A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EFC7B-5934-4F1E-9C0B-E358548929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8772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0C716-FEF7-48E4-B154-C6743837528A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EFC7B-5934-4F1E-9C0B-E358548929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66509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0C716-FEF7-48E4-B154-C6743837528A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EFC7B-5934-4F1E-9C0B-E358548929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47691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0C716-FEF7-48E4-B154-C6743837528A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EFC7B-5934-4F1E-9C0B-E358548929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81868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0C716-FEF7-48E4-B154-C6743837528A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EFC7B-5934-4F1E-9C0B-E358548929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5101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0C716-FEF7-48E4-B154-C6743837528A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EFC7B-5934-4F1E-9C0B-E358548929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8509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0C716-FEF7-48E4-B154-C6743837528A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EFC7B-5934-4F1E-9C0B-E358548929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12741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0C716-FEF7-48E4-B154-C6743837528A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EFC7B-5934-4F1E-9C0B-E358548929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01422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0C716-FEF7-48E4-B154-C6743837528A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EFC7B-5934-4F1E-9C0B-E358548929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8101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0C716-FEF7-48E4-B154-C6743837528A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EFC7B-5934-4F1E-9C0B-E358548929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572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0C716-FEF7-48E4-B154-C6743837528A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EFC7B-5934-4F1E-9C0B-E358548929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50395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A0C716-FEF7-48E4-B154-C6743837528A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1EFC7B-5934-4F1E-9C0B-E358548929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21964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5575" y="641735"/>
            <a:ext cx="3148714" cy="1430969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GB" sz="1000" u="sng" dirty="0">
                <a:effectLst/>
                <a:latin typeface="Letter-join Basic 40" panose="02000505000000020003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English</a:t>
            </a:r>
            <a:r>
              <a:rPr lang="en-GB" sz="1000" b="1" dirty="0">
                <a:effectLst/>
                <a:latin typeface="Letter-join Basic 40" panose="02000505000000020003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endParaRPr lang="en-GB" sz="1000" dirty="0">
              <a:effectLst/>
              <a:latin typeface="Letter-join Basic 40" panose="02000505000000020003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100" dirty="0">
                <a:effectLst/>
                <a:latin typeface="Letter-join Basic 40" panose="02000505000000020003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Daily </a:t>
            </a:r>
            <a:r>
              <a:rPr lang="en-GB" sz="1100" dirty="0">
                <a:latin typeface="Letter-join Basic 40" panose="02000505000000020003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grammar lessons/spelling session</a:t>
            </a:r>
            <a:endParaRPr lang="en-GB" sz="1100" dirty="0">
              <a:effectLst/>
              <a:latin typeface="Letter-join Basic 40" panose="02000505000000020003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100" dirty="0">
                <a:latin typeface="Letter-join Basic 40" panose="02000505000000020003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Weekly spellings to learn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100" dirty="0">
                <a:latin typeface="Letter-join Basic 40" panose="02000505000000020003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Class Texts </a:t>
            </a:r>
            <a:r>
              <a:rPr lang="en-GB" sz="1100" b="1" dirty="0">
                <a:latin typeface="Letter-join Basic 40" panose="02000505000000020003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– Narnia and Last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100" b="1" dirty="0">
                <a:latin typeface="Letter-join Basic 40" panose="02000505000000020003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Setting descriptions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100" b="1" dirty="0">
                <a:latin typeface="Letter-join Basic 40" panose="02000505000000020003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Diary entries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100" b="1" dirty="0">
                <a:latin typeface="Letter-join Basic 40" panose="02000505000000020003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Edit and revise </a:t>
            </a:r>
          </a:p>
        </p:txBody>
      </p:sp>
      <p:sp>
        <p:nvSpPr>
          <p:cNvPr id="7" name="Rectangle 6"/>
          <p:cNvSpPr/>
          <p:nvPr/>
        </p:nvSpPr>
        <p:spPr>
          <a:xfrm>
            <a:off x="6486409" y="2741921"/>
            <a:ext cx="3215411" cy="1954381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74000">
                <a:schemeClr val="accent2">
                  <a:lumMod val="45000"/>
                  <a:lumOff val="55000"/>
                </a:schemeClr>
              </a:gs>
              <a:gs pos="83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txBody>
          <a:bodyPr wrap="square">
            <a:spAutoFit/>
          </a:bodyPr>
          <a:lstStyle/>
          <a:p>
            <a:pPr lvl="0"/>
            <a:r>
              <a:rPr lang="en-GB" sz="1100" b="1" u="sng" dirty="0">
                <a:latin typeface="Letter-join Basic 40" panose="02000505000000020003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Science</a:t>
            </a:r>
            <a:r>
              <a:rPr lang="en-GB" sz="1100" b="1" dirty="0">
                <a:latin typeface="Letter-join Basic 40" panose="02000505000000020003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lvl="0"/>
            <a:r>
              <a:rPr lang="en-US" sz="1100" dirty="0">
                <a:latin typeface="Letter-join Basic 40" panose="02000505000000020003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Forces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100" dirty="0">
                <a:latin typeface="Letter-join Basic 40" panose="02000505000000020003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Explaining the effect of gravity on falling objects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100" dirty="0">
                <a:latin typeface="Letter-join Basic 40" panose="02000505000000020003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Identifying the effects of air resistance, water resistance and friction that act between moving surfaces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100" dirty="0">
                <a:latin typeface="Letter-join Basic 40" panose="02000505000000020003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Mechanisms (including levers, pulleys and gears)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100" dirty="0">
                <a:latin typeface="Letter-join Basic 40" panose="02000505000000020003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Working scientifically – planning scientific enquiries</a:t>
            </a:r>
          </a:p>
        </p:txBody>
      </p:sp>
      <p:sp>
        <p:nvSpPr>
          <p:cNvPr id="9" name="Rectangle 8"/>
          <p:cNvSpPr/>
          <p:nvPr/>
        </p:nvSpPr>
        <p:spPr>
          <a:xfrm>
            <a:off x="6486408" y="4867151"/>
            <a:ext cx="3215411" cy="646331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5000"/>
                  <a:lumOff val="95000"/>
                </a:schemeClr>
              </a:gs>
              <a:gs pos="74000">
                <a:schemeClr val="accent4">
                  <a:lumMod val="45000"/>
                  <a:lumOff val="55000"/>
                </a:schemeClr>
              </a:gs>
              <a:gs pos="83000">
                <a:schemeClr val="accent4">
                  <a:lumMod val="45000"/>
                  <a:lumOff val="55000"/>
                </a:schemeClr>
              </a:gs>
              <a:gs pos="100000">
                <a:schemeClr val="accent4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txBody>
          <a:bodyPr wrap="square">
            <a:spAutoFit/>
          </a:bodyPr>
          <a:lstStyle/>
          <a:p>
            <a:r>
              <a:rPr lang="en-GB" sz="1200" b="1" u="sng" dirty="0">
                <a:solidFill>
                  <a:prstClr val="black"/>
                </a:solidFill>
                <a:latin typeface="Letter-join Basic 40" panose="02000505000000020003" pitchFamily="50" charset="0"/>
                <a:ea typeface="Calibri" panose="020F0502020204030204" pitchFamily="34" charset="0"/>
                <a:cs typeface="Arial" panose="020B0604020202020204" pitchFamily="34" charset="0"/>
              </a:rPr>
              <a:t>RE – Sikhism</a:t>
            </a:r>
          </a:p>
          <a:p>
            <a:r>
              <a:rPr lang="en-US" sz="1200" dirty="0">
                <a:latin typeface="Letter-join Basic 40" panose="02000505000000020003" pitchFamily="50" charset="0"/>
              </a:rPr>
              <a:t>How far would a Sikh go for his/her religion?</a:t>
            </a:r>
            <a:endParaRPr lang="en-GB" sz="1200" b="1" u="sng" dirty="0">
              <a:solidFill>
                <a:prstClr val="black"/>
              </a:solidFill>
              <a:latin typeface="Letter-join Basic 40" panose="02000505000000020003" pitchFamily="50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993408" y="5807663"/>
            <a:ext cx="1321099" cy="461665"/>
          </a:xfrm>
          <a:prstGeom prst="rect">
            <a:avLst/>
          </a:prstGeom>
          <a:gradFill flip="none" rotWithShape="1">
            <a:gsLst>
              <a:gs pos="0">
                <a:srgbClr val="FF4F4F">
                  <a:tint val="66000"/>
                  <a:satMod val="160000"/>
                </a:srgbClr>
              </a:gs>
              <a:gs pos="50000">
                <a:srgbClr val="FF4F4F">
                  <a:tint val="44500"/>
                  <a:satMod val="160000"/>
                </a:srgbClr>
              </a:gs>
              <a:gs pos="100000">
                <a:srgbClr val="FF4F4F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</p:spPr>
        <p:txBody>
          <a:bodyPr wrap="square">
            <a:spAutoFit/>
          </a:bodyPr>
          <a:lstStyle/>
          <a:p>
            <a:r>
              <a:rPr lang="en-GB" sz="1200" b="1" u="sng" dirty="0">
                <a:effectLst/>
                <a:latin typeface="Letter-join Basic 40" panose="02000505000000020003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PE</a:t>
            </a:r>
          </a:p>
          <a:p>
            <a:r>
              <a:rPr lang="en-US" sz="1200" b="1" dirty="0">
                <a:latin typeface="Letter-join Basic 40" panose="02000505000000020003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Multi skills </a:t>
            </a:r>
            <a:endParaRPr lang="en-GB" sz="1200" b="1" dirty="0">
              <a:effectLst/>
              <a:latin typeface="Letter-join Basic 40" panose="02000505000000020003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44260" y="5786192"/>
            <a:ext cx="3139220" cy="938719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txBody>
          <a:bodyPr wrap="square">
            <a:spAutoFit/>
          </a:bodyPr>
          <a:lstStyle/>
          <a:p>
            <a:r>
              <a:rPr lang="en-GB" sz="1100" b="1" u="sng" dirty="0">
                <a:latin typeface="Letter-join Basic 40" panose="02000505000000020003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PSHE – Jigsaw framework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b="1" dirty="0">
                <a:latin typeface="Letter-join Basic 40" panose="02000505000000020003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en-GB" sz="1100" b="1" dirty="0">
                <a:latin typeface="Letter-join Basic 40" panose="02000505000000020003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y Year Ahead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b="1" dirty="0">
                <a:latin typeface="Letter-join Basic 40" panose="02000505000000020003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B</a:t>
            </a:r>
            <a:r>
              <a:rPr lang="en-GB" sz="1100" b="1" dirty="0" err="1">
                <a:latin typeface="Letter-join Basic 40" panose="02000505000000020003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eing</a:t>
            </a:r>
            <a:r>
              <a:rPr lang="en-GB" sz="1100" b="1" dirty="0">
                <a:latin typeface="Letter-join Basic 40" panose="02000505000000020003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 A Citizen of My Country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b="1" dirty="0">
                <a:latin typeface="Letter-join Basic 40" panose="02000505000000020003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Y</a:t>
            </a:r>
            <a:r>
              <a:rPr lang="en-GB" sz="1100" b="1" dirty="0">
                <a:latin typeface="Letter-join Basic 40" panose="02000505000000020003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ear 5 Responsibilities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b="1" dirty="0">
                <a:latin typeface="Letter-join Basic 40" panose="02000505000000020003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R</a:t>
            </a:r>
            <a:r>
              <a:rPr lang="en-GB" sz="1100" b="1" dirty="0" err="1">
                <a:latin typeface="Letter-join Basic 40" panose="02000505000000020003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ewards</a:t>
            </a:r>
            <a:r>
              <a:rPr lang="en-GB" sz="1100" b="1" dirty="0">
                <a:latin typeface="Letter-join Basic 40" panose="02000505000000020003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 and Consequences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23452" y="2785722"/>
            <a:ext cx="3148714" cy="144655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75000"/>
                  <a:tint val="66000"/>
                  <a:satMod val="160000"/>
                </a:schemeClr>
              </a:gs>
              <a:gs pos="50000">
                <a:schemeClr val="accent2">
                  <a:lumMod val="75000"/>
                  <a:tint val="44500"/>
                  <a:satMod val="160000"/>
                </a:schemeClr>
              </a:gs>
              <a:gs pos="100000">
                <a:schemeClr val="accent2">
                  <a:lumMod val="7500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txBody>
          <a:bodyPr wrap="square">
            <a:spAutoFit/>
          </a:bodyPr>
          <a:lstStyle/>
          <a:p>
            <a:r>
              <a:rPr lang="en-US" sz="1100" b="1" u="sng" dirty="0">
                <a:latin typeface="Letter-join Basic 40" panose="02000505000000020003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History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b="1" dirty="0">
                <a:latin typeface="Letter-join Basic 40" panose="02000505000000020003" pitchFamily="50" charset="0"/>
              </a:rPr>
              <a:t>Europe before WW1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b="1" dirty="0">
                <a:latin typeface="Letter-join Basic 40" panose="02000505000000020003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Allies v Axis – who went to war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b="1" dirty="0">
                <a:latin typeface="Letter-join Basic 40" panose="02000505000000020003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Why did WW1 start?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b="1" dirty="0">
                <a:latin typeface="Letter-join Basic 40" panose="02000505000000020003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What was trench warfare?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b="1" dirty="0">
                <a:latin typeface="Letter-join Basic 40" panose="02000505000000020003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Comparing different battles (Battle of the Somme, Battle of Verdun, Battle of Ypres)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b="1" dirty="0">
                <a:latin typeface="Letter-join Basic 40" panose="02000505000000020003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How did WW1 end?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55575" y="4353805"/>
            <a:ext cx="3116591" cy="1277273"/>
          </a:xfrm>
          <a:prstGeom prst="rect">
            <a:avLst/>
          </a:prstGeom>
          <a:gradFill flip="none" rotWithShape="1">
            <a:gsLst>
              <a:gs pos="0">
                <a:srgbClr val="0066FF">
                  <a:tint val="66000"/>
                  <a:satMod val="160000"/>
                </a:srgbClr>
              </a:gs>
              <a:gs pos="50000">
                <a:srgbClr val="0066FF">
                  <a:tint val="44500"/>
                  <a:satMod val="160000"/>
                </a:srgbClr>
              </a:gs>
              <a:gs pos="100000">
                <a:srgbClr val="0066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txBody>
          <a:bodyPr wrap="square">
            <a:spAutoFit/>
          </a:bodyPr>
          <a:lstStyle/>
          <a:p>
            <a:r>
              <a:rPr lang="en-GB" sz="1100" u="sng" dirty="0">
                <a:effectLst/>
                <a:latin typeface="Letter-join Basic 40" panose="02000505000000020003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Art – Drawing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>
                <a:latin typeface="Letter-join Basic 40" panose="02000505000000020003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Exploring the art of typography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>
                <a:latin typeface="Letter-join Basic 40" panose="02000505000000020003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Looking at artists: Louise Fifi, Grayson Perry, Paula </a:t>
            </a:r>
            <a:r>
              <a:rPr lang="en-GB" sz="1100" dirty="0" err="1">
                <a:latin typeface="Letter-join Basic 40" panose="02000505000000020003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Scher</a:t>
            </a:r>
            <a:r>
              <a:rPr lang="en-GB" sz="1100" dirty="0">
                <a:latin typeface="Letter-join Basic 40" panose="02000505000000020003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 and Chris Kenny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>
                <a:effectLst/>
                <a:latin typeface="Letter-join Basic 40" panose="02000505000000020003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Designing a map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>
                <a:latin typeface="Letter-join Basic 40" panose="02000505000000020003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Making observational drawings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>
                <a:effectLst/>
                <a:latin typeface="Letter-join Basic 40" panose="02000505000000020003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Drawing from a bird’s eye view perspective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835555" y="3250084"/>
            <a:ext cx="1923466" cy="400494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75000"/>
                  <a:tint val="66000"/>
                  <a:satMod val="160000"/>
                </a:schemeClr>
              </a:gs>
              <a:gs pos="50000">
                <a:schemeClr val="accent4">
                  <a:lumMod val="75000"/>
                  <a:tint val="44500"/>
                  <a:satMod val="160000"/>
                </a:schemeClr>
              </a:gs>
              <a:gs pos="100000">
                <a:schemeClr val="accent4">
                  <a:lumMod val="75000"/>
                  <a:tint val="23500"/>
                  <a:satMod val="160000"/>
                </a:schemeClr>
              </a:gs>
            </a:gsLst>
            <a:lin ang="10800000" scaled="1"/>
            <a:tileRect/>
          </a:gradFill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dirty="0">
                <a:effectLst/>
                <a:latin typeface="Letter-join Basic 40" panose="02000505000000020003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Term 1 - Year </a:t>
            </a:r>
            <a:r>
              <a:rPr lang="en-GB" dirty="0">
                <a:latin typeface="Letter-join Basic 40" panose="02000505000000020003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endParaRPr lang="en-GB" sz="1100" dirty="0">
              <a:effectLst/>
              <a:latin typeface="Letter-join Basic 40" panose="02000505000000020003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447891" y="4629269"/>
            <a:ext cx="2894915" cy="938719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5000"/>
                  <a:lumOff val="95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txBody>
          <a:bodyPr wrap="square">
            <a:spAutoFit/>
          </a:bodyPr>
          <a:lstStyle/>
          <a:p>
            <a:r>
              <a:rPr lang="en-GB" sz="1100" b="1" u="sng" dirty="0">
                <a:latin typeface="Letter-join Basic 40" panose="02000505000000020003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Computing</a:t>
            </a:r>
            <a:br>
              <a:rPr lang="en-GB" sz="1100" b="1" u="sng" dirty="0">
                <a:latin typeface="Letter-join Basic 40" panose="02000505000000020003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100" dirty="0">
                <a:latin typeface="Letter-join Basic 40" panose="02000505000000020003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Digital Literacy – Computing Systems and Networks</a:t>
            </a:r>
          </a:p>
          <a:p>
            <a:r>
              <a:rPr lang="en-US" sz="1100" dirty="0">
                <a:latin typeface="Letter-join Basic 40" panose="02000505000000020003" pitchFamily="50" charset="0"/>
                <a:cs typeface="Times New Roman" panose="02020603050405020304" pitchFamily="18" charset="0"/>
              </a:rPr>
              <a:t>Online Safety – Self Image and Identity and Privacy and Security</a:t>
            </a:r>
            <a:endParaRPr lang="en-US" sz="1100" dirty="0">
              <a:latin typeface="Letter-join Basic 40" panose="02000505000000020003" pitchFamily="50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056968" y="3970662"/>
            <a:ext cx="1480640" cy="523220"/>
          </a:xfrm>
          <a:prstGeom prst="rect">
            <a:avLst/>
          </a:prstGeom>
          <a:gradFill flip="none" rotWithShape="1">
            <a:gsLst>
              <a:gs pos="0">
                <a:srgbClr val="FE00FE">
                  <a:tint val="66000"/>
                  <a:satMod val="160000"/>
                </a:srgbClr>
              </a:gs>
              <a:gs pos="50000">
                <a:srgbClr val="FE00FE">
                  <a:tint val="44500"/>
                  <a:satMod val="160000"/>
                </a:srgbClr>
              </a:gs>
              <a:gs pos="100000">
                <a:srgbClr val="FE00FE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en-GB" sz="1100" u="sng" dirty="0">
                <a:latin typeface="Letter-join Basic 40" panose="02000505000000020003" pitchFamily="50" charset="0"/>
              </a:rPr>
              <a:t>Value of the term</a:t>
            </a:r>
            <a:r>
              <a:rPr lang="en-GB" sz="1400" dirty="0">
                <a:latin typeface="Letter-join Basic 40" panose="02000505000000020003" pitchFamily="50" charset="0"/>
              </a:rPr>
              <a:t>:</a:t>
            </a:r>
          </a:p>
          <a:p>
            <a:pPr algn="ctr"/>
            <a:r>
              <a:rPr lang="en-GB" sz="1400">
                <a:latin typeface="Letter-join Basic 40" panose="02000505000000020003" pitchFamily="50" charset="0"/>
              </a:rPr>
              <a:t>Trust</a:t>
            </a:r>
            <a:endParaRPr lang="en-GB" sz="1400" dirty="0">
              <a:latin typeface="Letter-join Basic 40" panose="02000505000000020003" pitchFamily="50" charset="0"/>
            </a:endParaRPr>
          </a:p>
        </p:txBody>
      </p:sp>
      <p:sp>
        <p:nvSpPr>
          <p:cNvPr id="2" name="Left Brace 1"/>
          <p:cNvSpPr/>
          <p:nvPr/>
        </p:nvSpPr>
        <p:spPr>
          <a:xfrm>
            <a:off x="12214746" y="2893327"/>
            <a:ext cx="54591" cy="109775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latin typeface="Letter-join Basic 40" panose="02000505000000020003" pitchFamily="50" charset="0"/>
            </a:endParaRPr>
          </a:p>
        </p:txBody>
      </p:sp>
      <p:sp>
        <p:nvSpPr>
          <p:cNvPr id="3" name="AutoShape 2" descr="Image result for industrial revolution"/>
          <p:cNvSpPr>
            <a:spLocks noChangeAspect="1" noChangeArrowheads="1"/>
          </p:cNvSpPr>
          <p:nvPr/>
        </p:nvSpPr>
        <p:spPr bwMode="auto">
          <a:xfrm>
            <a:off x="155575" y="292860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latin typeface="Letter-join Basic 40" panose="02000505000000020003" pitchFamily="50" charset="0"/>
            </a:endParaRPr>
          </a:p>
        </p:txBody>
      </p:sp>
      <p:sp>
        <p:nvSpPr>
          <p:cNvPr id="19" name="AutoShape 4" descr="Image result for industrial revolution"/>
          <p:cNvSpPr>
            <a:spLocks noChangeAspect="1" noChangeArrowheads="1"/>
          </p:cNvSpPr>
          <p:nvPr/>
        </p:nvSpPr>
        <p:spPr bwMode="auto">
          <a:xfrm>
            <a:off x="307975" y="445260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latin typeface="Letter-join Basic 40" panose="02000505000000020003" pitchFamily="50" charset="0"/>
            </a:endParaRPr>
          </a:p>
        </p:txBody>
      </p:sp>
      <p:sp>
        <p:nvSpPr>
          <p:cNvPr id="20" name="AutoShape 6" descr="Image result for industrial revolution"/>
          <p:cNvSpPr>
            <a:spLocks noChangeAspect="1" noChangeArrowheads="1"/>
          </p:cNvSpPr>
          <p:nvPr/>
        </p:nvSpPr>
        <p:spPr bwMode="auto">
          <a:xfrm>
            <a:off x="460375" y="597660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latin typeface="Letter-join Basic 40" panose="02000505000000020003" pitchFamily="50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1587788" y="12117344"/>
            <a:ext cx="1536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>
              <a:latin typeface="Letter-join Basic 40" panose="02000505000000020003" pitchFamily="50" charset="0"/>
            </a:endParaRPr>
          </a:p>
        </p:txBody>
      </p:sp>
      <p:sp>
        <p:nvSpPr>
          <p:cNvPr id="21" name="AutoShape 6" descr="Image result for isambard kingdom brunel"/>
          <p:cNvSpPr>
            <a:spLocks noChangeAspect="1" noChangeArrowheads="1"/>
          </p:cNvSpPr>
          <p:nvPr/>
        </p:nvSpPr>
        <p:spPr bwMode="auto">
          <a:xfrm>
            <a:off x="612775" y="750060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latin typeface="Letter-join Basic 40" panose="02000505000000020003" pitchFamily="50" charset="0"/>
            </a:endParaRPr>
          </a:p>
        </p:txBody>
      </p:sp>
      <p:sp>
        <p:nvSpPr>
          <p:cNvPr id="26" name="AutoShape 12" descr="Image result for industrial revolution"/>
          <p:cNvSpPr>
            <a:spLocks noChangeAspect="1" noChangeArrowheads="1"/>
          </p:cNvSpPr>
          <p:nvPr/>
        </p:nvSpPr>
        <p:spPr bwMode="auto">
          <a:xfrm>
            <a:off x="2853865" y="4539515"/>
            <a:ext cx="136783" cy="136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latin typeface="Letter-join Basic 40" panose="02000505000000020003" pitchFamily="50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6492082" y="598419"/>
            <a:ext cx="3215411" cy="2033249"/>
          </a:xfrm>
          <a:prstGeom prst="rect">
            <a:avLst/>
          </a:prstGeom>
          <a:gradFill>
            <a:gsLst>
              <a:gs pos="37000">
                <a:schemeClr val="accent6">
                  <a:lumMod val="20000"/>
                  <a:lumOff val="80000"/>
                </a:schemeClr>
              </a:gs>
              <a:gs pos="0">
                <a:schemeClr val="bg1">
                  <a:lumMod val="95000"/>
                </a:schemeClr>
              </a:gs>
              <a:gs pos="74000">
                <a:schemeClr val="accent6">
                  <a:lumMod val="40000"/>
                  <a:lumOff val="60000"/>
                </a:schemeClr>
              </a:gs>
              <a:gs pos="83000">
                <a:schemeClr val="accent6">
                  <a:lumMod val="60000"/>
                  <a:lumOff val="40000"/>
                </a:schemeClr>
              </a:gs>
              <a:gs pos="100000">
                <a:schemeClr val="accent6">
                  <a:lumMod val="75000"/>
                </a:schemeClr>
              </a:gs>
            </a:gsLst>
            <a:lin ang="5400000" scaled="1"/>
          </a:gradFill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GB" sz="1000" b="1" u="sng" dirty="0">
                <a:latin typeface="Letter-join Basic 40" panose="02000505000000020003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Maths</a:t>
            </a:r>
          </a:p>
          <a:p>
            <a:pPr marL="171450" indent="-171450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000" dirty="0">
                <a:latin typeface="Letter-join Basic 40" panose="02000505000000020003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R</a:t>
            </a:r>
            <a:r>
              <a:rPr lang="en-GB" sz="1000" dirty="0" err="1">
                <a:latin typeface="Letter-join Basic 40" panose="02000505000000020003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epresent</a:t>
            </a:r>
            <a:r>
              <a:rPr lang="en-GB" sz="1000" dirty="0">
                <a:latin typeface="Letter-join Basic 40" panose="02000505000000020003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, read and write numbers up to 1 million</a:t>
            </a:r>
          </a:p>
          <a:p>
            <a:pPr marL="171450" indent="-171450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000" dirty="0">
                <a:latin typeface="Letter-join Basic 40" panose="02000505000000020003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lang="en-GB" sz="1000" dirty="0" err="1">
                <a:latin typeface="Letter-join Basic 40" panose="02000505000000020003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rder</a:t>
            </a:r>
            <a:r>
              <a:rPr lang="en-GB" sz="1000" dirty="0">
                <a:latin typeface="Letter-join Basic 40" panose="02000505000000020003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 and compare 5 and 6-digit numbers</a:t>
            </a:r>
          </a:p>
          <a:p>
            <a:pPr marL="171450" indent="-171450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000" dirty="0">
                <a:latin typeface="Letter-join Basic 40" panose="02000505000000020003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R</a:t>
            </a:r>
            <a:r>
              <a:rPr lang="en-GB" sz="1000" dirty="0" err="1">
                <a:latin typeface="Letter-join Basic 40" panose="02000505000000020003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ounding</a:t>
            </a:r>
            <a:r>
              <a:rPr lang="en-GB" sz="1000" dirty="0">
                <a:latin typeface="Letter-join Basic 40" panose="02000505000000020003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 numbers up to the nearest 100,000</a:t>
            </a:r>
          </a:p>
          <a:p>
            <a:pPr marL="171450" indent="-171450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000" dirty="0">
                <a:latin typeface="Letter-join Basic 40" panose="02000505000000020003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en-GB" sz="1000" dirty="0" err="1">
                <a:latin typeface="Letter-join Basic 40" panose="02000505000000020003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ounting</a:t>
            </a:r>
            <a:r>
              <a:rPr lang="en-GB" sz="1000" dirty="0">
                <a:latin typeface="Letter-join Basic 40" panose="02000505000000020003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 forwards and backwards through 0 to include negative numbers</a:t>
            </a:r>
          </a:p>
          <a:p>
            <a:pPr marL="171450" indent="-171450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000" dirty="0">
                <a:latin typeface="Letter-join Basic 40" panose="02000505000000020003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R</a:t>
            </a:r>
            <a:r>
              <a:rPr lang="en-GB" sz="1000" dirty="0" err="1">
                <a:latin typeface="Letter-join Basic 40" panose="02000505000000020003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ecognising</a:t>
            </a:r>
            <a:r>
              <a:rPr lang="en-GB" sz="1000" dirty="0">
                <a:latin typeface="Letter-join Basic 40" panose="02000505000000020003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 Roman Numerals to 1000</a:t>
            </a:r>
          </a:p>
          <a:p>
            <a:pPr marL="171450" indent="-171450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000" dirty="0">
                <a:latin typeface="Letter-join Basic 40" panose="02000505000000020003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R</a:t>
            </a:r>
            <a:r>
              <a:rPr lang="en-GB" sz="1000" dirty="0" err="1">
                <a:latin typeface="Letter-join Basic 40" panose="02000505000000020003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epresent</a:t>
            </a:r>
            <a:r>
              <a:rPr lang="en-GB" sz="1000" dirty="0">
                <a:latin typeface="Letter-join Basic 40" panose="02000505000000020003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, read and write decimal numbers up to 3 decimal places</a:t>
            </a:r>
          </a:p>
          <a:p>
            <a:pPr marL="171450" indent="-171450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000" dirty="0">
                <a:latin typeface="Letter-join Basic 40" panose="02000505000000020003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Compare, order and round decimal numbers</a:t>
            </a:r>
          </a:p>
          <a:p>
            <a:pPr marL="171450" indent="-171450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000" dirty="0">
                <a:latin typeface="Letter-join Basic 40" panose="02000505000000020003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Identify 3d shapes from nets</a:t>
            </a:r>
            <a:endParaRPr lang="en-GB" sz="1000" dirty="0">
              <a:latin typeface="Letter-join Basic 40" panose="02000505000000020003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525520" y="5801581"/>
            <a:ext cx="3215411" cy="461665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5000"/>
                  <a:lumOff val="95000"/>
                </a:schemeClr>
              </a:gs>
              <a:gs pos="74000">
                <a:schemeClr val="accent5">
                  <a:lumMod val="45000"/>
                  <a:lumOff val="55000"/>
                </a:schemeClr>
              </a:gs>
              <a:gs pos="83000">
                <a:schemeClr val="accent5">
                  <a:lumMod val="45000"/>
                  <a:lumOff val="55000"/>
                </a:schemeClr>
              </a:gs>
              <a:gs pos="100000">
                <a:schemeClr val="accent5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txBody>
          <a:bodyPr wrap="square">
            <a:spAutoFit/>
          </a:bodyPr>
          <a:lstStyle/>
          <a:p>
            <a:r>
              <a:rPr lang="en-GB" sz="1200" b="1" u="sng" dirty="0">
                <a:effectLst/>
                <a:latin typeface="Letter-join Basic 40" panose="02000505000000020003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Music</a:t>
            </a:r>
          </a:p>
          <a:p>
            <a:r>
              <a:rPr lang="en-GB" sz="1200" b="1" dirty="0">
                <a:latin typeface="Letter-join Basic 40" panose="02000505000000020003" pitchFamily="50" charset="0"/>
              </a:rPr>
              <a:t>Musical theatre</a:t>
            </a:r>
            <a:endParaRPr lang="en-GB" sz="1200" b="1" dirty="0">
              <a:effectLst/>
              <a:latin typeface="Letter-join Basic 40" panose="02000505000000020003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3562334" y="109885"/>
            <a:ext cx="2752173" cy="6401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sz="3200" b="1" dirty="0">
                <a:latin typeface="Letter-join Basic 40" panose="02000505000000020003" pitchFamily="50" charset="0"/>
                <a:ea typeface="Calibri" panose="020F0502020204030204" pitchFamily="34" charset="0"/>
                <a:cs typeface="Arial" panose="020B0604020202020204" pitchFamily="34" charset="0"/>
              </a:rPr>
              <a:t>World War 1</a:t>
            </a:r>
            <a:endParaRPr lang="en-GB" sz="3200" b="1" dirty="0">
              <a:effectLst/>
              <a:latin typeface="Letter-join Basic 40" panose="02000505000000020003" pitchFamily="50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348BABA-D7DD-4EBD-A88A-2CCD986FAD72}"/>
              </a:ext>
            </a:extLst>
          </p:cNvPr>
          <p:cNvSpPr txBox="1"/>
          <p:nvPr/>
        </p:nvSpPr>
        <p:spPr>
          <a:xfrm>
            <a:off x="3456504" y="5786192"/>
            <a:ext cx="1340784" cy="477054"/>
          </a:xfrm>
          <a:prstGeom prst="rect">
            <a:avLst/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wrap="square" rtlCol="0">
            <a:spAutoFit/>
          </a:bodyPr>
          <a:lstStyle/>
          <a:p>
            <a:r>
              <a:rPr lang="en-GB" sz="1200" b="1" u="sng" dirty="0">
                <a:latin typeface="Letter-join Basic 40" panose="02000505000000020003" pitchFamily="50" charset="0"/>
              </a:rPr>
              <a:t>French</a:t>
            </a:r>
          </a:p>
          <a:p>
            <a:r>
              <a:rPr lang="en-GB" sz="1200" dirty="0">
                <a:latin typeface="Letter-join Basic 40" panose="02000505000000020003" pitchFamily="50" charset="0"/>
              </a:rPr>
              <a:t>Phonetics</a:t>
            </a:r>
          </a:p>
        </p:txBody>
      </p:sp>
    </p:spTree>
    <p:extLst>
      <p:ext uri="{BB962C8B-B14F-4D97-AF65-F5344CB8AC3E}">
        <p14:creationId xmlns:p14="http://schemas.microsoft.com/office/powerpoint/2010/main" val="27633696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d2ddb52-560e-4a31-a7b2-a795bd5cd35c">
      <Terms xmlns="http://schemas.microsoft.com/office/infopath/2007/PartnerControls"/>
    </lcf76f155ced4ddcb4097134ff3c332f>
    <TaxCatchAll xmlns="cc5892c0-0e9e-4b3a-a484-fd9581405906" xsi:nil="true"/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C8D5EC82D7EDD46B003C1C7D6980B04" ma:contentTypeVersion="18" ma:contentTypeDescription="Create a new document." ma:contentTypeScope="" ma:versionID="a242d04bf1a72d6cace8cc6d1130ae45">
  <xsd:schema xmlns:xsd="http://www.w3.org/2001/XMLSchema" xmlns:xs="http://www.w3.org/2001/XMLSchema" xmlns:p="http://schemas.microsoft.com/office/2006/metadata/properties" xmlns:ns1="http://schemas.microsoft.com/sharepoint/v3" xmlns:ns2="0d2ddb52-560e-4a31-a7b2-a795bd5cd35c" xmlns:ns3="cc5892c0-0e9e-4b3a-a484-fd9581405906" targetNamespace="http://schemas.microsoft.com/office/2006/metadata/properties" ma:root="true" ma:fieldsID="462374479b47b84cf58488fde488e0b5" ns1:_="" ns2:_="" ns3:_="">
    <xsd:import namespace="http://schemas.microsoft.com/sharepoint/v3"/>
    <xsd:import namespace="0d2ddb52-560e-4a31-a7b2-a795bd5cd35c"/>
    <xsd:import namespace="cc5892c0-0e9e-4b3a-a484-fd958140590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BillingMetadata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4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5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d2ddb52-560e-4a31-a7b2-a795bd5cd35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b46dcdf8-7a79-49d3-b65a-4ec6d3b637a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2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5892c0-0e9e-4b3a-a484-fd9581405906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5d9bd5f7-2590-495d-b58e-f051c823cb56}" ma:internalName="TaxCatchAll" ma:showField="CatchAllData" ma:web="cc5892c0-0e9e-4b3a-a484-fd958140590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B783C27-5188-4C84-B945-5FC4FC8F9E0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D7FA834-0631-440E-95FA-2C44814CFCCA}">
  <ds:schemaRefs>
    <ds:schemaRef ds:uri="http://schemas.openxmlformats.org/package/2006/metadata/core-properties"/>
    <ds:schemaRef ds:uri="http://schemas.microsoft.com/office/2006/metadata/properties"/>
    <ds:schemaRef ds:uri="http://purl.org/dc/terms/"/>
    <ds:schemaRef ds:uri="http://www.w3.org/XML/1998/namespace"/>
    <ds:schemaRef ds:uri="http://purl.org/dc/elements/1.1/"/>
    <ds:schemaRef ds:uri="http://schemas.microsoft.com/office/2006/documentManagement/types"/>
    <ds:schemaRef ds:uri="0d2ddb52-560e-4a31-a7b2-a795bd5cd35c"/>
    <ds:schemaRef ds:uri="http://purl.org/dc/dcmitype/"/>
    <ds:schemaRef ds:uri="http://schemas.microsoft.com/office/infopath/2007/PartnerControls"/>
    <ds:schemaRef ds:uri="cc5892c0-0e9e-4b3a-a484-fd9581405906"/>
    <ds:schemaRef ds:uri="http://schemas.microsoft.com/sharepoint/v3"/>
  </ds:schemaRefs>
</ds:datastoreItem>
</file>

<file path=customXml/itemProps3.xml><?xml version="1.0" encoding="utf-8"?>
<ds:datastoreItem xmlns:ds="http://schemas.openxmlformats.org/officeDocument/2006/customXml" ds:itemID="{43D575EC-85A2-465E-8D2E-8473EFBF515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0d2ddb52-560e-4a31-a7b2-a795bd5cd35c"/>
    <ds:schemaRef ds:uri="cc5892c0-0e9e-4b3a-a484-fd958140590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7111</TotalTime>
  <Words>296</Words>
  <Application>Microsoft Office PowerPoint</Application>
  <PresentationFormat>A4 Paper (210x297 mm)</PresentationFormat>
  <Paragraphs>54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Letter-join Basic 40</vt:lpstr>
      <vt:lpstr>Symbol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Ali Gill</dc:creator>
  <cp:lastModifiedBy>Neil Morris</cp:lastModifiedBy>
  <cp:revision>72</cp:revision>
  <cp:lastPrinted>2016-09-09T16:11:45Z</cp:lastPrinted>
  <dcterms:created xsi:type="dcterms:W3CDTF">2016-03-22T15:21:40Z</dcterms:created>
  <dcterms:modified xsi:type="dcterms:W3CDTF">2026-09-15T19:54:11Z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0x0101005C8D5EC82D7EDD46B003C1C7D6980B04</vt:lpwstr>
  </property>
  <property fmtid="{D5CDD505-2E9C-101B-9397-08002B2CF9AE}" pid="3" name="MediaServiceImageTags">
    <vt:lpwstr/>
  </property>
</Properties>
</file>