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handoutMasterIdLst>
    <p:handoutMasterId r:id="rId6"/>
  </p:handoutMasterIdLst>
  <p:sldIdLst>
    <p:sldId id="260" r:id="rId5"/>
  </p:sldIdLst>
  <p:sldSz cx="9906000" cy="6858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B297"/>
    <a:srgbClr val="FFC000"/>
    <a:srgbClr val="F8CBAD"/>
    <a:srgbClr val="9C5BCD"/>
    <a:srgbClr val="00FFFF"/>
    <a:srgbClr val="FF4F4F"/>
    <a:srgbClr val="BDD7EE"/>
    <a:srgbClr val="FF4BFF"/>
    <a:srgbClr val="FFD966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88" autoAdjust="0"/>
    <p:restoredTop sz="91332" autoAdjust="0"/>
  </p:normalViewPr>
  <p:slideViewPr>
    <p:cSldViewPr snapToGrid="0">
      <p:cViewPr varScale="1">
        <p:scale>
          <a:sx n="58" d="100"/>
          <a:sy n="58" d="100"/>
        </p:scale>
        <p:origin x="1668" y="3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323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il Morris" userId="0e563a00-bac6-4476-9e73-21e3726e2a48" providerId="ADAL" clId="{AE865769-69A5-41F7-A498-B65D6516ABC2}"/>
    <pc:docChg chg="modSld">
      <pc:chgData name="Neil Morris" userId="0e563a00-bac6-4476-9e73-21e3726e2a48" providerId="ADAL" clId="{AE865769-69A5-41F7-A498-B65D6516ABC2}" dt="2026-09-15T19:53:32.747" v="13" actId="20577"/>
      <pc:docMkLst>
        <pc:docMk/>
      </pc:docMkLst>
      <pc:sldChg chg="modSp mod">
        <pc:chgData name="Neil Morris" userId="0e563a00-bac6-4476-9e73-21e3726e2a48" providerId="ADAL" clId="{AE865769-69A5-41F7-A498-B65D6516ABC2}" dt="2026-09-15T19:53:32.747" v="13" actId="20577"/>
        <pc:sldMkLst>
          <pc:docMk/>
          <pc:sldMk cId="3507034227" sldId="260"/>
        </pc:sldMkLst>
        <pc:spChg chg="mod">
          <ac:chgData name="Neil Morris" userId="0e563a00-bac6-4476-9e73-21e3726e2a48" providerId="ADAL" clId="{AE865769-69A5-41F7-A498-B65D6516ABC2}" dt="2026-09-15T19:53:32.747" v="13" actId="20577"/>
          <ac:spMkLst>
            <pc:docMk/>
            <pc:sldMk cId="3507034227" sldId="260"/>
            <ac:spMk id="14" creationId="{00000000-0000-0000-0000-000000000000}"/>
          </ac:spMkLst>
        </pc:spChg>
      </pc:sldChg>
    </pc:docChg>
  </pc:docChgLst>
  <pc:docChgLst>
    <pc:chgData name="Sarah Pearce" userId="802bdb6b-391c-4b7e-9f65-56df30916d84" providerId="ADAL" clId="{0D6CC73F-C19F-44A5-AC9F-F48F95495650}"/>
    <pc:docChg chg="modSld">
      <pc:chgData name="Sarah Pearce" userId="802bdb6b-391c-4b7e-9f65-56df30916d84" providerId="ADAL" clId="{0D6CC73F-C19F-44A5-AC9F-F48F95495650}" dt="2026-09-27T12:32:44.126" v="30" actId="20577"/>
      <pc:docMkLst>
        <pc:docMk/>
      </pc:docMkLst>
      <pc:sldChg chg="modSp mod">
        <pc:chgData name="Sarah Pearce" userId="802bdb6b-391c-4b7e-9f65-56df30916d84" providerId="ADAL" clId="{0D6CC73F-C19F-44A5-AC9F-F48F95495650}" dt="2026-09-27T12:32:44.126" v="30" actId="20577"/>
        <pc:sldMkLst>
          <pc:docMk/>
          <pc:sldMk cId="3507034227" sldId="260"/>
        </pc:sldMkLst>
        <pc:spChg chg="mod">
          <ac:chgData name="Sarah Pearce" userId="802bdb6b-391c-4b7e-9f65-56df30916d84" providerId="ADAL" clId="{0D6CC73F-C19F-44A5-AC9F-F48F95495650}" dt="2026-09-27T12:32:44.126" v="30" actId="20577"/>
          <ac:spMkLst>
            <pc:docMk/>
            <pc:sldMk cId="3507034227" sldId="260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>
              <a:defRPr sz="1200"/>
            </a:lvl1pPr>
          </a:lstStyle>
          <a:p>
            <a:fld id="{65647A31-0EEC-4E2D-A504-A0BBD68CF6F7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>
              <a:defRPr sz="1200"/>
            </a:lvl1pPr>
          </a:lstStyle>
          <a:p>
            <a:fld id="{A0F24411-80B0-47DB-B525-338A25723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1993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77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650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769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186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101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50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274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142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01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7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039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6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0C716-FEF7-48E4-B154-C6743837528A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19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728" y="83695"/>
            <a:ext cx="3405315" cy="3970318"/>
          </a:xfrm>
          <a:prstGeom prst="rect">
            <a:avLst/>
          </a:prstGeom>
          <a:solidFill>
            <a:srgbClr val="BDD7EE">
              <a:alpha val="60000"/>
            </a:srgbClr>
          </a:solidFill>
        </p:spPr>
        <p:txBody>
          <a:bodyPr wrap="square">
            <a:spAutoFit/>
          </a:bodyPr>
          <a:lstStyle/>
          <a:p>
            <a:r>
              <a:rPr lang="en-US" sz="12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English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Writing poems based on ‘Hope is a thing with Feathers’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effectLst/>
                <a:ea typeface="Times New Roman" panose="02020603050405020304" pitchFamily="18" charset="0"/>
              </a:rPr>
              <a:t>Use noun phrases expanded with adjectives</a:t>
            </a:r>
            <a:r>
              <a:rPr lang="en-US" sz="1200" dirty="0">
                <a:effectLst/>
                <a:ea typeface="Times New Roman" panose="02020603050405020304" pitchFamily="18" charset="0"/>
              </a:rPr>
              <a:t> </a:t>
            </a:r>
            <a:endParaRPr lang="en-GB" sz="1200" dirty="0">
              <a:effectLst/>
              <a:ea typeface="Times New Roman" panose="02020603050405020304" pitchFamily="18" charset="0"/>
            </a:endParaRP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GB" sz="1200" dirty="0">
                <a:effectLst/>
                <a:ea typeface="Times New Roman" panose="02020603050405020304" pitchFamily="18" charset="0"/>
              </a:rPr>
              <a:t>Use prepositions for place</a:t>
            </a:r>
            <a:r>
              <a:rPr lang="en-US" sz="1200" dirty="0">
                <a:effectLst/>
                <a:ea typeface="Times New Roman" panose="02020603050405020304" pitchFamily="18" charset="0"/>
              </a:rPr>
              <a:t> </a:t>
            </a:r>
            <a:endParaRPr lang="en-GB" sz="1200" dirty="0">
              <a:effectLst/>
              <a:ea typeface="Times New Roman" panose="02020603050405020304" pitchFamily="18" charset="0"/>
            </a:endParaRPr>
          </a:p>
          <a:p>
            <a:pPr marL="228600" indent="-228600" fontAlgn="base">
              <a:buFont typeface="Arial" panose="020B0604020202020204" pitchFamily="34" charset="0"/>
              <a:buChar char="•"/>
            </a:pPr>
            <a:r>
              <a:rPr lang="en-GB" sz="1200" dirty="0">
                <a:effectLst/>
                <a:ea typeface="Times New Roman" panose="02020603050405020304" pitchFamily="18" charset="0"/>
              </a:rPr>
              <a:t>Describe settings in narratives</a:t>
            </a:r>
            <a:r>
              <a:rPr lang="en-US" sz="1200" dirty="0">
                <a:effectLst/>
                <a:ea typeface="Times New Roman" panose="02020603050405020304" pitchFamily="18" charset="0"/>
              </a:rPr>
              <a:t> </a:t>
            </a:r>
            <a:endParaRPr lang="en-GB" sz="1200" dirty="0">
              <a:effectLst/>
              <a:ea typeface="Times New Roman" panose="02020603050405020304" pitchFamily="18" charset="0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1200" dirty="0">
                <a:effectLst/>
                <a:ea typeface="Times New Roman" panose="02020603050405020304" pitchFamily="18" charset="0"/>
              </a:rPr>
              <a:t>Use simple past tense correctly and consistently (regular verbs) </a:t>
            </a:r>
            <a:endParaRPr lang="en-US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1200" dirty="0">
                <a:effectLst/>
                <a:ea typeface="Times New Roman" panose="02020603050405020304" pitchFamily="18" charset="0"/>
              </a:rPr>
              <a:t>Use apostrophes for contraction (new learning)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1200" dirty="0">
                <a:effectLst/>
                <a:ea typeface="Times New Roman" panose="02020603050405020304" pitchFamily="18" charset="0"/>
              </a:rPr>
              <a:t>Consolidate coordinating conjunctions (Year 2 objectives – and / but /so).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1200" dirty="0">
                <a:effectLst/>
                <a:ea typeface="Times New Roman" panose="02020603050405020304" pitchFamily="18" charset="0"/>
              </a:rPr>
              <a:t>Use simple past tense correctly and consistently (irregular verbs)</a:t>
            </a:r>
            <a:endParaRPr lang="en-US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Daily spelling sessions with weekly spellings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Handwriting using cursive style taught weekly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Reading lessons (daily) and individual reading (at least once a week)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Grammar rules taught explicitly  </a:t>
            </a:r>
          </a:p>
        </p:txBody>
      </p:sp>
      <p:sp>
        <p:nvSpPr>
          <p:cNvPr id="4" name="Rectangle 3"/>
          <p:cNvSpPr/>
          <p:nvPr/>
        </p:nvSpPr>
        <p:spPr>
          <a:xfrm>
            <a:off x="6431959" y="83695"/>
            <a:ext cx="3345909" cy="2492990"/>
          </a:xfrm>
          <a:prstGeom prst="rect">
            <a:avLst/>
          </a:prstGeom>
          <a:solidFill>
            <a:srgbClr val="FF4F4F">
              <a:alpha val="69804"/>
            </a:srgbClr>
          </a:solidFill>
        </p:spPr>
        <p:txBody>
          <a:bodyPr wrap="square">
            <a:spAutoFit/>
          </a:bodyPr>
          <a:lstStyle/>
          <a:p>
            <a:r>
              <a:rPr lang="en-GB" sz="12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Maths</a:t>
            </a:r>
          </a:p>
          <a:p>
            <a:r>
              <a:rPr 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Number and Place Value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Recognizing tens and ones </a:t>
            </a:r>
            <a:endParaRPr lang="en-GB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Recognise</a:t>
            </a: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and represent three-digit numbers in different ways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Read and write three-digit number in numerals and words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Count in </a:t>
            </a:r>
            <a:r>
              <a:rPr lang="en-US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steps of 50 and 100 from zero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Coun</a:t>
            </a:r>
            <a:r>
              <a:rPr lang="en-US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 up and back in steps of 10 from a 2 and 3 digit number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Find 10 and 100 more and </a:t>
            </a:r>
            <a:r>
              <a:rPr lang="en-US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less than any three-digit number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Compare and order three-digit numbers</a:t>
            </a:r>
            <a:endParaRPr lang="en-GB" sz="1200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728" y="4260886"/>
            <a:ext cx="3340126" cy="2423869"/>
          </a:xfrm>
          <a:prstGeom prst="rect">
            <a:avLst/>
          </a:prstGeom>
          <a:solidFill>
            <a:srgbClr val="9C5BCD">
              <a:alpha val="69804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12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Art – Drawing with Charcoal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GB" sz="1100" dirty="0"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GB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nderstand that charcoal is a drawing medium that lends itself to loose, gestural marks made on a larger scale. 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 understand charcoal and earth pigment were our first drawing tools as humans. 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 know that Chiaroscuro means “light/dark” and we can use the concept to explore tone in drawings. 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 understand that when we draw, we can move around.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12731" y="1211475"/>
            <a:ext cx="2499815" cy="1496564"/>
          </a:xfrm>
          <a:prstGeom prst="rect">
            <a:avLst/>
          </a:prstGeom>
          <a:solidFill>
            <a:srgbClr val="F8CBAD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‘Stone Age to the Iron Age’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Term 1</a:t>
            </a:r>
          </a:p>
          <a:p>
            <a:pPr algn="ctr">
              <a:lnSpc>
                <a:spcPct val="115000"/>
              </a:lnSpc>
            </a:pPr>
            <a:r>
              <a:rPr lang="en-GB" sz="2000" dirty="0">
                <a:ea typeface="Calibri" panose="020F0502020204030204" pitchFamily="34" charset="0"/>
                <a:cs typeface="Times New Roman" panose="02020603050405020304" pitchFamily="18" charset="0"/>
              </a:rPr>
              <a:t>Year 3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04254" y="2780387"/>
            <a:ext cx="1594543" cy="461665"/>
          </a:xfrm>
          <a:prstGeom prst="rect">
            <a:avLst/>
          </a:prstGeom>
          <a:solidFill>
            <a:srgbClr val="00B0F0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200" b="1" u="sng" dirty="0"/>
              <a:t>Value of the term</a:t>
            </a:r>
            <a:r>
              <a:rPr lang="en-GB" sz="1200" dirty="0"/>
              <a:t>:</a:t>
            </a:r>
            <a:br>
              <a:rPr lang="en-GB" sz="1200"/>
            </a:br>
            <a:r>
              <a:rPr lang="en-GB" sz="1200"/>
              <a:t>Trust</a:t>
            </a:r>
          </a:p>
        </p:txBody>
      </p:sp>
      <p:sp>
        <p:nvSpPr>
          <p:cNvPr id="20" name="Left Brace 19"/>
          <p:cNvSpPr/>
          <p:nvPr/>
        </p:nvSpPr>
        <p:spPr>
          <a:xfrm>
            <a:off x="12214746" y="2456004"/>
            <a:ext cx="54591" cy="1097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59458A-F0CE-4757-81E7-99D3FE89BCC3}"/>
              </a:ext>
            </a:extLst>
          </p:cNvPr>
          <p:cNvSpPr txBox="1"/>
          <p:nvPr/>
        </p:nvSpPr>
        <p:spPr>
          <a:xfrm>
            <a:off x="3652686" y="123464"/>
            <a:ext cx="2527440" cy="1015663"/>
          </a:xfrm>
          <a:prstGeom prst="rect">
            <a:avLst/>
          </a:prstGeom>
          <a:solidFill>
            <a:srgbClr val="00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u="sng" dirty="0"/>
              <a:t>Hook:</a:t>
            </a:r>
          </a:p>
          <a:p>
            <a:pPr algn="ctr"/>
            <a:r>
              <a:rPr lang="en-US" sz="1200" dirty="0"/>
              <a:t>Active learning</a:t>
            </a:r>
            <a:endParaRPr lang="en-GB" sz="1200" dirty="0"/>
          </a:p>
          <a:p>
            <a:pPr algn="ctr"/>
            <a:r>
              <a:rPr lang="en-GB" sz="1200" b="1" u="sng" dirty="0"/>
              <a:t>Fabulous finish to the topic:</a:t>
            </a:r>
          </a:p>
          <a:p>
            <a:pPr algn="ctr"/>
            <a:r>
              <a:rPr lang="en-US" sz="1200" dirty="0"/>
              <a:t>Creating cave drawings with charcoal</a:t>
            </a:r>
            <a:endParaRPr lang="en-GB" sz="12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C9C5BF-BADD-4067-851E-A5698E214443}"/>
              </a:ext>
            </a:extLst>
          </p:cNvPr>
          <p:cNvSpPr/>
          <p:nvPr/>
        </p:nvSpPr>
        <p:spPr>
          <a:xfrm>
            <a:off x="6382913" y="2708039"/>
            <a:ext cx="3394955" cy="2151358"/>
          </a:xfrm>
          <a:prstGeom prst="rect">
            <a:avLst/>
          </a:prstGeom>
          <a:solidFill>
            <a:srgbClr val="92D050">
              <a:alpha val="60000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2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History – Stone Age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dirty="0"/>
              <a:t>Was Stone Age man simply a hunter and gatherer, concerned only with survival?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dirty="0"/>
              <a:t>How different was life in the Stone Age when man started to farm?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dirty="0"/>
              <a:t>What can we learn about life in the Stone Age from a study of </a:t>
            </a:r>
            <a:r>
              <a:rPr lang="en-GB" sz="1200" dirty="0" err="1"/>
              <a:t>Skara</a:t>
            </a:r>
            <a:r>
              <a:rPr lang="en-GB" sz="1200" dirty="0"/>
              <a:t> Brae?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dirty="0"/>
              <a:t>Why is it so difficult to work out why Stonehenge was built?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dirty="0"/>
              <a:t>How much did life really change during the Iron Age and how can we possibly know?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1DCD19-6B87-4BDA-B599-669316ED6D53}"/>
              </a:ext>
            </a:extLst>
          </p:cNvPr>
          <p:cNvSpPr/>
          <p:nvPr/>
        </p:nvSpPr>
        <p:spPr>
          <a:xfrm>
            <a:off x="5329008" y="2780387"/>
            <a:ext cx="913749" cy="461665"/>
          </a:xfrm>
          <a:prstGeom prst="rect">
            <a:avLst/>
          </a:prstGeom>
          <a:solidFill>
            <a:srgbClr val="FF4BFF">
              <a:alpha val="60000"/>
            </a:srgbClr>
          </a:solidFill>
        </p:spPr>
        <p:txBody>
          <a:bodyPr wrap="square">
            <a:spAutoFit/>
          </a:bodyPr>
          <a:lstStyle/>
          <a:p>
            <a:r>
              <a:rPr lang="en-GB" sz="1200" b="1" u="sng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PSHE </a:t>
            </a:r>
          </a:p>
          <a:p>
            <a:r>
              <a:rPr lang="en-GB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Being Me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FDCF01-DA1F-4CEE-90DC-92D948BF35D0}"/>
              </a:ext>
            </a:extLst>
          </p:cNvPr>
          <p:cNvSpPr/>
          <p:nvPr/>
        </p:nvSpPr>
        <p:spPr>
          <a:xfrm>
            <a:off x="3778326" y="3429000"/>
            <a:ext cx="1117558" cy="461665"/>
          </a:xfrm>
          <a:prstGeom prst="rect">
            <a:avLst/>
          </a:prstGeom>
          <a:solidFill>
            <a:srgbClr val="FFC000">
              <a:alpha val="50000"/>
            </a:srgbClr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2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</a:t>
            </a:r>
            <a:b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Multi-skills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0F2BF7-B45E-4225-B134-ABF213D9546F}"/>
              </a:ext>
            </a:extLst>
          </p:cNvPr>
          <p:cNvSpPr txBox="1"/>
          <p:nvPr/>
        </p:nvSpPr>
        <p:spPr>
          <a:xfrm>
            <a:off x="3643876" y="4627828"/>
            <a:ext cx="2468670" cy="830997"/>
          </a:xfrm>
          <a:prstGeom prst="rect">
            <a:avLst/>
          </a:prstGeom>
          <a:solidFill>
            <a:srgbClr val="BFBFB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u="sng" dirty="0"/>
              <a:t>RE</a:t>
            </a:r>
            <a:r>
              <a:rPr lang="en-GB" sz="1200" b="1" dirty="0"/>
              <a:t> - </a:t>
            </a:r>
            <a:r>
              <a:rPr lang="en-GB" sz="12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Sanatana</a:t>
            </a:r>
            <a:r>
              <a:rPr lang="en-GB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Dharma</a:t>
            </a:r>
            <a:endParaRPr lang="en-GB" sz="1200" b="1" dirty="0"/>
          </a:p>
          <a:p>
            <a:pPr algn="ctr"/>
            <a:r>
              <a:rPr lang="en-US" sz="1200" dirty="0"/>
              <a:t> 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Does visiting the River Ganges makes a person a better </a:t>
            </a:r>
            <a:r>
              <a:rPr lang="en-GB" sz="1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Sanatani</a:t>
            </a:r>
            <a:r>
              <a: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GB" sz="12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34430E-2B2A-4FDF-A3E0-AC12F602C4EB}"/>
              </a:ext>
            </a:extLst>
          </p:cNvPr>
          <p:cNvSpPr/>
          <p:nvPr/>
        </p:nvSpPr>
        <p:spPr>
          <a:xfrm>
            <a:off x="4020510" y="3987858"/>
            <a:ext cx="2092036" cy="461665"/>
          </a:xfrm>
          <a:prstGeom prst="rect">
            <a:avLst/>
          </a:prstGeom>
          <a:solidFill>
            <a:srgbClr val="F7B297">
              <a:alpha val="47000"/>
            </a:srgbClr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2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French</a:t>
            </a:r>
            <a:b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I am learning French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077816-C075-4783-B34A-ADA31D99C9B9}"/>
              </a:ext>
            </a:extLst>
          </p:cNvPr>
          <p:cNvSpPr/>
          <p:nvPr/>
        </p:nvSpPr>
        <p:spPr>
          <a:xfrm>
            <a:off x="5166251" y="3473274"/>
            <a:ext cx="1027213" cy="461665"/>
          </a:xfrm>
          <a:prstGeom prst="rect">
            <a:avLst/>
          </a:prstGeom>
          <a:solidFill>
            <a:schemeClr val="accent4">
              <a:lumMod val="20000"/>
              <a:lumOff val="80000"/>
              <a:alpha val="47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2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Music</a:t>
            </a:r>
            <a:b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Vikings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60F429A-C9DB-45B3-8602-026712EDFEDF}"/>
              </a:ext>
            </a:extLst>
          </p:cNvPr>
          <p:cNvSpPr txBox="1"/>
          <p:nvPr/>
        </p:nvSpPr>
        <p:spPr>
          <a:xfrm>
            <a:off x="3664548" y="5641929"/>
            <a:ext cx="2653548" cy="10926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 u="sng" kern="1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Computing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E-Safety and using Multimedia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Develop the understanding of digital devices and understand computer networks</a:t>
            </a:r>
            <a:endParaRPr lang="en-GB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68CF20-9E37-415E-8107-28C578495F92}"/>
              </a:ext>
            </a:extLst>
          </p:cNvPr>
          <p:cNvSpPr txBox="1"/>
          <p:nvPr/>
        </p:nvSpPr>
        <p:spPr>
          <a:xfrm>
            <a:off x="6573791" y="5115095"/>
            <a:ext cx="3263481" cy="15696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Science – </a:t>
            </a:r>
            <a:r>
              <a:rPr lang="en-GB" sz="12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Plants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Letter-join Basic 40" panose="02000505000000020003" pitchFamily="50" charset="0"/>
              </a:rPr>
              <a:t>Identify the functions of flowering plants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Letter-join Basic 40" panose="02000505000000020003" pitchFamily="50" charset="0"/>
              </a:rPr>
              <a:t>Describe the functions of flowering plants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Letter-join Basic 40" panose="02000505000000020003" pitchFamily="50" charset="0"/>
              </a:rPr>
              <a:t>Investigate the way in which water is transported within plants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Letter-join Basic 40" panose="02000505000000020003" pitchFamily="50" charset="0"/>
              </a:rPr>
              <a:t>Describe the life cycle of a flowering plant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Letter-join Basic 40" panose="02000505000000020003" pitchFamily="50" charset="0"/>
              </a:rPr>
              <a:t>Explore pollination and different methods of seed dispersal</a:t>
            </a:r>
          </a:p>
        </p:txBody>
      </p:sp>
    </p:spTree>
    <p:extLst>
      <p:ext uri="{BB962C8B-B14F-4D97-AF65-F5344CB8AC3E}">
        <p14:creationId xmlns:p14="http://schemas.microsoft.com/office/powerpoint/2010/main" val="3507034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etterjoin">
      <a:majorFont>
        <a:latin typeface="Letter-join Basic 40"/>
        <a:ea typeface=""/>
        <a:cs typeface=""/>
      </a:majorFont>
      <a:minorFont>
        <a:latin typeface="Letter-join Basic 40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8D5EC82D7EDD46B003C1C7D6980B04" ma:contentTypeVersion="18" ma:contentTypeDescription="Create a new document." ma:contentTypeScope="" ma:versionID="a242d04bf1a72d6cace8cc6d1130ae45">
  <xsd:schema xmlns:xsd="http://www.w3.org/2001/XMLSchema" xmlns:xs="http://www.w3.org/2001/XMLSchema" xmlns:p="http://schemas.microsoft.com/office/2006/metadata/properties" xmlns:ns1="http://schemas.microsoft.com/sharepoint/v3" xmlns:ns2="0d2ddb52-560e-4a31-a7b2-a795bd5cd35c" xmlns:ns3="cc5892c0-0e9e-4b3a-a484-fd9581405906" targetNamespace="http://schemas.microsoft.com/office/2006/metadata/properties" ma:root="true" ma:fieldsID="462374479b47b84cf58488fde488e0b5" ns1:_="" ns2:_="" ns3:_="">
    <xsd:import namespace="http://schemas.microsoft.com/sharepoint/v3"/>
    <xsd:import namespace="0d2ddb52-560e-4a31-a7b2-a795bd5cd35c"/>
    <xsd:import namespace="cc5892c0-0e9e-4b3a-a484-fd95814059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2ddb52-560e-4a31-a7b2-a795bd5cd3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b46dcdf8-7a79-49d3-b65a-4ec6d3b637a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5892c0-0e9e-4b3a-a484-fd958140590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d9bd5f7-2590-495d-b58e-f051c823cb56}" ma:internalName="TaxCatchAll" ma:showField="CatchAllData" ma:web="cc5892c0-0e9e-4b3a-a484-fd95814059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2ddb52-560e-4a31-a7b2-a795bd5cd35c">
      <Terms xmlns="http://schemas.microsoft.com/office/infopath/2007/PartnerControls"/>
    </lcf76f155ced4ddcb4097134ff3c332f>
    <TaxCatchAll xmlns="cc5892c0-0e9e-4b3a-a484-fd9581405906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2735486-E555-4704-893C-7CAE9EA135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7F3422-7BAF-433C-84D5-F14FD3613F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d2ddb52-560e-4a31-a7b2-a795bd5cd35c"/>
    <ds:schemaRef ds:uri="cc5892c0-0e9e-4b3a-a484-fd95814059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63D8E98-393B-47C9-B769-B1F334AEAA7A}">
  <ds:schemaRefs>
    <ds:schemaRef ds:uri="http://purl.org/dc/dcmitype/"/>
    <ds:schemaRef ds:uri="http://schemas.microsoft.com/office/2006/metadata/properties"/>
    <ds:schemaRef ds:uri="http://www.w3.org/XML/1998/namespace"/>
    <ds:schemaRef ds:uri="cc5892c0-0e9e-4b3a-a484-fd9581405906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0d2ddb52-560e-4a31-a7b2-a795bd5cd35c"/>
    <ds:schemaRef ds:uri="http://purl.org/dc/elements/1.1/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67192</TotalTime>
  <Words>445</Words>
  <Application>Microsoft Office PowerPoint</Application>
  <PresentationFormat>A4 Paper (210x297 mm)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Letter-join Basic 40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 Gill</dc:creator>
  <cp:lastModifiedBy>Sarah Pearce</cp:lastModifiedBy>
  <cp:revision>184</cp:revision>
  <cp:lastPrinted>2023-09-08T11:19:43Z</cp:lastPrinted>
  <dcterms:created xsi:type="dcterms:W3CDTF">2016-03-22T15:21:40Z</dcterms:created>
  <dcterms:modified xsi:type="dcterms:W3CDTF">2026-09-27T12:32:45Z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0x0101005C8D5EC82D7EDD46B003C1C7D6980B04</vt:lpwstr>
  </property>
  <property fmtid="{D5CDD505-2E9C-101B-9397-08002B2CF9AE}" pid="3" name="MediaServiceImageTags">
    <vt:lpwstr/>
  </property>
</Properties>
</file>