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handoutMasterIdLst>
    <p:handoutMasterId r:id="rId6"/>
  </p:handoutMasterIdLst>
  <p:sldIdLst>
    <p:sldId id="260" r:id="rId5"/>
  </p:sldIdLst>
  <p:sldSz cx="9906000" cy="6858000" type="A4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297"/>
    <a:srgbClr val="FFC000"/>
    <a:srgbClr val="F8CBAD"/>
    <a:srgbClr val="9C5BCD"/>
    <a:srgbClr val="00FFFF"/>
    <a:srgbClr val="FF4F4F"/>
    <a:srgbClr val="BDD7EE"/>
    <a:srgbClr val="FF4BFF"/>
    <a:srgbClr val="FFD9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8" autoAdjust="0"/>
    <p:restoredTop sz="95320" autoAdjust="0"/>
  </p:normalViewPr>
  <p:slideViewPr>
    <p:cSldViewPr snapToGrid="0">
      <p:cViewPr varScale="1">
        <p:scale>
          <a:sx n="59" d="100"/>
          <a:sy n="59" d="100"/>
        </p:scale>
        <p:origin x="1648" y="5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23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il Morris" userId="0e563a00-bac6-4476-9e73-21e3726e2a48" providerId="ADAL" clId="{AE865769-69A5-41F7-A498-B65D6516ABC2}"/>
    <pc:docChg chg="modSld">
      <pc:chgData name="Neil Morris" userId="0e563a00-bac6-4476-9e73-21e3726e2a48" providerId="ADAL" clId="{AE865769-69A5-41F7-A498-B65D6516ABC2}" dt="2026-09-15T19:59:13.497" v="31" actId="20577"/>
      <pc:docMkLst>
        <pc:docMk/>
      </pc:docMkLst>
      <pc:sldChg chg="modSp mod">
        <pc:chgData name="Neil Morris" userId="0e563a00-bac6-4476-9e73-21e3726e2a48" providerId="ADAL" clId="{AE865769-69A5-41F7-A498-B65D6516ABC2}" dt="2026-09-15T19:59:13.497" v="31" actId="20577"/>
        <pc:sldMkLst>
          <pc:docMk/>
          <pc:sldMk cId="3507034227" sldId="260"/>
        </pc:sldMkLst>
        <pc:spChg chg="mod">
          <ac:chgData name="Neil Morris" userId="0e563a00-bac6-4476-9e73-21e3726e2a48" providerId="ADAL" clId="{AE865769-69A5-41F7-A498-B65D6516ABC2}" dt="2026-09-15T19:53:57.969" v="11" actId="20577"/>
          <ac:spMkLst>
            <pc:docMk/>
            <pc:sldMk cId="3507034227" sldId="260"/>
            <ac:spMk id="14" creationId="{00000000-0000-0000-0000-000000000000}"/>
          </ac:spMkLst>
        </pc:spChg>
        <pc:spChg chg="mod">
          <ac:chgData name="Neil Morris" userId="0e563a00-bac6-4476-9e73-21e3726e2a48" providerId="ADAL" clId="{AE865769-69A5-41F7-A498-B65D6516ABC2}" dt="2026-09-15T19:59:13.497" v="31" actId="20577"/>
          <ac:spMkLst>
            <pc:docMk/>
            <pc:sldMk cId="3507034227" sldId="260"/>
            <ac:spMk id="2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336" cy="496809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6991" y="0"/>
            <a:ext cx="2944336" cy="496809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/>
            </a:lvl1pPr>
          </a:lstStyle>
          <a:p>
            <a:fld id="{65647A31-0EEC-4E2D-A504-A0BBD68CF6F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41"/>
            <a:ext cx="2944336" cy="496809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6991" y="9428241"/>
            <a:ext cx="2944336" cy="496809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/>
            </a:lvl1pPr>
          </a:lstStyle>
          <a:p>
            <a:fld id="{A0F24411-80B0-47DB-B525-338A25723A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199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7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65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76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18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10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50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27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14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0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03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thedevinewrite.com/2014_03_01_archive.html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19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vateinternetaccess.com/blog/brazil-plans-to-bring-in-a-fake-news-law-with-serious-implications-for-everyones-privacy-no-matter-where-they-liv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34145" y="2252742"/>
            <a:ext cx="3670712" cy="2662267"/>
          </a:xfrm>
          <a:prstGeom prst="rect">
            <a:avLst/>
          </a:prstGeom>
          <a:solidFill>
            <a:srgbClr val="BDD7EE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en-US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English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The great Kapok tree’ by Lynne Cherry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‘Taking Flight’ (animation – literacy shed)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Using fronted adverbials for time place an manor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Use Expanded Noun Phrases with adjectives, punctuated correctly.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Using coordinating conjunctions used to expand sentences.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Use apostrophes for contractions and singular possession.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Use simple past tense – -ed suffix and irregular verbs spelled correctly.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Use adverbs to modify expanded noun phrases.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Use subordinating conjunctions ‘if’ and ‘when’ in the middle of the sentence.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130492" y="83394"/>
            <a:ext cx="3678019" cy="1800493"/>
          </a:xfrm>
          <a:prstGeom prst="rect">
            <a:avLst/>
          </a:prstGeom>
          <a:solidFill>
            <a:srgbClr val="FF4F4F">
              <a:alpha val="69804"/>
            </a:srgbClr>
          </a:solidFill>
        </p:spPr>
        <p:txBody>
          <a:bodyPr wrap="square">
            <a:spAutoFit/>
          </a:bodyPr>
          <a:lstStyle/>
          <a:p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>
                <a:ea typeface="Calibri" panose="020F0502020204030204" pitchFamily="34" charset="0"/>
                <a:cs typeface="Times New Roman" panose="02020603050405020304" pitchFamily="18" charset="0"/>
              </a:rPr>
              <a:t>Regognise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 the value of and represent 4 digit numbers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Read and write 4 digit numbers in both numerals and words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Count backwards through 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Build the 6 x tables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Build the 7 x tables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Build the 9 x tables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Multiply by 1 and 0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1348" y="5283865"/>
            <a:ext cx="6044651" cy="1123384"/>
          </a:xfrm>
          <a:prstGeom prst="rect">
            <a:avLst/>
          </a:prstGeom>
          <a:solidFill>
            <a:srgbClr val="FF4BFF">
              <a:alpha val="60000"/>
            </a:srgbClr>
          </a:solidFill>
        </p:spPr>
        <p:txBody>
          <a:bodyPr wrap="square">
            <a:spAutoFit/>
          </a:bodyPr>
          <a:lstStyle/>
          <a:p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PSHE – being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know how my attitudes and actions make a difference to the class team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understand who is in my school community, their roles and how I fit 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understand how democracy works at Zouch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understand how groups come together to make decisions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understand how democracy and having a voice benefits the school community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02" y="2335072"/>
            <a:ext cx="3582970" cy="1471941"/>
          </a:xfrm>
          <a:prstGeom prst="rect">
            <a:avLst/>
          </a:prstGeom>
          <a:solidFill>
            <a:srgbClr val="92D050">
              <a:alpha val="60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1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Geography – South America: </a:t>
            </a:r>
            <a:r>
              <a:rPr lang="en-US" sz="1100" b="1" u="sng" dirty="0" err="1">
                <a:ea typeface="Calibri" panose="020F0502020204030204" pitchFamily="34" charset="0"/>
                <a:cs typeface="Times New Roman" panose="02020603050405020304" pitchFamily="18" charset="0"/>
              </a:rPr>
              <a:t>Brazl</a:t>
            </a:r>
            <a:r>
              <a:rPr lang="en-US" sz="11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fontAlgn="base"/>
            <a:r>
              <a:rPr lang="en-US" sz="1100" dirty="0">
                <a:cs typeface="Times New Roman" panose="02020603050405020304" pitchFamily="18" charset="0"/>
              </a:rPr>
              <a:t>-</a:t>
            </a:r>
            <a:r>
              <a:rPr lang="en-GB" sz="1100" dirty="0"/>
              <a:t>Know the terms equator, hemisphere and tropics (including Cancer and Capricorn) and temperate.  </a:t>
            </a:r>
          </a:p>
          <a:p>
            <a:pPr fontAlgn="base"/>
            <a:r>
              <a:rPr lang="en-GB" sz="1100" dirty="0"/>
              <a:t>-Know that Brazil is the largest country in South America and that Rio de Janeiro is the second largest city in Brazil. </a:t>
            </a:r>
          </a:p>
          <a:p>
            <a:pPr fontAlgn="base"/>
            <a:r>
              <a:rPr lang="en-GB" sz="1100" dirty="0"/>
              <a:t>-Know some similarities and differences between the UK and Brazil with a focus on human features.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492" y="4484202"/>
            <a:ext cx="3496649" cy="510140"/>
          </a:xfrm>
          <a:prstGeom prst="rect">
            <a:avLst/>
          </a:prstGeom>
          <a:solidFill>
            <a:srgbClr val="9C5BCD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DT </a:t>
            </a:r>
          </a:p>
          <a:p>
            <a:pPr algn="ctr">
              <a:lnSpc>
                <a:spcPct val="115000"/>
              </a:lnSpc>
            </a:pP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Cooking and Nutrition – adapting a recipe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25876" y="2176427"/>
            <a:ext cx="2219187" cy="1444050"/>
          </a:xfrm>
          <a:prstGeom prst="rect">
            <a:avLst/>
          </a:prstGeom>
          <a:solidFill>
            <a:srgbClr val="F8CBAD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GB" sz="1900" b="1" dirty="0">
                <a:ea typeface="Calibri" panose="020F0502020204030204" pitchFamily="34" charset="0"/>
                <a:cs typeface="Times New Roman" panose="02020603050405020304" pitchFamily="18" charset="0"/>
              </a:rPr>
              <a:t>South America: Brazil’</a:t>
            </a:r>
            <a:endParaRPr lang="en-GB" sz="1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GB" sz="1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Term 1</a:t>
            </a:r>
          </a:p>
          <a:p>
            <a:pPr algn="ctr">
              <a:lnSpc>
                <a:spcPct val="115000"/>
              </a:lnSpc>
            </a:pPr>
            <a:r>
              <a:rPr lang="en-GB" sz="1900" dirty="0">
                <a:ea typeface="Calibri" panose="020F0502020204030204" pitchFamily="34" charset="0"/>
                <a:cs typeface="Times New Roman" panose="02020603050405020304" pitchFamily="18" charset="0"/>
              </a:rPr>
              <a:t>Year 4</a:t>
            </a:r>
            <a:endParaRPr lang="en-GB" sz="1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2289" y="1344358"/>
            <a:ext cx="1454247" cy="615553"/>
          </a:xfrm>
          <a:prstGeom prst="rect">
            <a:avLst/>
          </a:prstGeom>
          <a:solidFill>
            <a:srgbClr val="00B0F0">
              <a:alpha val="6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200" b="1" u="sng" dirty="0"/>
              <a:t>Value of the term</a:t>
            </a:r>
            <a:r>
              <a:rPr lang="en-GB" sz="1200" dirty="0"/>
              <a:t>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200"/>
              <a:t>Trust</a:t>
            </a:r>
            <a:endParaRPr lang="en-GB" sz="1200" dirty="0"/>
          </a:p>
        </p:txBody>
      </p:sp>
      <p:sp>
        <p:nvSpPr>
          <p:cNvPr id="20" name="Left Brace 19"/>
          <p:cNvSpPr/>
          <p:nvPr/>
        </p:nvSpPr>
        <p:spPr>
          <a:xfrm>
            <a:off x="12214746" y="2456004"/>
            <a:ext cx="54591" cy="1097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21" name="Rectangle 20"/>
          <p:cNvSpPr/>
          <p:nvPr/>
        </p:nvSpPr>
        <p:spPr>
          <a:xfrm>
            <a:off x="80001" y="3912152"/>
            <a:ext cx="3551669" cy="461665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br>
              <a:rPr lang="en-GB" sz="120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>
                <a:ea typeface="Calibri" panose="020F0502020204030204" pitchFamily="34" charset="0"/>
                <a:cs typeface="Times New Roman" panose="02020603050405020304" pitchFamily="18" charset="0"/>
              </a:rPr>
              <a:t>Multi-skills</a:t>
            </a:r>
            <a:endParaRPr lang="en-GB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002" y="83394"/>
            <a:ext cx="3545602" cy="1985159"/>
          </a:xfrm>
          <a:prstGeom prst="rect">
            <a:avLst/>
          </a:prstGeom>
          <a:solidFill>
            <a:srgbClr val="FFD966">
              <a:alpha val="69804"/>
            </a:srgbClr>
          </a:solidFill>
        </p:spPr>
        <p:txBody>
          <a:bodyPr wrap="square">
            <a:spAutoFit/>
          </a:bodyPr>
          <a:lstStyle/>
          <a:p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Science –E</a:t>
            </a:r>
            <a:r>
              <a:rPr lang="en-GB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lectricity </a:t>
            </a:r>
          </a:p>
          <a:p>
            <a:r>
              <a:rPr lang="en-US" sz="1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•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To identify common appliances that run on electricity</a:t>
            </a:r>
          </a:p>
          <a:p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•To know how to construct a simple circuit, identifying and naming its basic parts</a:t>
            </a:r>
          </a:p>
          <a:p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•To identify whether or not a lamp will light in a simple circuit</a:t>
            </a:r>
          </a:p>
          <a:p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•To </a:t>
            </a:r>
            <a:r>
              <a:rPr lang="en-US" sz="1100" dirty="0" err="1">
                <a:ea typeface="Calibri" panose="020F0502020204030204" pitchFamily="34" charset="0"/>
                <a:cs typeface="Times New Roman" panose="02020603050405020304" pitchFamily="18" charset="0"/>
              </a:rPr>
              <a:t>recognise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 that a switch opens and closes a circuit</a:t>
            </a:r>
          </a:p>
          <a:p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- To </a:t>
            </a:r>
            <a:r>
              <a:rPr lang="en-US" sz="1100" dirty="0" err="1">
                <a:ea typeface="Calibri" panose="020F0502020204030204" pitchFamily="34" charset="0"/>
                <a:cs typeface="Times New Roman" panose="02020603050405020304" pitchFamily="18" charset="0"/>
              </a:rPr>
              <a:t>recognise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 some common conductors and insulators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491" y="5868640"/>
            <a:ext cx="3536111" cy="538609"/>
          </a:xfrm>
          <a:prstGeom prst="rect">
            <a:avLst/>
          </a:prstGeom>
          <a:solidFill>
            <a:schemeClr val="accent6">
              <a:lumMod val="40000"/>
              <a:lumOff val="60000"/>
              <a:alpha val="69804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ICT</a:t>
            </a:r>
            <a:r>
              <a:rPr lang="en-US" sz="1200" b="1" u="sng" kern="1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Skills in Computing</a:t>
            </a:r>
            <a:endParaRPr lang="en-US" sz="1200" b="1" u="sng" kern="1400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kern="1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Digital literacy </a:t>
            </a:r>
            <a:endParaRPr lang="en-US" sz="1200" kern="14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01" y="5092058"/>
            <a:ext cx="3506140" cy="646331"/>
          </a:xfrm>
          <a:prstGeom prst="rect">
            <a:avLst/>
          </a:prstGeom>
          <a:solidFill>
            <a:srgbClr val="BFBFB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/>
              <a:t>RE</a:t>
            </a:r>
            <a:r>
              <a:rPr lang="en-GB" sz="1200" b="1" dirty="0"/>
              <a:t> –</a:t>
            </a:r>
          </a:p>
          <a:p>
            <a:pPr algn="ctr"/>
            <a:r>
              <a:rPr lang="en-US" sz="1200" dirty="0"/>
              <a:t>Bushism: is it possible for everyone to be happy? 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59458A-F0CE-4757-81E7-99D3FE89BCC3}"/>
              </a:ext>
            </a:extLst>
          </p:cNvPr>
          <p:cNvSpPr txBox="1"/>
          <p:nvPr/>
        </p:nvSpPr>
        <p:spPr>
          <a:xfrm>
            <a:off x="3725876" y="83695"/>
            <a:ext cx="2219188" cy="1015663"/>
          </a:xfrm>
          <a:prstGeom prst="rect">
            <a:avLst/>
          </a:prstGeom>
          <a:solidFill>
            <a:srgbClr val="00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/>
              <a:t>Hook: </a:t>
            </a:r>
          </a:p>
          <a:p>
            <a:pPr algn="ctr"/>
            <a:r>
              <a:rPr lang="en-GB" sz="1200" b="1" dirty="0"/>
              <a:t>creating carnival masks </a:t>
            </a:r>
            <a:endParaRPr lang="en-US" sz="1200" b="1" u="sng" dirty="0"/>
          </a:p>
          <a:p>
            <a:pPr algn="ctr"/>
            <a:r>
              <a:rPr lang="en-GB" sz="1200" b="1" u="sng" dirty="0"/>
              <a:t>Fabulous finish to the topic:</a:t>
            </a:r>
          </a:p>
          <a:p>
            <a:pPr algn="ctr"/>
            <a:r>
              <a:rPr lang="en-GB" sz="1200" b="1" dirty="0"/>
              <a:t>Reading work to partner class</a:t>
            </a:r>
            <a:endParaRPr lang="en-GB" sz="1200" b="1" u="sng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0A25FB-5140-4345-9079-25783FC809FE}"/>
              </a:ext>
            </a:extLst>
          </p:cNvPr>
          <p:cNvSpPr/>
          <p:nvPr/>
        </p:nvSpPr>
        <p:spPr>
          <a:xfrm>
            <a:off x="4014261" y="4532677"/>
            <a:ext cx="1658090" cy="461665"/>
          </a:xfrm>
          <a:prstGeom prst="rect">
            <a:avLst/>
          </a:prstGeom>
          <a:solidFill>
            <a:srgbClr val="F7B297">
              <a:alpha val="47000"/>
            </a:srgb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French</a:t>
            </a:r>
            <a:b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Fruits and vegetables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844100-37C0-401E-93F1-D75B7275BD7C}"/>
              </a:ext>
            </a:extLst>
          </p:cNvPr>
          <p:cNvSpPr/>
          <p:nvPr/>
        </p:nvSpPr>
        <p:spPr>
          <a:xfrm>
            <a:off x="4059789" y="3854496"/>
            <a:ext cx="1619248" cy="461665"/>
          </a:xfrm>
          <a:prstGeom prst="rect">
            <a:avLst/>
          </a:prstGeom>
          <a:solidFill>
            <a:schemeClr val="accent4">
              <a:lumMod val="20000"/>
              <a:lumOff val="80000"/>
              <a:alpha val="47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Music</a:t>
            </a:r>
            <a:b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Recorders</a:t>
            </a:r>
          </a:p>
        </p:txBody>
      </p:sp>
    </p:spTree>
    <p:extLst>
      <p:ext uri="{BB962C8B-B14F-4D97-AF65-F5344CB8AC3E}">
        <p14:creationId xmlns:p14="http://schemas.microsoft.com/office/powerpoint/2010/main" val="3507034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etterjoin">
      <a:majorFont>
        <a:latin typeface="Letter-join Basic 40"/>
        <a:ea typeface=""/>
        <a:cs typeface=""/>
      </a:majorFont>
      <a:minorFont>
        <a:latin typeface="Letter-join Basic 40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8D5EC82D7EDD46B003C1C7D6980B04" ma:contentTypeVersion="18" ma:contentTypeDescription="Create a new document." ma:contentTypeScope="" ma:versionID="a242d04bf1a72d6cace8cc6d1130ae45">
  <xsd:schema xmlns:xsd="http://www.w3.org/2001/XMLSchema" xmlns:xs="http://www.w3.org/2001/XMLSchema" xmlns:p="http://schemas.microsoft.com/office/2006/metadata/properties" xmlns:ns1="http://schemas.microsoft.com/sharepoint/v3" xmlns:ns2="0d2ddb52-560e-4a31-a7b2-a795bd5cd35c" xmlns:ns3="cc5892c0-0e9e-4b3a-a484-fd9581405906" targetNamespace="http://schemas.microsoft.com/office/2006/metadata/properties" ma:root="true" ma:fieldsID="462374479b47b84cf58488fde488e0b5" ns1:_="" ns2:_="" ns3:_="">
    <xsd:import namespace="http://schemas.microsoft.com/sharepoint/v3"/>
    <xsd:import namespace="0d2ddb52-560e-4a31-a7b2-a795bd5cd35c"/>
    <xsd:import namespace="cc5892c0-0e9e-4b3a-a484-fd95814059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2ddb52-560e-4a31-a7b2-a795bd5cd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b46dcdf8-7a79-49d3-b65a-4ec6d3b637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5892c0-0e9e-4b3a-a484-fd958140590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d9bd5f7-2590-495d-b58e-f051c823cb56}" ma:internalName="TaxCatchAll" ma:showField="CatchAllData" ma:web="cc5892c0-0e9e-4b3a-a484-fd95814059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2ddb52-560e-4a31-a7b2-a795bd5cd35c">
      <Terms xmlns="http://schemas.microsoft.com/office/infopath/2007/PartnerControls"/>
    </lcf76f155ced4ddcb4097134ff3c332f>
    <TaxCatchAll xmlns="cc5892c0-0e9e-4b3a-a484-fd9581405906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8083B7-C5A3-41CB-969B-2DC5719841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d2ddb52-560e-4a31-a7b2-a795bd5cd35c"/>
    <ds:schemaRef ds:uri="cc5892c0-0e9e-4b3a-a484-fd95814059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CC6DF3-2FE4-44A6-8795-FCD17CD80C6A}">
  <ds:schemaRefs>
    <ds:schemaRef ds:uri="http://purl.org/dc/elements/1.1/"/>
    <ds:schemaRef ds:uri="http://schemas.microsoft.com/office/infopath/2007/PartnerControls"/>
    <ds:schemaRef ds:uri="cc5892c0-0e9e-4b3a-a484-fd9581405906"/>
    <ds:schemaRef ds:uri="http://schemas.openxmlformats.org/package/2006/metadata/core-properties"/>
    <ds:schemaRef ds:uri="http://purl.org/dc/dcmitype/"/>
    <ds:schemaRef ds:uri="0d2ddb52-560e-4a31-a7b2-a795bd5cd35c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F4A4972-365D-421E-8F04-18380AC5E5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65309</TotalTime>
  <Words>397</Words>
  <Application>Microsoft Office PowerPoint</Application>
  <PresentationFormat>A4 Paper (210x297 mm)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Letter-join Basic 40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Gill</dc:creator>
  <cp:lastModifiedBy>Neil Morris</cp:lastModifiedBy>
  <cp:revision>162</cp:revision>
  <cp:lastPrinted>2021-10-20T08:00:10Z</cp:lastPrinted>
  <dcterms:created xsi:type="dcterms:W3CDTF">2016-03-22T15:21:40Z</dcterms:created>
  <dcterms:modified xsi:type="dcterms:W3CDTF">2026-09-15T19:59:15Z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0x0101005C8D5EC82D7EDD46B003C1C7D6980B04</vt:lpwstr>
  </property>
  <property fmtid="{D5CDD505-2E9C-101B-9397-08002B2CF9AE}" pid="3" name="MediaServiceImageTags">
    <vt:lpwstr/>
  </property>
</Properties>
</file>