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6"/>
  </p:handoutMasterIdLst>
  <p:sldIdLst>
    <p:sldId id="260" r:id="rId5"/>
  </p:sldIdLst>
  <p:sldSz cx="9906000" cy="6858000" type="A4"/>
  <p:notesSz cx="6792913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B297"/>
    <a:srgbClr val="FFC000"/>
    <a:srgbClr val="F8CBAD"/>
    <a:srgbClr val="9C5BCD"/>
    <a:srgbClr val="00FFFF"/>
    <a:srgbClr val="FF4F4F"/>
    <a:srgbClr val="BDD7EE"/>
    <a:srgbClr val="FF4BFF"/>
    <a:srgbClr val="FFD966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88" autoAdjust="0"/>
    <p:restoredTop sz="95320" autoAdjust="0"/>
  </p:normalViewPr>
  <p:slideViewPr>
    <p:cSldViewPr snapToGrid="0">
      <p:cViewPr varScale="1">
        <p:scale>
          <a:sx n="68" d="100"/>
          <a:sy n="68" d="100"/>
        </p:scale>
        <p:origin x="1590" y="6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3235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336" cy="496809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6991" y="0"/>
            <a:ext cx="2944336" cy="496809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65647A31-0EEC-4E2D-A504-A0BBD68CF6F7}" type="datetimeFigureOut">
              <a:rPr lang="en-GB" smtClean="0"/>
              <a:t>16/04/2025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241"/>
            <a:ext cx="2944336" cy="496809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6991" y="9428241"/>
            <a:ext cx="2944336" cy="496809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A0F24411-80B0-47DB-B525-338A25723A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199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77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7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039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65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769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186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101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50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274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142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16/04/2025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10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4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0C716-FEF7-48E4-B154-C6743837528A}" type="datetimeFigureOut">
              <a:rPr lang="en-GB" smtClean="0"/>
              <a:t>16/04/2025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196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1" y="-28847"/>
            <a:ext cx="3647005" cy="3046988"/>
          </a:xfrm>
          <a:prstGeom prst="rect">
            <a:avLst/>
          </a:prstGeom>
          <a:solidFill>
            <a:srgbClr val="BDD7EE">
              <a:alpha val="60000"/>
            </a:srgbClr>
          </a:solidFill>
        </p:spPr>
        <p:txBody>
          <a:bodyPr wrap="square">
            <a:spAutoFit/>
          </a:bodyPr>
          <a:lstStyle/>
          <a:p>
            <a:r>
              <a:rPr lang="en-US" sz="1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English </a:t>
            </a:r>
          </a:p>
          <a:p>
            <a:pPr algn="ctr"/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‘Wisp: A Story of Hope’ by Zana </a:t>
            </a:r>
            <a:r>
              <a:rPr 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Fraillon</a:t>
            </a:r>
            <a:endParaRPr lang="en-US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Fiction - Write a setting description for an additional memory that the boy visits.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Accurately manage tense, consistently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Maintain cohesion through the use of nouns and pronouns.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Begin to edit and identify unnecessary repetition.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Correctly use commas with subordination and fronted adverbials.</a:t>
            </a:r>
          </a:p>
          <a:p>
            <a:pPr algn="ctr"/>
            <a:r>
              <a:rPr lang="en-US" sz="1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Non fiction - Write a set of instructions about how to turn ‘scrap’ into something.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Use noun phrases with prepositional phrase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Use paragraphing and sub-headings appropriately in non-fiction writing.</a:t>
            </a:r>
          </a:p>
        </p:txBody>
      </p:sp>
      <p:sp>
        <p:nvSpPr>
          <p:cNvPr id="4" name="Rectangle 3"/>
          <p:cNvSpPr/>
          <p:nvPr/>
        </p:nvSpPr>
        <p:spPr>
          <a:xfrm>
            <a:off x="6227981" y="0"/>
            <a:ext cx="3678019" cy="1938992"/>
          </a:xfrm>
          <a:prstGeom prst="rect">
            <a:avLst/>
          </a:prstGeom>
          <a:solidFill>
            <a:srgbClr val="FF4F4F">
              <a:alpha val="69804"/>
            </a:srgbClr>
          </a:solidFill>
        </p:spPr>
        <p:txBody>
          <a:bodyPr wrap="square">
            <a:spAutoFit/>
          </a:bodyPr>
          <a:lstStyle/>
          <a:p>
            <a:r>
              <a:rPr lang="en-GB" sz="12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Maths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Daily counting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Times tables up to </a:t>
            </a:r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12x12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Decimals and fractions - counting up and down in hundredths, read, represent and compare numbers with 2-decimal places, compare 2 decimal places with 1 decimal places, dividing 1-digit by 100 and a 2-digit by 10 and 100, converting from pence to pounds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-2" y="3219149"/>
            <a:ext cx="3647005" cy="2421432"/>
          </a:xfrm>
          <a:prstGeom prst="rect">
            <a:avLst/>
          </a:prstGeom>
          <a:solidFill>
            <a:srgbClr val="92D050">
              <a:alpha val="60000"/>
            </a:srgbClr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Geography – rainforests</a:t>
            </a: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locate the main countries and significant physical features of South America</a:t>
            </a: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describe the location of places in Brazil using four figure grid references</a:t>
            </a: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understand the journey a river makes</a:t>
            </a: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identify and explain the physical and human features of the Amazon River</a:t>
            </a: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to know the features of the amazon rainforest</a:t>
            </a: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to compare the Amazon rainforest and a Sherwood Forest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04106" y="1129925"/>
            <a:ext cx="1454247" cy="510140"/>
          </a:xfrm>
          <a:prstGeom prst="rect">
            <a:avLst/>
          </a:prstGeom>
          <a:solidFill>
            <a:srgbClr val="9C5BCD">
              <a:alpha val="69804"/>
            </a:srgbClr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1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DT</a:t>
            </a:r>
          </a:p>
          <a:p>
            <a:pPr algn="ctr">
              <a:lnSpc>
                <a:spcPct val="115000"/>
              </a:lnSpc>
            </a:pPr>
            <a:r>
              <a:rPr lang="en-US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Structure  </a:t>
            </a:r>
            <a:endParaRPr lang="en-US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43406" y="2233955"/>
            <a:ext cx="2219188" cy="1142620"/>
          </a:xfrm>
          <a:prstGeom prst="rect">
            <a:avLst/>
          </a:prstGeom>
          <a:solidFill>
            <a:srgbClr val="F8CBAD"/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GB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‘Amazon’</a:t>
            </a:r>
            <a:endParaRPr lang="en-GB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Term 5</a:t>
            </a:r>
          </a:p>
          <a:p>
            <a:pPr algn="ctr">
              <a:lnSpc>
                <a:spcPct val="115000"/>
              </a:lnSpc>
            </a:pPr>
            <a:r>
              <a:rPr lang="en-GB" sz="2000" dirty="0">
                <a:ea typeface="Calibri" panose="020F0502020204030204" pitchFamily="34" charset="0"/>
                <a:cs typeface="Times New Roman" panose="02020603050405020304" pitchFamily="18" charset="0"/>
              </a:rPr>
              <a:t>Year 4</a:t>
            </a:r>
            <a:endParaRPr lang="en-GB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04106" y="195281"/>
            <a:ext cx="1454247" cy="615553"/>
          </a:xfrm>
          <a:prstGeom prst="rect">
            <a:avLst/>
          </a:prstGeom>
          <a:solidFill>
            <a:srgbClr val="00B0F0">
              <a:alpha val="60000"/>
            </a:srgbClr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GB" sz="1200" b="1" u="sng" dirty="0"/>
              <a:t>Value of the term</a:t>
            </a:r>
            <a:r>
              <a:rPr lang="en-GB" sz="1200" dirty="0"/>
              <a:t>: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GB" sz="1200" dirty="0"/>
              <a:t>Thoughtfulness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9583" y="5841589"/>
            <a:ext cx="1882601" cy="461665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2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b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Tennis and Rounders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45509" y="5948179"/>
            <a:ext cx="1614982" cy="538609"/>
          </a:xfrm>
          <a:prstGeom prst="rect">
            <a:avLst/>
          </a:prstGeom>
          <a:solidFill>
            <a:schemeClr val="accent6">
              <a:lumMod val="40000"/>
              <a:lumOff val="60000"/>
              <a:alpha val="69804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200" b="1" u="sng" kern="1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Computing</a:t>
            </a:r>
          </a:p>
          <a:p>
            <a:pPr algn="ctr">
              <a:spcAft>
                <a:spcPts val="600"/>
              </a:spcAft>
            </a:pPr>
            <a:r>
              <a:rPr lang="en-US" sz="1200" kern="1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Data programming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86582" y="3970465"/>
            <a:ext cx="2132836" cy="830997"/>
          </a:xfrm>
          <a:prstGeom prst="rect">
            <a:avLst/>
          </a:prstGeom>
          <a:solidFill>
            <a:srgbClr val="BFBFBF">
              <a:alpha val="80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u="sng" dirty="0"/>
              <a:t>RE</a:t>
            </a:r>
            <a:r>
              <a:rPr lang="en-GB" sz="1200" b="1" dirty="0"/>
              <a:t> –</a:t>
            </a:r>
          </a:p>
          <a:p>
            <a:pPr algn="ctr"/>
            <a:r>
              <a:rPr lang="en-US" sz="1200" dirty="0"/>
              <a:t>Buddhism - What is the best way for a Buddhist to lead a good life?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0A25FB-5140-4345-9079-25783FC809FE}"/>
              </a:ext>
            </a:extLst>
          </p:cNvPr>
          <p:cNvSpPr/>
          <p:nvPr/>
        </p:nvSpPr>
        <p:spPr>
          <a:xfrm>
            <a:off x="2032022" y="6312857"/>
            <a:ext cx="1614981" cy="461665"/>
          </a:xfrm>
          <a:prstGeom prst="rect">
            <a:avLst/>
          </a:prstGeom>
          <a:solidFill>
            <a:srgbClr val="F7B297">
              <a:alpha val="47000"/>
            </a:srgbClr>
          </a:solidFill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2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French</a:t>
            </a:r>
            <a:b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the classroom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4844100-37C0-401E-93F1-D75B7275BD7C}"/>
              </a:ext>
            </a:extLst>
          </p:cNvPr>
          <p:cNvSpPr/>
          <p:nvPr/>
        </p:nvSpPr>
        <p:spPr>
          <a:xfrm>
            <a:off x="4121605" y="5164519"/>
            <a:ext cx="1619248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47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2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Music</a:t>
            </a:r>
            <a:b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Recorders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C4AA103-3127-45A4-82B9-BD11D48E6E7B}"/>
              </a:ext>
            </a:extLst>
          </p:cNvPr>
          <p:cNvSpPr/>
          <p:nvPr/>
        </p:nvSpPr>
        <p:spPr>
          <a:xfrm>
            <a:off x="6215455" y="2233955"/>
            <a:ext cx="3690545" cy="1754326"/>
          </a:xfrm>
          <a:prstGeom prst="rect">
            <a:avLst/>
          </a:prstGeom>
          <a:solidFill>
            <a:srgbClr val="FFD966">
              <a:alpha val="69804"/>
            </a:srgbClr>
          </a:solidFill>
        </p:spPr>
        <p:txBody>
          <a:bodyPr wrap="square">
            <a:spAutoFit/>
          </a:bodyPr>
          <a:lstStyle/>
          <a:p>
            <a:r>
              <a:rPr lang="en-GB" sz="12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Science – </a:t>
            </a:r>
            <a:r>
              <a:rPr lang="en-GB" sz="1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sound </a:t>
            </a:r>
            <a:endParaRPr lang="en-GB" sz="1200" b="1" u="sng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identify how sounds are made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find patterns between the pitch of a sound and features of the object that produced it 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find patterns between the volume of a sound and the strength of the vibrations that produced it 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recognise</a:t>
            </a: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that sounds get fainter as the distance from the sound source increases</a:t>
            </a:r>
            <a:endParaRPr lang="en-GB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B5C0481-E225-42D4-ABD1-49A75C9032CF}"/>
              </a:ext>
            </a:extLst>
          </p:cNvPr>
          <p:cNvSpPr/>
          <p:nvPr/>
        </p:nvSpPr>
        <p:spPr>
          <a:xfrm>
            <a:off x="6215454" y="4283244"/>
            <a:ext cx="3678998" cy="1938992"/>
          </a:xfrm>
          <a:prstGeom prst="rect">
            <a:avLst/>
          </a:prstGeom>
          <a:solidFill>
            <a:srgbClr val="FF4BFF">
              <a:alpha val="60000"/>
            </a:srgbClr>
          </a:solidFill>
        </p:spPr>
        <p:txBody>
          <a:bodyPr wrap="square">
            <a:spAutoFit/>
          </a:bodyPr>
          <a:lstStyle/>
          <a:p>
            <a:r>
              <a:rPr lang="en-GB" sz="12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PSHE – </a:t>
            </a:r>
            <a:r>
              <a:rPr lang="en-GB" sz="1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Relationships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Know that there are leaders and followers in groups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Know the facts about smoking and its effects on health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Know the facts about alcohol and its effects on health, particularly the liver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Know ways to resist when people are putting pressure on them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Know what they think is right and wrong</a:t>
            </a:r>
          </a:p>
        </p:txBody>
      </p:sp>
    </p:spTree>
    <p:extLst>
      <p:ext uri="{BB962C8B-B14F-4D97-AF65-F5344CB8AC3E}">
        <p14:creationId xmlns:p14="http://schemas.microsoft.com/office/powerpoint/2010/main" val="3507034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Letterjoin">
      <a:majorFont>
        <a:latin typeface="Letter-join Basic 40"/>
        <a:ea typeface=""/>
        <a:cs typeface=""/>
      </a:majorFont>
      <a:minorFont>
        <a:latin typeface="Letter-join Basic 40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d2ddb52-560e-4a31-a7b2-a795bd5cd35c">
      <Terms xmlns="http://schemas.microsoft.com/office/infopath/2007/PartnerControls"/>
    </lcf76f155ced4ddcb4097134ff3c332f>
    <TaxCatchAll xmlns="cc5892c0-0e9e-4b3a-a484-fd9581405906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8D5EC82D7EDD46B003C1C7D6980B04" ma:contentTypeVersion="18" ma:contentTypeDescription="Create a new document." ma:contentTypeScope="" ma:versionID="a242d04bf1a72d6cace8cc6d1130ae45">
  <xsd:schema xmlns:xsd="http://www.w3.org/2001/XMLSchema" xmlns:xs="http://www.w3.org/2001/XMLSchema" xmlns:p="http://schemas.microsoft.com/office/2006/metadata/properties" xmlns:ns1="http://schemas.microsoft.com/sharepoint/v3" xmlns:ns2="0d2ddb52-560e-4a31-a7b2-a795bd5cd35c" xmlns:ns3="cc5892c0-0e9e-4b3a-a484-fd9581405906" targetNamespace="http://schemas.microsoft.com/office/2006/metadata/properties" ma:root="true" ma:fieldsID="462374479b47b84cf58488fde488e0b5" ns1:_="" ns2:_="" ns3:_="">
    <xsd:import namespace="http://schemas.microsoft.com/sharepoint/v3"/>
    <xsd:import namespace="0d2ddb52-560e-4a31-a7b2-a795bd5cd35c"/>
    <xsd:import namespace="cc5892c0-0e9e-4b3a-a484-fd95814059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2ddb52-560e-4a31-a7b2-a795bd5cd3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b46dcdf8-7a79-49d3-b65a-4ec6d3b637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5892c0-0e9e-4b3a-a484-fd958140590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5d9bd5f7-2590-495d-b58e-f051c823cb56}" ma:internalName="TaxCatchAll" ma:showField="CatchAllData" ma:web="cc5892c0-0e9e-4b3a-a484-fd95814059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272140-972E-48EC-8A3E-753AF034BE3B}">
  <ds:schemaRefs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0d2ddb52-560e-4a31-a7b2-a795bd5cd35c"/>
    <ds:schemaRef ds:uri="cc5892c0-0e9e-4b3a-a484-fd9581405906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DD285A2-1121-4B6F-8256-76C174A981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6819A5-6589-4CA3-93F2-2EB16C9F29B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65538</TotalTime>
  <Words>367</Words>
  <Application>Microsoft Office PowerPoint</Application>
  <PresentationFormat>A4 Paper (210x297 mm)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Letter-join Basic 40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Gill</dc:creator>
  <cp:lastModifiedBy>Chloe Young</cp:lastModifiedBy>
  <cp:revision>177</cp:revision>
  <cp:lastPrinted>2021-10-20T08:00:10Z</cp:lastPrinted>
  <dcterms:created xsi:type="dcterms:W3CDTF">2016-03-22T15:21:40Z</dcterms:created>
  <dcterms:modified xsi:type="dcterms:W3CDTF">2025-04-16T13:44:16Z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0x0101005C8D5EC82D7EDD46B003C1C7D6980B04</vt:lpwstr>
  </property>
  <property fmtid="{D5CDD505-2E9C-101B-9397-08002B2CF9AE}" pid="3" name="MediaServiceImageTags">
    <vt:lpwstr/>
  </property>
</Properties>
</file>