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FE"/>
    <a:srgbClr val="0066FF"/>
    <a:srgbClr val="9C5BCD"/>
    <a:srgbClr val="FF4BFF"/>
    <a:srgbClr val="F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78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2004_Indian_Ocean_earthquake_and_tsunam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0119" y="203978"/>
            <a:ext cx="3148714" cy="220964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en-GB" sz="10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GB" sz="10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grammar lessons/spelling session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Weekly spellings to learn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 preparation for SATs, we will be revising all of the grammar concepts and applying all of these to our writing.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GB" sz="110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arrative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writing: dialogue for characterisation and retelling a warning story from an animation (Alma).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on-fiction writing: an eye-witness account using the same animation.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66686" y="281778"/>
            <a:ext cx="3716196" cy="199612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lvl="0"/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r>
              <a:rPr lang="en-GB" sz="11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Electricity</a:t>
            </a:r>
            <a:endParaRPr lang="en-US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associate the brightness of a lamp or the volume of a buzzer with the number and voltage of cells used in the circuit </a:t>
            </a:r>
          </a:p>
          <a:p>
            <a:pPr marL="171450" indent="-171450">
              <a:lnSpc>
                <a:spcPct val="11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compare and give reasons for variations in how components function, including the brightness of bulbs, the loudness of buzzers and the on/off position of switches </a:t>
            </a:r>
          </a:p>
          <a:p>
            <a:pPr marL="171450" indent="-171450">
              <a:lnSpc>
                <a:spcPct val="11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US" altLang="en-US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recognised</a:t>
            </a:r>
            <a:r>
              <a:rPr lang="en-US" alt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symbols when representing a simple circuit in a diagram.</a:t>
            </a:r>
            <a:endParaRPr lang="en-GB" altLang="en-US" sz="1100" b="1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1508" y="5583321"/>
            <a:ext cx="1972008" cy="99290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 – Islam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Letter-join Basic 40" panose="02000505000000020003" pitchFamily="50" charset="0"/>
              </a:rPr>
              <a:t>Does belief in Akhirah (life after death) help Muslims lead better lives?</a:t>
            </a:r>
            <a:endParaRPr lang="en-US" sz="1100" b="1" u="sng" dirty="0">
              <a:solidFill>
                <a:prstClr val="black"/>
              </a:solidFill>
              <a:latin typeface="Letter-join Basic 40" panose="02000505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84719" y="5664998"/>
            <a:ext cx="1972009" cy="9929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ennis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and rounders with a focus on throwing and striking.</a:t>
            </a:r>
            <a:endParaRPr 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33637" y="4218930"/>
            <a:ext cx="2148098" cy="125399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PSHE –</a:t>
            </a:r>
            <a:r>
              <a:rPr lang="en-GB" sz="11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Relationships</a:t>
            </a:r>
            <a:b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 Highlighting the importance of taking care of mental health</a:t>
            </a:r>
            <a:b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-Understanding the feeling of loss when we lose someone.</a:t>
            </a:r>
            <a:b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 Online safety focus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008" y="3860373"/>
            <a:ext cx="2479150" cy="183127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Geography: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 the term ‘natural disaster’ and exploring different examples of these.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 case study on the 2004 tsunami.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how people’s lives are affected by these disasters.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99210" y="2419441"/>
            <a:ext cx="1910177" cy="157690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Structures - </a:t>
            </a: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Designing a playground featuring a variety of different structures, giving consideration to how the structures will be used.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4297" y="719269"/>
            <a:ext cx="2206924" cy="131580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Computing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cs typeface="Times New Roman" panose="02020603050405020304" pitchFamily="18" charset="0"/>
              </a:rPr>
              <a:t>Information Technology – </a:t>
            </a:r>
            <a:r>
              <a:rPr lang="en-US" sz="1100">
                <a:latin typeface="Letter-join Basic 40" panose="02000505000000020003" pitchFamily="50" charset="0"/>
                <a:cs typeface="Times New Roman" panose="02020603050405020304" pitchFamily="18" charset="0"/>
              </a:rPr>
              <a:t>3D modelling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cs typeface="Times New Roman" panose="02020603050405020304" pitchFamily="18" charset="0"/>
              </a:rPr>
              <a:t>Online safety: Online Relationship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67625" y="4017933"/>
            <a:ext cx="1480640" cy="492443"/>
          </a:xfrm>
          <a:prstGeom prst="rect">
            <a:avLst/>
          </a:prstGeom>
          <a:solidFill>
            <a:srgbClr val="FE00FE"/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Value of the term</a:t>
            </a:r>
            <a:r>
              <a:rPr lang="en-GB" sz="1400" dirty="0">
                <a:latin typeface="Letter-join Basic 40" panose="02000505000000020003" pitchFamily="50" charset="0"/>
              </a:rPr>
              <a:t>:</a:t>
            </a:r>
          </a:p>
          <a:p>
            <a:r>
              <a:rPr lang="en-GB" sz="1100" dirty="0">
                <a:latin typeface="Letter-join Basic 40" panose="02000505000000020003" pitchFamily="50" charset="0"/>
              </a:rPr>
              <a:t>Patience</a:t>
            </a:r>
          </a:p>
        </p:txBody>
      </p:sp>
      <p:sp>
        <p:nvSpPr>
          <p:cNvPr id="3" name="AutoShape 2" descr="Image result for industrial revolu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9" name="AutoShape 4" descr="Image result for industrial revolu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0" name="AutoShape 6" descr="Image result for industrial revolu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87788" y="11680021"/>
            <a:ext cx="15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Letter-join Basic 40" panose="02000505000000020003" pitchFamily="50" charset="0"/>
            </a:endParaRPr>
          </a:p>
        </p:txBody>
      </p:sp>
      <p:sp>
        <p:nvSpPr>
          <p:cNvPr id="21" name="AutoShape 6" descr="Image result for isambard kingdom brunel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6" name="AutoShape 12" descr="Image result for industrial revolution"/>
          <p:cNvSpPr>
            <a:spLocks noChangeAspect="1" noChangeArrowheads="1"/>
          </p:cNvSpPr>
          <p:nvPr/>
        </p:nvSpPr>
        <p:spPr bwMode="auto">
          <a:xfrm>
            <a:off x="2853865" y="4102192"/>
            <a:ext cx="136783" cy="13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79881" y="4843330"/>
            <a:ext cx="2479150" cy="1253998"/>
          </a:xfrm>
          <a:prstGeom prst="rect">
            <a:avLst/>
          </a:prstGeom>
          <a:gradFill>
            <a:gsLst>
              <a:gs pos="37000">
                <a:schemeClr val="accent6">
                  <a:lumMod val="20000"/>
                  <a:lumOff val="80000"/>
                </a:schemeClr>
              </a:gs>
              <a:gs pos="0">
                <a:schemeClr val="bg1">
                  <a:lumMod val="95000"/>
                </a:schemeClr>
              </a:gs>
              <a:gs pos="7400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ct val="0"/>
              </a:spcBef>
              <a:defRPr/>
            </a:pPr>
            <a:r>
              <a:rPr lang="en-GB" alt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r>
              <a:rPr lang="en-GB" altLang="en-US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GB" alt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1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mental arithmetic practise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GB" sz="11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Targeted revision of key elements of mathematics in preparation for SATs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2755" y="4170584"/>
            <a:ext cx="1963866" cy="122059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Continuing with cornet lessons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Developing a knowledge of reading music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61624" y="2468664"/>
            <a:ext cx="4422540" cy="1442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40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Natural Disasters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000" b="1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Year 6 Term 5</a:t>
            </a:r>
            <a:endParaRPr lang="en-GB" sz="3000" b="1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48BABA-D7DD-4EBD-A88A-2CCD986FAD72}"/>
              </a:ext>
            </a:extLst>
          </p:cNvPr>
          <p:cNvSpPr txBox="1"/>
          <p:nvPr/>
        </p:nvSpPr>
        <p:spPr>
          <a:xfrm>
            <a:off x="719765" y="3241809"/>
            <a:ext cx="1562042" cy="477054"/>
          </a:xfrm>
          <a:prstGeom prst="rect">
            <a:avLst/>
          </a:prstGeom>
          <a:solidFill>
            <a:srgbClr val="FE00FE"/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French</a:t>
            </a:r>
            <a:r>
              <a:rPr lang="en-GB" sz="1400" dirty="0">
                <a:latin typeface="Letter-join Basic 40" panose="02000505000000020003" pitchFamily="50" charset="0"/>
              </a:rPr>
              <a:t>:</a:t>
            </a:r>
          </a:p>
          <a:p>
            <a:r>
              <a:rPr lang="en-GB" sz="1100" dirty="0">
                <a:latin typeface="Letter-join Basic 40" panose="02000505000000020003" pitchFamily="50" charset="0"/>
              </a:rPr>
              <a:t>à </a:t>
            </a:r>
            <a:r>
              <a:rPr lang="en-GB" sz="1100" dirty="0" err="1">
                <a:latin typeface="Letter-join Basic 40" panose="02000505000000020003" pitchFamily="50" charset="0"/>
              </a:rPr>
              <a:t>l'école</a:t>
            </a:r>
            <a:r>
              <a:rPr lang="en-GB" sz="1100" dirty="0">
                <a:latin typeface="Letter-join Basic 40" panose="02000505000000020003" pitchFamily="50" charset="0"/>
              </a:rPr>
              <a:t> (At school) </a:t>
            </a:r>
          </a:p>
        </p:txBody>
      </p:sp>
    </p:spTree>
    <p:extLst>
      <p:ext uri="{BB962C8B-B14F-4D97-AF65-F5344CB8AC3E}">
        <p14:creationId xmlns:p14="http://schemas.microsoft.com/office/powerpoint/2010/main" val="276336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ED5D81-423C-4050-A7C6-86B321F031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d2ddb52-560e-4a31-a7b2-a795bd5cd35c"/>
    <ds:schemaRef ds:uri="cc5892c0-0e9e-4b3a-a484-fd9581405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7FA834-0631-440E-95FA-2C44814CFCCA}">
  <ds:schemaRefs>
    <ds:schemaRef ds:uri="http://purl.org/dc/elements/1.1/"/>
    <ds:schemaRef ds:uri="0d2ddb52-560e-4a31-a7b2-a795bd5cd35c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c5892c0-0e9e-4b3a-a484-fd9581405906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B783C27-5188-4C84-B945-5FC4FC8F9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6778</TotalTime>
  <Words>311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40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Ailie Gray</cp:lastModifiedBy>
  <cp:revision>77</cp:revision>
  <cp:lastPrinted>2022-04-25T15:52:05Z</cp:lastPrinted>
  <dcterms:created xsi:type="dcterms:W3CDTF">2016-03-22T15:21:40Z</dcterms:created>
  <dcterms:modified xsi:type="dcterms:W3CDTF">2026-04-16T15:04:37Z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