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9" r:id="rId5"/>
  </p:sldIdLst>
  <p:sldSz cx="9906000" cy="6858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4BFF"/>
    <a:srgbClr val="E6A4CB"/>
    <a:srgbClr val="9BC1EF"/>
    <a:srgbClr val="9C5BCD"/>
    <a:srgbClr val="FF4F4F"/>
    <a:srgbClr val="60C862"/>
    <a:srgbClr val="FFFFCC"/>
    <a:srgbClr val="F8CBAD"/>
    <a:srgbClr val="0066FF"/>
    <a:srgbClr val="FE0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84" y="102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877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7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5039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66509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76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8186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1015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509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1274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0142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0C716-FEF7-48E4-B154-C6743837528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810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A0C716-FEF7-48E4-B154-C6743837528A}" type="datetimeFigureOut">
              <a:rPr lang="en-GB" smtClean="0"/>
              <a:t>03/06/2026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1EFC7B-5934-4F1E-9C0B-E358548929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2196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9618" y="65847"/>
            <a:ext cx="3115588" cy="2422010"/>
          </a:xfrm>
          <a:prstGeom prst="rect">
            <a:avLst/>
          </a:prstGeom>
          <a:solidFill>
            <a:srgbClr val="FF4F4F">
              <a:alpha val="65000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English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Daily grammar, vocabulary, and punctuation sessions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solidFill>
                  <a:srgbClr val="000000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Daily reading sessions linked to class text, reading comprehension focusing on vocabulary, inference and retrieval, and reading for pleasure (once a week)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solidFill>
                  <a:srgbClr val="000000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Class text – Charlie and The Chocolate Factory (Reading), The Egyptian Cinderella (Writing)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GB" sz="1100" dirty="0">
                <a:solidFill>
                  <a:srgbClr val="000000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Retelling a narrative , recounts, diary entries, non-chronological reports. </a:t>
            </a:r>
          </a:p>
        </p:txBody>
      </p:sp>
      <p:sp>
        <p:nvSpPr>
          <p:cNvPr id="4" name="Rectangle 3"/>
          <p:cNvSpPr/>
          <p:nvPr/>
        </p:nvSpPr>
        <p:spPr>
          <a:xfrm>
            <a:off x="6554525" y="11359"/>
            <a:ext cx="3234021" cy="3666196"/>
          </a:xfrm>
          <a:prstGeom prst="rect">
            <a:avLst/>
          </a:prstGeom>
          <a:solidFill>
            <a:schemeClr val="accent6">
              <a:lumMod val="20000"/>
              <a:lumOff val="80000"/>
              <a:alpha val="65000"/>
            </a:schemeClr>
          </a:solidFill>
        </p:spPr>
        <p:txBody>
          <a:bodyPr wrap="square">
            <a:spAutoFit/>
          </a:bodyPr>
          <a:lstStyle/>
          <a:p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Maths</a:t>
            </a:r>
          </a:p>
          <a:p>
            <a:r>
              <a:rPr lang="en-US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Length, Mass &amp; Capacity</a:t>
            </a: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order, add and subtract lengths.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find the perimeter o 2-D shapes by measuring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measure, compare and order mass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add and subtract mass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measure and compare capacity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add and subtract capacities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b="1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Geometry: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understand and identify angles and right angles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</a:t>
            </a:r>
            <a:r>
              <a:rPr lang="en-US" sz="1100" dirty="0" err="1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n-US" sz="1100" dirty="0" err="1">
                <a:latin typeface="Letter-join Basic 40" panose="02000505000000020003" pitchFamily="50" charset="0"/>
              </a:rPr>
              <a:t>ecognise</a:t>
            </a:r>
            <a:r>
              <a:rPr lang="en-US" sz="1100" dirty="0">
                <a:latin typeface="Letter-join Basic 40" panose="02000505000000020003" pitchFamily="50" charset="0"/>
              </a:rPr>
              <a:t> that 2 right angles make a half-turn, 3 make three-quarters of a turn and 4 a complete turn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100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Statistics: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interpret and construct pictograms, bar charts and tables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en-GB" sz="11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599218" y="3790560"/>
            <a:ext cx="2994969" cy="798232"/>
          </a:xfrm>
          <a:prstGeom prst="rect">
            <a:avLst/>
          </a:prstGeom>
          <a:solidFill>
            <a:srgbClr val="9BC1EF"/>
          </a:solidFill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solidFill>
                  <a:prstClr val="black"/>
                </a:solidFill>
                <a:latin typeface="Letter-join Basic 40" panose="02000505000000020003" pitchFamily="50" charset="0"/>
                <a:ea typeface="Calibri" panose="020F0502020204030204" pitchFamily="34" charset="0"/>
                <a:cs typeface="Arial" panose="020B0604020202020204" pitchFamily="34" charset="0"/>
              </a:rPr>
              <a:t>RE</a:t>
            </a:r>
          </a:p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What is the best way for a </a:t>
            </a:r>
            <a:r>
              <a:rPr lang="en-GB" sz="1100" dirty="0" err="1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Sanatani</a:t>
            </a: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to lead a good life?</a:t>
            </a:r>
            <a:endParaRPr lang="en-GB" sz="1100" b="1" u="sng" dirty="0">
              <a:solidFill>
                <a:prstClr val="black"/>
              </a:solidFill>
              <a:latin typeface="Letter-join Basic 40" panose="02000505000000020003" pitchFamily="50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63441" y="6404155"/>
            <a:ext cx="1579080" cy="280654"/>
          </a:xfrm>
          <a:prstGeom prst="rect">
            <a:avLst/>
          </a:prstGeom>
          <a:solidFill>
            <a:srgbClr val="E6A4CB">
              <a:alpha val="65000"/>
            </a:srgb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Music</a:t>
            </a:r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Jazz</a:t>
            </a:r>
            <a:endParaRPr lang="en-GB" sz="1100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14949" y="4882910"/>
            <a:ext cx="3186434" cy="1895198"/>
          </a:xfrm>
          <a:prstGeom prst="rect">
            <a:avLst/>
          </a:prstGeom>
          <a:solidFill>
            <a:srgbClr val="FFC000">
              <a:alpha val="65000"/>
            </a:srgbClr>
          </a:solidFill>
        </p:spPr>
        <p:txBody>
          <a:bodyPr wrap="square">
            <a:noAutofit/>
          </a:bodyPr>
          <a:lstStyle/>
          <a:p>
            <a:pPr algn="ctr"/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PSHE</a:t>
            </a:r>
            <a:b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Changing Me</a:t>
            </a:r>
          </a:p>
          <a:p>
            <a:pPr algn="ctr"/>
            <a:endParaRPr lang="en-GB" sz="1100" b="1" u="sng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understand that changes can happen from birth to fully grown humans and animals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-To understand how babies grow.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understand that girls’ and boys’ bodies need to change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To identify how boys’ and girls’ bodies change on the inside.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endParaRPr lang="en-GB" sz="1100" dirty="0"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4757" y="2628909"/>
            <a:ext cx="2861613" cy="1600182"/>
          </a:xfrm>
          <a:prstGeom prst="rect">
            <a:avLst/>
          </a:prstGeom>
          <a:solidFill>
            <a:srgbClr val="9C5BCD">
              <a:alpha val="90000"/>
            </a:srgb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Geography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</a:rPr>
              <a:t> Understand what a river is and how it is formed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</a:rPr>
              <a:t> Locate rivers in the UK and the world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</a:rPr>
              <a:t> Understand how rivers grow and change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</a:rPr>
              <a:t> Carry out fieldwork at a river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Letter-join Basic 40" panose="02000505000000020003" pitchFamily="50" charset="0"/>
              </a:rPr>
              <a:t> Research a local river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54031" y="4284905"/>
            <a:ext cx="2212068" cy="1895199"/>
          </a:xfrm>
          <a:prstGeom prst="rect">
            <a:avLst/>
          </a:prstGeom>
          <a:solidFill>
            <a:schemeClr val="accent4">
              <a:lumMod val="60000"/>
              <a:lumOff val="40000"/>
              <a:alpha val="6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en-GB" sz="1100" b="1" u="sng" dirty="0" err="1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esign</a:t>
            </a:r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and Technology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Mechanical systems</a:t>
            </a: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Building a car chassis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Designing a car body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Making the car body</a:t>
            </a:r>
          </a:p>
          <a:p>
            <a:pPr marL="171450" indent="-171450">
              <a:lnSpc>
                <a:spcPct val="115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US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Assemble the car and test it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580902" y="1336733"/>
            <a:ext cx="2452575" cy="719043"/>
          </a:xfrm>
          <a:prstGeom prst="rect">
            <a:avLst/>
          </a:prstGeom>
          <a:solidFill>
            <a:schemeClr val="accent2">
              <a:alpha val="65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en-GB" b="1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‘Rivers’</a:t>
            </a:r>
            <a:endParaRPr lang="en-GB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Term 6</a:t>
            </a:r>
            <a:r>
              <a:rPr lang="en-GB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 Year 3</a:t>
            </a:r>
            <a:endParaRPr lang="en-GB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9618" y="6165628"/>
            <a:ext cx="1435946" cy="477054"/>
          </a:xfrm>
          <a:prstGeom prst="rect">
            <a:avLst/>
          </a:prstGeom>
          <a:solidFill>
            <a:schemeClr val="bg1">
              <a:lumMod val="75000"/>
              <a:alpha val="6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100" b="1" u="sng" dirty="0">
                <a:latin typeface="Letter-join Basic 40" panose="02000505000000020003" pitchFamily="50" charset="0"/>
              </a:rPr>
              <a:t>Value of the term</a:t>
            </a:r>
            <a:r>
              <a:rPr lang="en-GB" sz="1400" dirty="0">
                <a:latin typeface="Letter-join Basic 40" panose="02000505000000020003" pitchFamily="50" charset="0"/>
              </a:rPr>
              <a:t>:</a:t>
            </a:r>
          </a:p>
          <a:p>
            <a:pPr algn="ctr"/>
            <a:r>
              <a:rPr lang="en-GB" sz="1100" dirty="0">
                <a:latin typeface="Letter-join Basic 40" panose="02000505000000020003" pitchFamily="50" charset="0"/>
              </a:rPr>
              <a:t>Happiness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33787" y="78232"/>
            <a:ext cx="2746804" cy="1107996"/>
          </a:xfrm>
          <a:prstGeom prst="rect">
            <a:avLst/>
          </a:prstGeom>
          <a:solidFill>
            <a:schemeClr val="accent6">
              <a:alpha val="6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100" b="1" u="sng" dirty="0">
                <a:latin typeface="Letter-join Basic 40" panose="02000505000000020003" pitchFamily="50" charset="0"/>
              </a:rPr>
              <a:t>Hook:</a:t>
            </a:r>
          </a:p>
          <a:p>
            <a:r>
              <a:rPr lang="en-GB" sz="1100" dirty="0">
                <a:latin typeface="Letter-join Basic 40" panose="02000505000000020003" pitchFamily="50" charset="0"/>
              </a:rPr>
              <a:t>Create a setting description about rivers according to pictures or videos</a:t>
            </a:r>
          </a:p>
          <a:p>
            <a:endParaRPr lang="en-GB" sz="1100" dirty="0">
              <a:latin typeface="Letter-join Basic 40" panose="02000505000000020003" pitchFamily="50" charset="0"/>
            </a:endParaRPr>
          </a:p>
          <a:p>
            <a:r>
              <a:rPr lang="en-GB" sz="1100" b="1" u="sng" dirty="0">
                <a:latin typeface="Letter-join Basic 40" panose="02000505000000020003" pitchFamily="50" charset="0"/>
              </a:rPr>
              <a:t>Fabulous finish to the topic:</a:t>
            </a:r>
          </a:p>
          <a:p>
            <a:r>
              <a:rPr lang="en-GB" sz="1100" dirty="0">
                <a:latin typeface="Letter-join Basic 40" panose="02000505000000020003" pitchFamily="50" charset="0"/>
              </a:rPr>
              <a:t>Langford Lakes trip</a:t>
            </a:r>
          </a:p>
        </p:txBody>
      </p:sp>
      <p:sp>
        <p:nvSpPr>
          <p:cNvPr id="20" name="Left Brace 19"/>
          <p:cNvSpPr/>
          <p:nvPr/>
        </p:nvSpPr>
        <p:spPr>
          <a:xfrm>
            <a:off x="12214746" y="2456004"/>
            <a:ext cx="54591" cy="10977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>
              <a:latin typeface="Letter-join Basic 40" panose="02000505000000020003" pitchFamily="50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1878867" y="5780988"/>
            <a:ext cx="1412146" cy="798232"/>
          </a:xfrm>
          <a:prstGeom prst="rect">
            <a:avLst/>
          </a:prstGeom>
          <a:solidFill>
            <a:schemeClr val="accent1">
              <a:lumMod val="40000"/>
              <a:lumOff val="60000"/>
              <a:alpha val="65000"/>
            </a:schemeClr>
          </a:solidFill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PE</a:t>
            </a:r>
            <a:b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Sports day practice</a:t>
            </a: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Athletics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8235" y="4370143"/>
            <a:ext cx="2930353" cy="1092607"/>
          </a:xfrm>
          <a:prstGeom prst="rect">
            <a:avLst/>
          </a:prstGeom>
          <a:solidFill>
            <a:schemeClr val="accent2">
              <a:lumMod val="40000"/>
              <a:lumOff val="60000"/>
              <a:alpha val="90000"/>
            </a:schemeClr>
          </a:solidFill>
        </p:spPr>
        <p:txBody>
          <a:bodyPr wrap="square">
            <a:spAutoFit/>
          </a:bodyPr>
          <a:lstStyle/>
          <a:p>
            <a:pPr>
              <a:spcAft>
                <a:spcPts val="1200"/>
              </a:spcAft>
            </a:pPr>
            <a:r>
              <a:rPr lang="en-GB" sz="1100" b="1" u="sng" dirty="0">
                <a:effectLst/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Science – </a:t>
            </a:r>
            <a:r>
              <a:rPr lang="en-GB" sz="1100" b="1" u="sng" dirty="0">
                <a:latin typeface="Letter-join Basic 40" panose="02000505000000020003" pitchFamily="50" charset="0"/>
                <a:ea typeface="Calibri" panose="020F0502020204030204" pitchFamily="34" charset="0"/>
                <a:cs typeface="Times New Roman" panose="02020603050405020304" pitchFamily="18" charset="0"/>
              </a:rPr>
              <a:t>Plants</a:t>
            </a:r>
          </a:p>
          <a:p>
            <a:pPr>
              <a:spcAft>
                <a:spcPts val="1200"/>
              </a:spcAft>
            </a:pPr>
            <a:r>
              <a:rPr lang="en-GB" sz="1100" dirty="0">
                <a:latin typeface="Letter-join Basic 40" panose="02000505000000020003" pitchFamily="50" charset="0"/>
                <a:ea typeface="Calibri" panose="020F0502020204030204" pitchFamily="34" charset="0"/>
              </a:rPr>
              <a:t>E</a:t>
            </a:r>
            <a:r>
              <a:rPr lang="en-GB" sz="1100" dirty="0">
                <a:effectLst/>
                <a:latin typeface="Letter-join Basic 40" panose="02000505000000020003" pitchFamily="50" charset="0"/>
                <a:ea typeface="Calibri" panose="020F0502020204030204" pitchFamily="34" charset="0"/>
              </a:rPr>
              <a:t>xplore the requirements of plants for life and growth (air, light, water, nutrients from soil, and room to grow) and how they vary from plant to plant </a:t>
            </a:r>
            <a:endParaRPr lang="en-GB" sz="1100" b="1" dirty="0">
              <a:effectLst/>
              <a:latin typeface="Letter-join Basic 40" panose="02000505000000020003" pitchFamily="50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388588" y="2477248"/>
            <a:ext cx="3022555" cy="1742390"/>
          </a:xfrm>
          <a:prstGeom prst="rect">
            <a:avLst/>
          </a:prstGeom>
          <a:solidFill>
            <a:srgbClr val="FF4BFF">
              <a:alpha val="65000"/>
            </a:srgbClr>
          </a:solidFill>
        </p:spPr>
        <p:txBody>
          <a:bodyPr wrap="square">
            <a:no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b="1" u="sng" kern="1400" dirty="0">
                <a:solidFill>
                  <a:srgbClr val="000000"/>
                </a:solidFill>
                <a:latin typeface="Letter-join Basic 40" panose="02000505000000020003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Computing: Programming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1100" b="1" kern="1400" dirty="0">
                <a:solidFill>
                  <a:srgbClr val="000000"/>
                </a:solidFill>
                <a:latin typeface="Letter-join Basic 40" panose="02000505000000020003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can create a program to move a sprite.</a:t>
            </a:r>
            <a:br>
              <a:rPr lang="en-US" sz="1100" b="1" kern="1400" dirty="0">
                <a:solidFill>
                  <a:srgbClr val="000000"/>
                </a:solidFill>
                <a:latin typeface="Letter-join Basic 40" panose="02000505000000020003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100" b="1" kern="1400" dirty="0">
                <a:solidFill>
                  <a:srgbClr val="000000"/>
                </a:solidFill>
                <a:latin typeface="Letter-join Basic 40" panose="02000505000000020003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can adapt a program to a new context.</a:t>
            </a:r>
            <a:br>
              <a:rPr lang="en-US" sz="1100" b="1" kern="1400" dirty="0">
                <a:solidFill>
                  <a:srgbClr val="000000"/>
                </a:solidFill>
                <a:latin typeface="Letter-join Basic 40" panose="02000505000000020003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100" b="1" kern="1400" dirty="0">
                <a:solidFill>
                  <a:srgbClr val="000000"/>
                </a:solidFill>
                <a:latin typeface="Letter-join Basic 40" panose="02000505000000020003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can develop my program by adding features.</a:t>
            </a:r>
            <a:br>
              <a:rPr lang="en-US" sz="1100" b="1" kern="1400" dirty="0">
                <a:solidFill>
                  <a:srgbClr val="000000"/>
                </a:solidFill>
                <a:latin typeface="Letter-join Basic 40" panose="02000505000000020003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100" b="1" kern="1400" dirty="0">
                <a:solidFill>
                  <a:srgbClr val="000000"/>
                </a:solidFill>
                <a:latin typeface="Letter-join Basic 40" panose="02000505000000020003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can identify and fix bugs in a program.</a:t>
            </a:r>
            <a:br>
              <a:rPr lang="en-US" sz="1100" b="1" kern="1400" dirty="0">
                <a:solidFill>
                  <a:srgbClr val="000000"/>
                </a:solidFill>
                <a:latin typeface="Letter-join Basic 40" panose="02000505000000020003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100" b="1" kern="1400" dirty="0">
                <a:solidFill>
                  <a:srgbClr val="000000"/>
                </a:solidFill>
                <a:latin typeface="Letter-join Basic 40" panose="02000505000000020003" pitchFamily="50" charset="0"/>
                <a:ea typeface="Times New Roman" panose="02020603050405020304" pitchFamily="18" charset="0"/>
                <a:cs typeface="Times New Roman" panose="02020603050405020304" pitchFamily="18" charset="0"/>
              </a:rPr>
              <a:t>I can design and create a maze-based challenge</a:t>
            </a:r>
            <a:r>
              <a:rPr lang="en-US" sz="1100" b="1" kern="1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1100" b="1" kern="1400" dirty="0">
              <a:solidFill>
                <a:srgbClr val="000000"/>
              </a:solidFill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41077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2ddb52-560e-4a31-a7b2-a795bd5cd35c">
      <Terms xmlns="http://schemas.microsoft.com/office/infopath/2007/PartnerControls"/>
    </lcf76f155ced4ddcb4097134ff3c332f>
    <TaxCatchAll xmlns="cc5892c0-0e9e-4b3a-a484-fd9581405906" xsi:nil="true"/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8D5EC82D7EDD46B003C1C7D6980B04" ma:contentTypeVersion="18" ma:contentTypeDescription="Create a new document." ma:contentTypeScope="" ma:versionID="a242d04bf1a72d6cace8cc6d1130ae45">
  <xsd:schema xmlns:xsd="http://www.w3.org/2001/XMLSchema" xmlns:xs="http://www.w3.org/2001/XMLSchema" xmlns:p="http://schemas.microsoft.com/office/2006/metadata/properties" xmlns:ns1="http://schemas.microsoft.com/sharepoint/v3" xmlns:ns2="0d2ddb52-560e-4a31-a7b2-a795bd5cd35c" xmlns:ns3="cc5892c0-0e9e-4b3a-a484-fd9581405906" targetNamespace="http://schemas.microsoft.com/office/2006/metadata/properties" ma:root="true" ma:fieldsID="462374479b47b84cf58488fde488e0b5" ns1:_="" ns2:_="" ns3:_="">
    <xsd:import namespace="http://schemas.microsoft.com/sharepoint/v3"/>
    <xsd:import namespace="0d2ddb52-560e-4a31-a7b2-a795bd5cd35c"/>
    <xsd:import namespace="cc5892c0-0e9e-4b3a-a484-fd958140590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BillingMetadata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2ddb52-560e-4a31-a7b2-a795bd5cd35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b46dcdf8-7a79-49d3-b65a-4ec6d3b637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5892c0-0e9e-4b3a-a484-fd958140590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d9bd5f7-2590-495d-b58e-f051c823cb56}" ma:internalName="TaxCatchAll" ma:showField="CatchAllData" ma:web="cc5892c0-0e9e-4b3a-a484-fd958140590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0E8B26C-295F-4416-B707-4FEA235B978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4F97E4A-60F3-4F44-9E21-73CE76D2C37A}">
  <ds:schemaRefs>
    <ds:schemaRef ds:uri="0d2ddb52-560e-4a31-a7b2-a795bd5cd35c"/>
    <ds:schemaRef ds:uri="http://schemas.openxmlformats.org/package/2006/metadata/core-properties"/>
    <ds:schemaRef ds:uri="http://www.w3.org/XML/1998/namespace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cc5892c0-0e9e-4b3a-a484-fd9581405906"/>
    <ds:schemaRef ds:uri="http://purl.org/dc/dcmitype/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491BF996-1DE8-469B-B847-C2B9A90F18B6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9382</TotalTime>
  <Words>422</Words>
  <Application>Microsoft Office PowerPoint</Application>
  <PresentationFormat>A4 Paper (210x297 mm)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Letter-join Basic 40</vt:lpstr>
      <vt:lpstr>Symbol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 Gill</dc:creator>
  <cp:lastModifiedBy>Lucy Waddington</cp:lastModifiedBy>
  <cp:revision>134</cp:revision>
  <cp:lastPrinted>2016-07-21T10:35:43Z</cp:lastPrinted>
  <dcterms:created xsi:type="dcterms:W3CDTF">2016-03-22T15:21:40Z</dcterms:created>
  <dcterms:modified xsi:type="dcterms:W3CDTF">2026-06-03T16:20:18Z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0x0101005C8D5EC82D7EDD46B003C1C7D6980B04</vt:lpwstr>
  </property>
  <property fmtid="{D5CDD505-2E9C-101B-9397-08002B2CF9AE}" pid="3" name="MediaServiceImageTags">
    <vt:lpwstr/>
  </property>
</Properties>
</file>