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6"/>
  </p:handoutMasterIdLst>
  <p:sldIdLst>
    <p:sldId id="260" r:id="rId5"/>
  </p:sldIdLst>
  <p:sldSz cx="9906000" cy="6858000" type="A4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297"/>
    <a:srgbClr val="FFC000"/>
    <a:srgbClr val="F8CBAD"/>
    <a:srgbClr val="9C5BCD"/>
    <a:srgbClr val="00FFFF"/>
    <a:srgbClr val="FF4F4F"/>
    <a:srgbClr val="BDD7EE"/>
    <a:srgbClr val="FF4BFF"/>
    <a:srgbClr val="FFD96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5320" autoAdjust="0"/>
  </p:normalViewPr>
  <p:slideViewPr>
    <p:cSldViewPr snapToGrid="0">
      <p:cViewPr varScale="1">
        <p:scale>
          <a:sx n="109" d="100"/>
          <a:sy n="109" d="100"/>
        </p:scale>
        <p:origin x="1848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23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991" y="0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65647A31-0EEC-4E2D-A504-A0BBD68CF6F7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41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991" y="9428241"/>
            <a:ext cx="2944336" cy="496809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A0F24411-80B0-47DB-B525-338A25723A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199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4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09/06/2026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728" y="83695"/>
            <a:ext cx="3567748" cy="1754326"/>
          </a:xfrm>
          <a:prstGeom prst="rect">
            <a:avLst/>
          </a:prstGeom>
          <a:solidFill>
            <a:srgbClr val="BDD7EE">
              <a:alpha val="60000"/>
            </a:srgbClr>
          </a:solidFill>
        </p:spPr>
        <p:txBody>
          <a:bodyPr wrap="square">
            <a:spAutoFit/>
          </a:bodyPr>
          <a:lstStyle/>
          <a:p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</a:p>
          <a:p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‘Leon and The Place Between’ by Angela McAllister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Retell a story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Punctuate speech accurately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Write a narrative with dialogue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Begin to edit and identify unnecessary repetition</a:t>
            </a:r>
          </a:p>
          <a:p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9849" y="55559"/>
            <a:ext cx="3678019" cy="1569660"/>
          </a:xfrm>
          <a:prstGeom prst="rect">
            <a:avLst/>
          </a:prstGeom>
          <a:solidFill>
            <a:srgbClr val="FF4F4F">
              <a:alpha val="69804"/>
            </a:srgbClr>
          </a:solidFill>
        </p:spPr>
        <p:txBody>
          <a:bodyPr wrap="square">
            <a:spAutoFit/>
          </a:bodyPr>
          <a:lstStyle/>
          <a:p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Daily counting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Times tables up to 12x12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Time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Perimeter and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Geometry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Statistics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79688" y="5389310"/>
            <a:ext cx="5898180" cy="1384995"/>
          </a:xfrm>
          <a:prstGeom prst="rect">
            <a:avLst/>
          </a:prstGeom>
          <a:solidFill>
            <a:srgbClr val="FF4BFF">
              <a:alpha val="60000"/>
            </a:srgb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/>
                <a:ea typeface="Calibri" panose="020F0502020204030204" pitchFamily="34" charset="0"/>
                <a:cs typeface="Times New Roman" panose="02020603050405020304" pitchFamily="18" charset="0"/>
              </a:rPr>
              <a:t>PSHE – changing me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/>
                <a:ea typeface="Calibri" panose="020F0502020204030204" pitchFamily="34" charset="0"/>
                <a:cs typeface="Times New Roman" panose="02020603050405020304" pitchFamily="18" charset="0"/>
              </a:rPr>
              <a:t>understand how some personal characteristics come from birth parents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/>
                <a:ea typeface="Calibri" panose="020F0502020204030204" pitchFamily="34" charset="0"/>
                <a:cs typeface="Times New Roman" panose="02020603050405020304" pitchFamily="18" charset="0"/>
              </a:rPr>
              <a:t>Know the internal and external parts of male and female bodies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/>
                <a:ea typeface="Calibri" panose="020F0502020204030204" pitchFamily="34" charset="0"/>
                <a:cs typeface="Times New Roman" panose="02020603050405020304" pitchFamily="18" charset="0"/>
              </a:rPr>
              <a:t>describe how a girl’s body changes in order to have babies when she is an adult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/>
                <a:ea typeface="Calibri" panose="020F0502020204030204" pitchFamily="34" charset="0"/>
                <a:cs typeface="Times New Roman" panose="02020603050405020304" pitchFamily="18" charset="0"/>
              </a:rPr>
              <a:t>know how the circle of change works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etter-join Basic 40"/>
                <a:ea typeface="Calibri" panose="020F0502020204030204" pitchFamily="34" charset="0"/>
                <a:cs typeface="Times New Roman" panose="02020603050405020304" pitchFamily="18" charset="0"/>
              </a:rPr>
              <a:t>identify what I am looking forward to when I move to a new class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807" y="2928638"/>
            <a:ext cx="3551669" cy="2336024"/>
          </a:xfrm>
          <a:prstGeom prst="rect">
            <a:avLst/>
          </a:prstGeom>
          <a:solidFill>
            <a:srgbClr val="92D050">
              <a:alpha val="60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History – Vikings  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cs typeface="Times New Roman" panose="02020603050405020304" pitchFamily="18" charset="0"/>
              </a:rPr>
              <a:t>To know that the Vikings came from countries in modern day Scandinavia (Norway, Denmark and Sweden) 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cs typeface="Times New Roman" panose="02020603050405020304" pitchFamily="18" charset="0"/>
              </a:rPr>
              <a:t>To know that the Vikings travelled in boats called ‘longships’ which were specially designed to be small, fast and good for raiding seaside villages.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cs typeface="Times New Roman" panose="02020603050405020304" pitchFamily="18" charset="0"/>
              </a:rPr>
              <a:t>To know that the Viking capital was </a:t>
            </a:r>
            <a:r>
              <a:rPr lang="en-US" sz="1200" dirty="0" err="1">
                <a:cs typeface="Times New Roman" panose="02020603050405020304" pitchFamily="18" charset="0"/>
              </a:rPr>
              <a:t>Jorvik</a:t>
            </a:r>
            <a:r>
              <a:rPr lang="en-US" sz="1200" dirty="0">
                <a:cs typeface="Times New Roman" panose="02020603050405020304" pitchFamily="18" charset="0"/>
              </a:rPr>
              <a:t> (York) and that they settled primarily in the north and east of England, which was called Danelaw.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1084" y="6081807"/>
            <a:ext cx="1454247" cy="510140"/>
          </a:xfrm>
          <a:prstGeom prst="rect">
            <a:avLst/>
          </a:prstGeom>
          <a:solidFill>
            <a:srgbClr val="9C5BCD">
              <a:alpha val="69804"/>
            </a:srgb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Art</a:t>
            </a:r>
          </a:p>
          <a:p>
            <a:pPr algn="ctr">
              <a:lnSpc>
                <a:spcPct val="115000"/>
              </a:lnSpc>
            </a:pPr>
            <a:r>
              <a:rPr lang="en-US" sz="1200" dirty="0" err="1">
                <a:ea typeface="Calibri" panose="020F0502020204030204" pitchFamily="34" charset="0"/>
                <a:cs typeface="Times New Roman" panose="02020603050405020304" pitchFamily="18" charset="0"/>
              </a:rPr>
              <a:t>Scultpure</a:t>
            </a: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74477" y="2286380"/>
            <a:ext cx="2219188" cy="1142620"/>
          </a:xfrm>
          <a:prstGeom prst="rect">
            <a:avLst/>
          </a:prstGeom>
          <a:solidFill>
            <a:srgbClr val="F8CBAD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GB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‘Vikings’</a:t>
            </a:r>
            <a:endParaRPr lang="en-GB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 6</a:t>
            </a:r>
          </a:p>
          <a:p>
            <a:pPr algn="ctr">
              <a:lnSpc>
                <a:spcPct val="115000"/>
              </a:lnSpc>
            </a:pP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Year 4</a:t>
            </a:r>
            <a:endParaRPr lang="en-GB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7322" y="4544337"/>
            <a:ext cx="1510459" cy="615553"/>
          </a:xfrm>
          <a:prstGeom prst="rect">
            <a:avLst/>
          </a:prstGeom>
          <a:solidFill>
            <a:srgbClr val="00B0F0">
              <a:alpha val="60000"/>
            </a:srgb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1200" b="1" u="sng" dirty="0"/>
              <a:t>Value of the term</a:t>
            </a:r>
            <a:r>
              <a:rPr lang="en-GB" sz="1200" dirty="0"/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1200" dirty="0"/>
              <a:t>Understanding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6908" y="5431949"/>
            <a:ext cx="1882601" cy="538609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</a:p>
          <a:p>
            <a:pPr algn="ctr">
              <a:spcAft>
                <a:spcPts val="600"/>
              </a:spcAft>
            </a:pPr>
            <a:r>
              <a:rPr lang="en-GB" sz="1200" b="1" u="sng" dirty="0">
                <a:ea typeface="Calibri" panose="020F0502020204030204" pitchFamily="34" charset="0"/>
                <a:cs typeface="Times New Roman" panose="02020603050405020304" pitchFamily="18" charset="0"/>
              </a:rPr>
              <a:t>Sports </a:t>
            </a:r>
            <a:r>
              <a:rPr lang="en-GB" sz="1200" b="1" u="sng">
                <a:ea typeface="Calibri" panose="020F0502020204030204" pitchFamily="34" charset="0"/>
                <a:cs typeface="Times New Roman" panose="02020603050405020304" pitchFamily="18" charset="0"/>
              </a:rPr>
              <a:t>day practise</a:t>
            </a:r>
            <a:endParaRPr lang="en-GB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87322" y="2180685"/>
            <a:ext cx="3690545" cy="1754326"/>
          </a:xfrm>
          <a:prstGeom prst="rect">
            <a:avLst/>
          </a:prstGeom>
          <a:solidFill>
            <a:srgbClr val="FFD966">
              <a:alpha val="69804"/>
            </a:srgbClr>
          </a:solidFill>
        </p:spPr>
        <p:txBody>
          <a:bodyPr wrap="square">
            <a:spAutoFit/>
          </a:bodyPr>
          <a:lstStyle/>
          <a:p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Science – Habitats and Environments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is a habitat?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do environments change?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Why is plastic a problem?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Are there more environmentally friendly options to plastic?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other dangers are posed to different environments?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How can I prevent these dangers?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29238" y="4490477"/>
            <a:ext cx="1910781" cy="723275"/>
          </a:xfrm>
          <a:prstGeom prst="rect">
            <a:avLst/>
          </a:prstGeom>
          <a:solidFill>
            <a:schemeClr val="accent6">
              <a:lumMod val="40000"/>
              <a:lumOff val="60000"/>
              <a:alpha val="69804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ICT</a:t>
            </a:r>
            <a:r>
              <a:rPr lang="en-US" sz="1200" b="1" u="sng" kern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Skills in Computing</a:t>
            </a:r>
          </a:p>
          <a:p>
            <a:pPr algn="ctr">
              <a:spcAft>
                <a:spcPts val="600"/>
              </a:spcAft>
            </a:pPr>
            <a:r>
              <a:rPr lang="en-US" sz="1200" b="1" kern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programming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95481" y="4436617"/>
            <a:ext cx="2132836" cy="461665"/>
          </a:xfrm>
          <a:prstGeom prst="rect">
            <a:avLst/>
          </a:prstGeom>
          <a:solidFill>
            <a:srgbClr val="BFBFBF">
              <a:alpha val="8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/>
              <a:t>RE</a:t>
            </a:r>
            <a:r>
              <a:rPr lang="en-GB" sz="1200" b="1" dirty="0"/>
              <a:t> – Christianity – special places of worship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59458A-F0CE-4757-81E7-99D3FE89BCC3}"/>
              </a:ext>
            </a:extLst>
          </p:cNvPr>
          <p:cNvSpPr txBox="1"/>
          <p:nvPr/>
        </p:nvSpPr>
        <p:spPr>
          <a:xfrm>
            <a:off x="3752305" y="447766"/>
            <a:ext cx="2219188" cy="830997"/>
          </a:xfrm>
          <a:prstGeom prst="rect">
            <a:avLst/>
          </a:prstGeom>
          <a:solidFill>
            <a:srgbClr val="00FFFF">
              <a:alpha val="60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/>
              <a:t>Hook:</a:t>
            </a:r>
            <a:endParaRPr lang="en-GB" sz="1200" dirty="0"/>
          </a:p>
          <a:p>
            <a:pPr algn="ctr"/>
            <a:r>
              <a:rPr lang="en-US" sz="1200" dirty="0"/>
              <a:t>dragon egg hunt </a:t>
            </a:r>
          </a:p>
          <a:p>
            <a:pPr algn="ctr"/>
            <a:r>
              <a:rPr lang="en-GB" sz="1200" b="1" u="sng" dirty="0"/>
              <a:t>Fabulous finish to the topic:</a:t>
            </a:r>
          </a:p>
          <a:p>
            <a:pPr algn="ctr"/>
            <a:r>
              <a:rPr lang="en-GB" sz="1200" b="1" dirty="0"/>
              <a:t>Share chapters with Year 1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0A25FB-5140-4345-9079-25783FC809FE}"/>
              </a:ext>
            </a:extLst>
          </p:cNvPr>
          <p:cNvSpPr/>
          <p:nvPr/>
        </p:nvSpPr>
        <p:spPr>
          <a:xfrm>
            <a:off x="2222721" y="5423948"/>
            <a:ext cx="1413755" cy="461665"/>
          </a:xfrm>
          <a:prstGeom prst="rect">
            <a:avLst/>
          </a:prstGeom>
          <a:solidFill>
            <a:srgbClr val="F7B297">
              <a:alpha val="47000"/>
            </a:srgb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French</a:t>
            </a:r>
            <a:b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at the </a:t>
            </a:r>
            <a:r>
              <a:rPr lang="en-GB" sz="1200">
                <a:ea typeface="Calibri" panose="020F0502020204030204" pitchFamily="34" charset="0"/>
                <a:cs typeface="Times New Roman" panose="02020603050405020304" pitchFamily="18" charset="0"/>
              </a:rPr>
              <a:t>tea room</a:t>
            </a:r>
            <a:endParaRPr lang="en-GB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4844100-37C0-401E-93F1-D75B7275BD7C}"/>
              </a:ext>
            </a:extLst>
          </p:cNvPr>
          <p:cNvSpPr/>
          <p:nvPr/>
        </p:nvSpPr>
        <p:spPr>
          <a:xfrm>
            <a:off x="2222721" y="6044899"/>
            <a:ext cx="1413755" cy="461665"/>
          </a:xfrm>
          <a:prstGeom prst="rect">
            <a:avLst/>
          </a:prstGeom>
          <a:solidFill>
            <a:schemeClr val="accent4">
              <a:lumMod val="20000"/>
              <a:lumOff val="80000"/>
              <a:alpha val="47000"/>
            </a:schemeClr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  <a:b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Recorders</a:t>
            </a:r>
          </a:p>
        </p:txBody>
      </p:sp>
    </p:spTree>
    <p:extLst>
      <p:ext uri="{BB962C8B-B14F-4D97-AF65-F5344CB8AC3E}">
        <p14:creationId xmlns:p14="http://schemas.microsoft.com/office/powerpoint/2010/main" val="3507034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etterjoin">
      <a:majorFont>
        <a:latin typeface="Letter-join Basic 40"/>
        <a:ea typeface=""/>
        <a:cs typeface=""/>
      </a:majorFont>
      <a:minorFont>
        <a:latin typeface="Letter-join Basic 40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969BE55-7C0F-46BE-847E-B1A14DFAF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d2ddb52-560e-4a31-a7b2-a795bd5cd35c"/>
    <ds:schemaRef ds:uri="cc5892c0-0e9e-4b3a-a484-fd9581405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D285A2-1121-4B6F-8256-76C174A981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272140-972E-48EC-8A3E-753AF034BE3B}">
  <ds:schemaRefs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schemas.microsoft.com/sharepoint/v3"/>
    <ds:schemaRef ds:uri="http://purl.org/dc/elements/1.1/"/>
    <ds:schemaRef ds:uri="http://schemas.microsoft.com/office/2006/documentManagement/types"/>
    <ds:schemaRef ds:uri="0d2ddb52-560e-4a31-a7b2-a795bd5cd35c"/>
    <ds:schemaRef ds:uri="http://schemas.microsoft.com/office/infopath/2007/PartnerControls"/>
    <ds:schemaRef ds:uri="http://schemas.openxmlformats.org/package/2006/metadata/core-properties"/>
    <ds:schemaRef ds:uri="cc5892c0-0e9e-4b3a-a484-fd95814059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65678</TotalTime>
  <Words>287</Words>
  <Application>Microsoft Office PowerPoint</Application>
  <PresentationFormat>A4 Paper (210x297 mm)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Letter-join Basic 40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Chloe Young</cp:lastModifiedBy>
  <cp:revision>175</cp:revision>
  <cp:lastPrinted>2021-10-20T08:00:10Z</cp:lastPrinted>
  <dcterms:created xsi:type="dcterms:W3CDTF">2016-03-22T15:21:40Z</dcterms:created>
  <dcterms:modified xsi:type="dcterms:W3CDTF">2026-06-09T07:03:39Z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