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906000" cy="6858000" type="A4"/>
  <p:notesSz cx="6792913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00FE"/>
    <a:srgbClr val="0066FF"/>
    <a:srgbClr val="9C5BCD"/>
    <a:srgbClr val="FF4BFF"/>
    <a:srgbClr val="FF4F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8959" autoAdjust="0"/>
    <p:restoredTop sz="94660"/>
  </p:normalViewPr>
  <p:slideViewPr>
    <p:cSldViewPr snapToGrid="0">
      <p:cViewPr>
        <p:scale>
          <a:sx n="80" d="100"/>
          <a:sy n="80" d="100"/>
        </p:scale>
        <p:origin x="1566" y="12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77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7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039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65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769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186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101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50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274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142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10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0C716-FEF7-48E4-B154-C6743837528A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196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american-flag-american-flag-usa-1020853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8507" y="2773012"/>
            <a:ext cx="3148714" cy="143096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1000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English</a:t>
            </a:r>
            <a:r>
              <a:rPr lang="en-GB" sz="1000" b="1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GB" sz="1000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Daily </a:t>
            </a: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grammar lessons/spelling session</a:t>
            </a:r>
            <a:endParaRPr lang="en-GB" sz="1100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Weekly spellings to learn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Class Texts / Animations – 23 Degrees 5 Minutes &amp; Everest </a:t>
            </a:r>
            <a:endParaRPr lang="en-GB" sz="1100" b="1" dirty="0"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100" b="1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Writing to entertain and narrative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100" b="1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Write a recount letter.</a:t>
            </a:r>
          </a:p>
        </p:txBody>
      </p:sp>
      <p:sp>
        <p:nvSpPr>
          <p:cNvPr id="7" name="Rectangle 6"/>
          <p:cNvSpPr/>
          <p:nvPr/>
        </p:nvSpPr>
        <p:spPr>
          <a:xfrm>
            <a:off x="6016488" y="80416"/>
            <a:ext cx="3716196" cy="161582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 lvl="0"/>
            <a: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Science</a:t>
            </a:r>
            <a:r>
              <a:rPr lang="en-GB" sz="1100" b="1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Animals including Humans</a:t>
            </a:r>
          </a:p>
          <a:p>
            <a:pPr lvl="0"/>
            <a:endParaRPr lang="en-US" sz="1100" dirty="0"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Describe the changes as humans develop to old age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Understanding the physical changes experienced by humans and their consequences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 the order in which changes happen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Working Scientifically – use ‘</a:t>
            </a:r>
            <a:r>
              <a:rPr lang="en-US" sz="1100" dirty="0" err="1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er</a:t>
            </a: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1100" dirty="0" err="1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er</a:t>
            </a: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’ statements, identifying scientific evidence, recording data in graphs and charts</a:t>
            </a:r>
          </a:p>
        </p:txBody>
      </p:sp>
      <p:sp>
        <p:nvSpPr>
          <p:cNvPr id="9" name="Rectangle 8"/>
          <p:cNvSpPr/>
          <p:nvPr/>
        </p:nvSpPr>
        <p:spPr>
          <a:xfrm>
            <a:off x="391385" y="5146011"/>
            <a:ext cx="2886846" cy="1121141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u="sng" dirty="0">
                <a:solidFill>
                  <a:prstClr val="black"/>
                </a:solidFill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RE – </a:t>
            </a:r>
            <a:r>
              <a:rPr lang="en-GB" sz="1100" b="1" dirty="0">
                <a:solidFill>
                  <a:prstClr val="black"/>
                </a:solidFill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Christianity</a:t>
            </a: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100" b="1" dirty="0">
                <a:solidFill>
                  <a:prstClr val="black"/>
                </a:solidFill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Beliefs and Practices</a:t>
            </a: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100" b="1" dirty="0">
                <a:solidFill>
                  <a:prstClr val="black"/>
                </a:solidFill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What is the best way for Christians to show commitment to God?</a:t>
            </a:r>
          </a:p>
        </p:txBody>
      </p:sp>
      <p:sp>
        <p:nvSpPr>
          <p:cNvPr id="10" name="Rectangle 9"/>
          <p:cNvSpPr/>
          <p:nvPr/>
        </p:nvSpPr>
        <p:spPr>
          <a:xfrm>
            <a:off x="7515322" y="5656443"/>
            <a:ext cx="2241315" cy="11211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PE (THURS pm)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 b="1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Chelsea Football Coach</a:t>
            </a:r>
            <a:endParaRPr lang="en-US" sz="1100" b="1" dirty="0"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Swimming: Sparrowhawks(Mon pm) </a:t>
            </a:r>
            <a:endParaRPr lang="en-GB" sz="1100" b="1" u="sng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20056" y="4011915"/>
            <a:ext cx="2148098" cy="157229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PSHE – Changing Me</a:t>
            </a: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Self and Body Image</a:t>
            </a: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Puberty for girls and boys</a:t>
            </a: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Conception</a:t>
            </a: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Looking ahead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70378" y="4011915"/>
            <a:ext cx="3957531" cy="260744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</a:schemeClr>
              </a:gs>
              <a:gs pos="46000">
                <a:schemeClr val="accent2">
                  <a:lumMod val="95000"/>
                  <a:lumOff val="5000"/>
                </a:schemeClr>
              </a:gs>
              <a:gs pos="100000">
                <a:schemeClr val="accent2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 b="1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Geography</a:t>
            </a: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050" dirty="0">
                <a:effectLst/>
                <a:latin typeface="Letter-join Basic 40" panose="02000505000000020003" pitchFamily="50" charset="0"/>
                <a:ea typeface="Calibri" panose="020F0502020204030204" pitchFamily="34" charset="0"/>
              </a:rPr>
              <a:t>To locate the USA and the states within.</a:t>
            </a: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050" dirty="0">
                <a:effectLst/>
                <a:latin typeface="Letter-join Basic 40" panose="02000505000000020003" pitchFamily="50" charset="0"/>
                <a:ea typeface="Calibri" panose="020F0502020204030204" pitchFamily="34" charset="0"/>
              </a:rPr>
              <a:t>To understand that the USA influences world culture.</a:t>
            </a: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050" dirty="0">
                <a:effectLst/>
                <a:latin typeface="Letter-join Basic 40" panose="02000505000000020003" pitchFamily="50" charset="0"/>
                <a:ea typeface="Calibri" panose="020F0502020204030204" pitchFamily="34" charset="0"/>
              </a:rPr>
              <a:t>  To investigate the various physical geographical features of the USA. </a:t>
            </a: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</a:rPr>
              <a:t>To research a significant city in the USA.</a:t>
            </a: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</a:rPr>
              <a:t>To present information on a significant city in the USA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endParaRPr lang="en-GB" sz="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en-US" sz="1100" b="1" u="sng" dirty="0"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847714" y="1919084"/>
            <a:ext cx="1803319" cy="603563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Design &amp; Technology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Create a pop up book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20155" y="2933530"/>
            <a:ext cx="1923466" cy="40049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Term 6 - Year </a:t>
            </a:r>
            <a:r>
              <a:rPr lang="en-GB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lang="en-GB" sz="1100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22778" y="97111"/>
            <a:ext cx="2206924" cy="1187569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Computing</a:t>
            </a:r>
            <a:b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To create a program that uses selection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 dirty="0">
                <a:latin typeface="Letter-join Basic 40" panose="02000505000000020003" pitchFamily="50" charset="0"/>
                <a:cs typeface="Times New Roman" panose="02020603050405020304" pitchFamily="18" charset="0"/>
              </a:rPr>
              <a:t>Online Safety – Managing information online, copyright</a:t>
            </a:r>
            <a:endParaRPr lang="en-US" sz="1100" dirty="0">
              <a:latin typeface="Letter-join Basic 40" panose="02000505000000020003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85846" y="2839288"/>
            <a:ext cx="1480640" cy="523220"/>
          </a:xfrm>
          <a:prstGeom prst="rect">
            <a:avLst/>
          </a:prstGeom>
          <a:solidFill>
            <a:srgbClr val="FE00FE"/>
          </a:solidFill>
        </p:spPr>
        <p:txBody>
          <a:bodyPr wrap="square" rtlCol="0">
            <a:spAutoFit/>
          </a:bodyPr>
          <a:lstStyle/>
          <a:p>
            <a:r>
              <a:rPr lang="en-GB" sz="1100" u="sng" dirty="0">
                <a:latin typeface="Letter-join Basic 40" panose="02000505000000020003" pitchFamily="50" charset="0"/>
              </a:rPr>
              <a:t>Value of the term</a:t>
            </a:r>
            <a:r>
              <a:rPr lang="en-GB" sz="1400" dirty="0">
                <a:latin typeface="Letter-join Basic 40" panose="02000505000000020003" pitchFamily="50" charset="0"/>
              </a:rPr>
              <a:t>:</a:t>
            </a:r>
          </a:p>
          <a:p>
            <a:r>
              <a:rPr lang="en-GB" sz="1400" dirty="0">
                <a:latin typeface="Letter-join Basic 40" panose="02000505000000020003" pitchFamily="50" charset="0"/>
              </a:rPr>
              <a:t>Happiness</a:t>
            </a:r>
          </a:p>
        </p:txBody>
      </p:sp>
      <p:sp>
        <p:nvSpPr>
          <p:cNvPr id="2" name="Left Brace 1"/>
          <p:cNvSpPr/>
          <p:nvPr/>
        </p:nvSpPr>
        <p:spPr>
          <a:xfrm>
            <a:off x="12214746" y="2456004"/>
            <a:ext cx="54591" cy="10977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atin typeface="Letter-join Basic 40" panose="02000505000000020003" pitchFamily="50" charset="0"/>
            </a:endParaRPr>
          </a:p>
        </p:txBody>
      </p:sp>
      <p:sp>
        <p:nvSpPr>
          <p:cNvPr id="3" name="AutoShape 2" descr="Image result for industrial revolu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Letter-join Basic 40" panose="02000505000000020003" pitchFamily="50" charset="0"/>
            </a:endParaRPr>
          </a:p>
        </p:txBody>
      </p:sp>
      <p:sp>
        <p:nvSpPr>
          <p:cNvPr id="19" name="AutoShape 4" descr="Image result for industrial revolutio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Letter-join Basic 40" panose="02000505000000020003" pitchFamily="50" charset="0"/>
            </a:endParaRPr>
          </a:p>
        </p:txBody>
      </p:sp>
      <p:sp>
        <p:nvSpPr>
          <p:cNvPr id="20" name="AutoShape 6" descr="Image result for industrial revolution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Letter-join Basic 40" panose="02000505000000020003" pitchFamily="50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587788" y="11680021"/>
            <a:ext cx="153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latin typeface="Letter-join Basic 40" panose="02000505000000020003" pitchFamily="50" charset="0"/>
            </a:endParaRPr>
          </a:p>
        </p:txBody>
      </p:sp>
      <p:sp>
        <p:nvSpPr>
          <p:cNvPr id="21" name="AutoShape 6" descr="Image result for isambard kingdom brunel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Letter-join Basic 40" panose="02000505000000020003" pitchFamily="50" charset="0"/>
            </a:endParaRPr>
          </a:p>
        </p:txBody>
      </p:sp>
      <p:sp>
        <p:nvSpPr>
          <p:cNvPr id="26" name="AutoShape 12" descr="Image result for industrial revolution"/>
          <p:cNvSpPr>
            <a:spLocks noChangeAspect="1" noChangeArrowheads="1"/>
          </p:cNvSpPr>
          <p:nvPr/>
        </p:nvSpPr>
        <p:spPr bwMode="auto">
          <a:xfrm>
            <a:off x="2853865" y="4102192"/>
            <a:ext cx="136783" cy="13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Letter-join Basic 40" panose="02000505000000020003" pitchFamily="50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54967" y="47795"/>
            <a:ext cx="3215411" cy="2581284"/>
          </a:xfrm>
          <a:prstGeom prst="rect">
            <a:avLst/>
          </a:prstGeom>
          <a:gradFill>
            <a:gsLst>
              <a:gs pos="37000">
                <a:schemeClr val="accent6">
                  <a:lumMod val="20000"/>
                  <a:lumOff val="80000"/>
                </a:schemeClr>
              </a:gs>
              <a:gs pos="0">
                <a:schemeClr val="bg1">
                  <a:lumMod val="95000"/>
                </a:schemeClr>
              </a:gs>
              <a:gs pos="7400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75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1000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Maths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GB" sz="1000" b="1" u="sng" dirty="0"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Calculate and </a:t>
            </a:r>
            <a:r>
              <a:rPr lang="en-US" sz="110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estimate the area</a:t>
            </a: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volume and capacity</a:t>
            </a:r>
          </a:p>
          <a:p>
            <a:pPr marL="171450" indent="-1714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Finding angles</a:t>
            </a:r>
          </a:p>
          <a:p>
            <a:pPr marL="171450" indent="-1714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Measuring angles using a protractor</a:t>
            </a:r>
          </a:p>
          <a:p>
            <a:pPr marL="171450" indent="-1714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Finding missing angles on a line</a:t>
            </a:r>
          </a:p>
          <a:p>
            <a:pPr marL="171450" indent="-1714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Converting units of time</a:t>
            </a:r>
          </a:p>
          <a:p>
            <a:pPr marL="171450" indent="-1714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Read and interpret information written in different charts and graphs</a:t>
            </a:r>
          </a:p>
          <a:p>
            <a:pPr marL="171450" indent="-1714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 err="1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Maths</a:t>
            </a: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practices focused on previous arithmetic learning</a:t>
            </a:r>
          </a:p>
          <a:p>
            <a:pPr marL="171450" indent="-1714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Problem solving practice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232803" y="3073634"/>
            <a:ext cx="1127655" cy="798232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Music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Looping and remixing</a:t>
            </a:r>
            <a:endParaRPr lang="en-GB" sz="1100" b="1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470378" y="2132837"/>
            <a:ext cx="3423404" cy="640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GB" sz="3200" b="1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USA!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348BABA-D7DD-4EBD-A88A-2CCD986FAD72}"/>
              </a:ext>
            </a:extLst>
          </p:cNvPr>
          <p:cNvSpPr txBox="1"/>
          <p:nvPr/>
        </p:nvSpPr>
        <p:spPr>
          <a:xfrm>
            <a:off x="879472" y="6398819"/>
            <a:ext cx="1786783" cy="307777"/>
          </a:xfrm>
          <a:prstGeom prst="rect">
            <a:avLst/>
          </a:prstGeom>
          <a:solidFill>
            <a:srgbClr val="FE00FE"/>
          </a:solidFill>
        </p:spPr>
        <p:txBody>
          <a:bodyPr wrap="square" rtlCol="0">
            <a:spAutoFit/>
          </a:bodyPr>
          <a:lstStyle/>
          <a:p>
            <a:r>
              <a:rPr lang="en-GB" sz="1100" b="1" u="sng" dirty="0">
                <a:latin typeface="Letter-join Basic 40" panose="02000505000000020003" pitchFamily="50" charset="0"/>
              </a:rPr>
              <a:t>French</a:t>
            </a:r>
            <a:r>
              <a:rPr lang="en-GB" sz="1400" dirty="0">
                <a:latin typeface="Letter-join Basic 40" panose="02000505000000020003" pitchFamily="50" charset="0"/>
              </a:rPr>
              <a:t>: Clothes</a:t>
            </a:r>
          </a:p>
        </p:txBody>
      </p:sp>
    </p:spTree>
    <p:extLst>
      <p:ext uri="{BB962C8B-B14F-4D97-AF65-F5344CB8AC3E}">
        <p14:creationId xmlns:p14="http://schemas.microsoft.com/office/powerpoint/2010/main" val="2763369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8D5EC82D7EDD46B003C1C7D6980B04" ma:contentTypeVersion="18" ma:contentTypeDescription="Create a new document." ma:contentTypeScope="" ma:versionID="a242d04bf1a72d6cace8cc6d1130ae45">
  <xsd:schema xmlns:xsd="http://www.w3.org/2001/XMLSchema" xmlns:xs="http://www.w3.org/2001/XMLSchema" xmlns:p="http://schemas.microsoft.com/office/2006/metadata/properties" xmlns:ns1="http://schemas.microsoft.com/sharepoint/v3" xmlns:ns2="0d2ddb52-560e-4a31-a7b2-a795bd5cd35c" xmlns:ns3="cc5892c0-0e9e-4b3a-a484-fd9581405906" targetNamespace="http://schemas.microsoft.com/office/2006/metadata/properties" ma:root="true" ma:fieldsID="462374479b47b84cf58488fde488e0b5" ns1:_="" ns2:_="" ns3:_="">
    <xsd:import namespace="http://schemas.microsoft.com/sharepoint/v3"/>
    <xsd:import namespace="0d2ddb52-560e-4a31-a7b2-a795bd5cd35c"/>
    <xsd:import namespace="cc5892c0-0e9e-4b3a-a484-fd95814059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2ddb52-560e-4a31-a7b2-a795bd5cd3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b46dcdf8-7a79-49d3-b65a-4ec6d3b637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5892c0-0e9e-4b3a-a484-fd958140590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5d9bd5f7-2590-495d-b58e-f051c823cb56}" ma:internalName="TaxCatchAll" ma:showField="CatchAllData" ma:web="cc5892c0-0e9e-4b3a-a484-fd95814059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d2ddb52-560e-4a31-a7b2-a795bd5cd35c">
      <Terms xmlns="http://schemas.microsoft.com/office/infopath/2007/PartnerControls"/>
    </lcf76f155ced4ddcb4097134ff3c332f>
    <TaxCatchAll xmlns="cc5892c0-0e9e-4b3a-a484-fd9581405906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AC791F-9D70-4D10-B535-6DC49FE7C2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d2ddb52-560e-4a31-a7b2-a795bd5cd35c"/>
    <ds:schemaRef ds:uri="cc5892c0-0e9e-4b3a-a484-fd95814059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7FA834-0631-440E-95FA-2C44814CFCCA}">
  <ds:schemaRefs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purl.org/dc/dcmitype/"/>
    <ds:schemaRef ds:uri="0d2ddb52-560e-4a31-a7b2-a795bd5cd35c"/>
    <ds:schemaRef ds:uri="cc5892c0-0e9e-4b3a-a484-fd9581405906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B783C27-5188-4C84-B945-5FC4FC8F9E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6784</TotalTime>
  <Words>279</Words>
  <Application>Microsoft Office PowerPoint</Application>
  <PresentationFormat>A4 Paper (210x297 mm)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Letter-join Basic 40</vt:lpstr>
      <vt:lpstr>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Gill</dc:creator>
  <cp:lastModifiedBy>Joanna Booker</cp:lastModifiedBy>
  <cp:revision>73</cp:revision>
  <cp:lastPrinted>2016-09-09T16:11:45Z</cp:lastPrinted>
  <dcterms:created xsi:type="dcterms:W3CDTF">2016-03-22T15:21:40Z</dcterms:created>
  <dcterms:modified xsi:type="dcterms:W3CDTF">2026-06-08T15:13:17Z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0x0101005C8D5EC82D7EDD46B003C1C7D6980B04</vt:lpwstr>
  </property>
  <property fmtid="{D5CDD505-2E9C-101B-9397-08002B2CF9AE}" pid="3" name="MediaServiceImageTags">
    <vt:lpwstr/>
  </property>
</Properties>
</file>