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Lst>
  <p:sldSz cx="9906000" cy="6858000" type="A4"/>
  <p:notesSz cx="6858000" cy="9144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60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loe Young" userId="5c6996ad-9fb4-4387-adbe-70322d37b08b" providerId="ADAL" clId="{DC2E9A11-F7C7-4DE6-B59D-8F271949D6E5}"/>
    <pc:docChg chg="custSel modSld">
      <pc:chgData name="Chloe Young" userId="5c6996ad-9fb4-4387-adbe-70322d37b08b" providerId="ADAL" clId="{DC2E9A11-F7C7-4DE6-B59D-8F271949D6E5}" dt="2026-05-13T15:16:04.013" v="66" actId="14100"/>
      <pc:docMkLst>
        <pc:docMk/>
      </pc:docMkLst>
      <pc:sldChg chg="modSp mod">
        <pc:chgData name="Chloe Young" userId="5c6996ad-9fb4-4387-adbe-70322d37b08b" providerId="ADAL" clId="{DC2E9A11-F7C7-4DE6-B59D-8F271949D6E5}" dt="2026-05-13T15:16:04.013" v="66" actId="14100"/>
        <pc:sldMkLst>
          <pc:docMk/>
          <pc:sldMk cId="0" sldId="256"/>
        </pc:sldMkLst>
        <pc:spChg chg="mod">
          <ac:chgData name="Chloe Young" userId="5c6996ad-9fb4-4387-adbe-70322d37b08b" providerId="ADAL" clId="{DC2E9A11-F7C7-4DE6-B59D-8F271949D6E5}" dt="2026-05-13T15:16:04.013" v="66" actId="14100"/>
          <ac:spMkLst>
            <pc:docMk/>
            <pc:sldMk cId="0" sldId="256"/>
            <ac:spMk id="6" creationId="{00000000-0000-0000-0000-000000000000}"/>
          </ac:spMkLst>
        </pc:spChg>
        <pc:spChg chg="mod">
          <ac:chgData name="Chloe Young" userId="5c6996ad-9fb4-4387-adbe-70322d37b08b" providerId="ADAL" clId="{DC2E9A11-F7C7-4DE6-B59D-8F271949D6E5}" dt="2026-05-13T15:13:05.645" v="61" actId="14100"/>
          <ac:spMkLst>
            <pc:docMk/>
            <pc:sldMk cId="0" sldId="256"/>
            <ac:spMk id="7" creationId="{00000000-0000-0000-0000-000000000000}"/>
          </ac:spMkLst>
        </pc:spChg>
        <pc:spChg chg="mod">
          <ac:chgData name="Chloe Young" userId="5c6996ad-9fb4-4387-adbe-70322d37b08b" providerId="ADAL" clId="{DC2E9A11-F7C7-4DE6-B59D-8F271949D6E5}" dt="2026-05-13T15:11:43.817" v="50" actId="313"/>
          <ac:spMkLst>
            <pc:docMk/>
            <pc:sldMk cId="0" sldId="256"/>
            <ac:spMk id="13" creationId="{00000000-0000-0000-0000-000000000000}"/>
          </ac:spMkLst>
        </pc:spChg>
        <pc:picChg chg="mod modCrop">
          <ac:chgData name="Chloe Young" userId="5c6996ad-9fb4-4387-adbe-70322d37b08b" providerId="ADAL" clId="{DC2E9A11-F7C7-4DE6-B59D-8F271949D6E5}" dt="2026-05-13T15:16:00.067" v="65" actId="14100"/>
          <ac:picMkLst>
            <pc:docMk/>
            <pc:sldMk cId="0" sldId="256"/>
            <ac:picMk id="4" creationId="{00000000-0000-0000-0000-000000000000}"/>
          </ac:picMkLst>
        </pc:picChg>
        <pc:picChg chg="mod">
          <ac:chgData name="Chloe Young" userId="5c6996ad-9fb4-4387-adbe-70322d37b08b" providerId="ADAL" clId="{DC2E9A11-F7C7-4DE6-B59D-8F271949D6E5}" dt="2026-05-13T15:13:23.282" v="62" actId="14100"/>
          <ac:picMkLst>
            <pc:docMk/>
            <pc:sldMk cId="0" sldId="256"/>
            <ac:picMk id="19"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layout 1">
    <p:bg>
      <p:bgPr>
        <a:solidFill>
          <a:schemeClr val="bg1">
            <a:alpha val="100000"/>
          </a:schemeClr>
        </a:solidFill>
        <a:effectLst/>
      </p:bgPr>
    </p:bg>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79375" y="0"/>
            <a:ext cx="3742690" cy="344805"/>
          </a:xfrm>
          <a:prstGeom prst="rect">
            <a:avLst/>
          </a:prstGeom>
          <a:noFill/>
          <a:ln w="0" cmpd="sng">
            <a:noFill/>
            <a:prstDash val="solid"/>
          </a:ln>
        </p:spPr>
        <p:txBody>
          <a:bodyPr vert="horz" lIns="0" tIns="0" rIns="0" bIns="0" anchor="t"/>
          <a:lstStyle/>
          <a:p>
            <a:pPr marL="0" marR="0" indent="0" algn="l">
              <a:lnSpc>
                <a:spcPts val="2700"/>
              </a:lnSpc>
              <a:spcAft>
                <a:spcPts val="0"/>
              </a:spcAft>
            </a:pPr>
            <a:r>
              <a:rPr lang="en-US" sz="2800" spc="-15">
                <a:solidFill>
                  <a:srgbClr val="6FAC46"/>
                </a:solidFill>
                <a:latin typeface="Calibri" panose="02020603050405020304" pitchFamily="2"/>
              </a:rPr>
              <a:t>Curriculum Intent </a:t>
            </a:r>
          </a:p>
        </p:txBody>
      </p:sp>
      <p:sp>
        <p:nvSpPr>
          <p:cNvPr id="6" name="Text Placeholder 5"/>
          <p:cNvSpPr>
            <a:spLocks noGrp="1"/>
          </p:cNvSpPr>
          <p:nvPr>
            <p:ph type="body" idx="10"/>
          </p:nvPr>
        </p:nvSpPr>
        <p:spPr>
          <a:xfrm>
            <a:off x="79375" y="344805"/>
            <a:ext cx="3742690" cy="2169795"/>
          </a:xfrm>
          <a:prstGeom prst="rect">
            <a:avLst/>
          </a:prstGeom>
          <a:noFill/>
          <a:ln w="0" cmpd="sng">
            <a:noFill/>
            <a:prstDash val="solid"/>
          </a:ln>
        </p:spPr>
        <p:txBody>
          <a:bodyPr vert="horz" lIns="0" tIns="10160" rIns="0" bIns="0" anchor="t"/>
          <a:lstStyle/>
          <a:p>
            <a:pPr marL="0" marR="0" indent="0" algn="l">
              <a:lnSpc>
                <a:spcPts val="1400"/>
              </a:lnSpc>
              <a:spcAft>
                <a:spcPts val="0"/>
              </a:spcAft>
            </a:pPr>
            <a:r>
              <a:rPr lang="en-US" sz="1100" spc="0">
                <a:solidFill>
                  <a:srgbClr val="000000"/>
                </a:solidFill>
                <a:latin typeface="Calibri" panose="02020603050405020304" pitchFamily="2"/>
              </a:rPr>
              <a:t>At Zouch Academy, our History curriculum acknowledges that history is one of the richest mediums to teach children about life. By finding out about how life has developed over time, children understand how the past influences the present. They will explore the diversity of human experience, and begin to understand more about themselves as individuals as well as members of society. When learning about history, children have the opportunity to act as historians do, stimulating their curiosity about the past. We enable history to come to life through a wide range of active and cross-curricular activities, so children understand that they are learning about real people and real events locally, nationally and globally. </a:t>
            </a:r>
          </a:p>
        </p:txBody>
      </p:sp>
      <p:sp>
        <p:nvSpPr>
          <p:cNvPr id="7" name="Text Placeholder 6"/>
          <p:cNvSpPr>
            <a:spLocks noGrp="1"/>
          </p:cNvSpPr>
          <p:nvPr>
            <p:ph type="body" idx="10"/>
          </p:nvPr>
        </p:nvSpPr>
        <p:spPr>
          <a:xfrm>
            <a:off x="79375" y="2514600"/>
            <a:ext cx="3571875" cy="996950"/>
          </a:xfrm>
          <a:prstGeom prst="rect">
            <a:avLst/>
          </a:prstGeom>
          <a:noFill/>
          <a:ln w="0" cmpd="sng">
            <a:noFill/>
            <a:prstDash val="solid"/>
          </a:ln>
        </p:spPr>
        <p:txBody>
          <a:bodyPr vert="horz" lIns="0" tIns="100965" rIns="0" bIns="0" anchor="t"/>
          <a:lstStyle/>
          <a:p>
            <a:pPr marL="0" marR="0" indent="0" algn="l">
              <a:lnSpc>
                <a:spcPts val="1400"/>
              </a:lnSpc>
              <a:spcAft>
                <a:spcPts val="0"/>
              </a:spcAft>
            </a:pPr>
            <a:r>
              <a:rPr lang="en-US" sz="1100" spc="0">
                <a:solidFill>
                  <a:srgbClr val="000000"/>
                </a:solidFill>
                <a:latin typeface="Calibri" panose="02020603050405020304" pitchFamily="2"/>
              </a:rPr>
              <a:t>History makes up part of our outer curriculum and reflects our embedded values including respect, appreciation and understanding. </a:t>
            </a:r>
          </a:p>
          <a:p>
            <a:pPr marL="0" marR="0" indent="0" algn="l">
              <a:lnSpc>
                <a:spcPts val="2800"/>
              </a:lnSpc>
              <a:spcBef>
                <a:spcPts val="0"/>
              </a:spcBef>
              <a:spcAft>
                <a:spcPts val="165"/>
              </a:spcAft>
            </a:pPr>
            <a:r>
              <a:rPr lang="en-US" sz="2800" spc="-10">
                <a:solidFill>
                  <a:srgbClr val="6FAC46"/>
                </a:solidFill>
                <a:latin typeface="Calibri" panose="02020603050405020304" pitchFamily="2"/>
              </a:rPr>
              <a:t>Curriculum Impact </a:t>
            </a:r>
          </a:p>
        </p:txBody>
      </p:sp>
      <p:sp>
        <p:nvSpPr>
          <p:cNvPr id="8" name="Text Placeholder 7"/>
          <p:cNvSpPr>
            <a:spLocks noGrp="1"/>
          </p:cNvSpPr>
          <p:nvPr>
            <p:ph type="body" idx="10"/>
          </p:nvPr>
        </p:nvSpPr>
        <p:spPr>
          <a:xfrm>
            <a:off x="79375" y="3511550"/>
            <a:ext cx="5321300" cy="3333750"/>
          </a:xfrm>
          <a:prstGeom prst="rect">
            <a:avLst/>
          </a:prstGeom>
          <a:noFill/>
          <a:ln w="0" cmpd="sng">
            <a:noFill/>
            <a:prstDash val="solid"/>
          </a:ln>
        </p:spPr>
        <p:txBody>
          <a:bodyPr vert="horz" lIns="0" tIns="0" rIns="0" bIns="0" anchor="t"/>
          <a:lstStyle/>
          <a:p>
            <a:pPr marL="0" marR="0" indent="0" algn="just">
              <a:lnSpc>
                <a:spcPts val="1200"/>
              </a:lnSpc>
              <a:spcAft>
                <a:spcPts val="0"/>
              </a:spcAft>
            </a:pPr>
            <a:r>
              <a:rPr lang="en-US" sz="1000" spc="0">
                <a:solidFill>
                  <a:srgbClr val="000000"/>
                </a:solidFill>
                <a:latin typeface="Calibri" panose="02020603050405020304" pitchFamily="2"/>
              </a:rPr>
              <a:t>By the time children leave Zouch, the teaching and learning they will have received through history will have developed: </a:t>
            </a:r>
          </a:p>
          <a:p>
            <a:pPr marL="0" marR="137160" indent="91440" algn="l">
              <a:lnSpc>
                <a:spcPts val="1200"/>
              </a:lnSpc>
              <a:spcBef>
                <a:spcPts val="20"/>
              </a:spcBef>
              <a:spcAft>
                <a:spcPts val="0"/>
              </a:spcAft>
              <a:buFont typeface="Symbol"/>
              <a:buChar char="·"/>
            </a:pPr>
            <a:r>
              <a:rPr lang="en-US" sz="1000" spc="0">
                <a:solidFill>
                  <a:srgbClr val="000000"/>
                </a:solidFill>
                <a:latin typeface="Calibri" panose="02020603050405020304" pitchFamily="2"/>
              </a:rPr>
              <a:t>A secure knowledge and understanding of people, events and contexts from the range of historical periods covered. </a:t>
            </a:r>
          </a:p>
          <a:p>
            <a:pPr marL="0" marR="274320" indent="91440" algn="just">
              <a:lnSpc>
                <a:spcPts val="1200"/>
              </a:lnSpc>
              <a:spcBef>
                <a:spcPts val="0"/>
              </a:spcBef>
              <a:spcAft>
                <a:spcPts val="0"/>
              </a:spcAft>
              <a:buFont typeface="Symbol"/>
              <a:buChar char="·"/>
            </a:pPr>
            <a:r>
              <a:rPr lang="en-US" sz="1000" spc="0">
                <a:solidFill>
                  <a:srgbClr val="000000"/>
                </a:solidFill>
                <a:latin typeface="Calibri" panose="02020603050405020304" pitchFamily="2"/>
              </a:rPr>
              <a:t>The ability to think critically and reflectively about history and communicate confidently in styles appropriate to a range of audiences. </a:t>
            </a:r>
          </a:p>
          <a:p>
            <a:pPr marL="0" marR="0" indent="91440" algn="just">
              <a:lnSpc>
                <a:spcPts val="1200"/>
              </a:lnSpc>
              <a:spcBef>
                <a:spcPts val="0"/>
              </a:spcBef>
              <a:spcAft>
                <a:spcPts val="0"/>
              </a:spcAft>
              <a:buFont typeface="Symbol"/>
              <a:buChar char="·"/>
            </a:pPr>
            <a:r>
              <a:rPr lang="en-US" sz="1000" spc="0">
                <a:solidFill>
                  <a:srgbClr val="000000"/>
                </a:solidFill>
                <a:latin typeface="Calibri" panose="02020603050405020304" pitchFamily="2"/>
              </a:rPr>
              <a:t>The ability to consistently support, evaluate and challenge their own and others’ views using detailed, appropriate and accurate historical evidence derived from a range of sources. </a:t>
            </a:r>
          </a:p>
          <a:p>
            <a:pPr marL="0" marR="274320" indent="91440" algn="just">
              <a:lnSpc>
                <a:spcPts val="1200"/>
              </a:lnSpc>
              <a:spcBef>
                <a:spcPts val="0"/>
              </a:spcBef>
              <a:spcAft>
                <a:spcPts val="0"/>
              </a:spcAft>
              <a:buFont typeface="Symbol"/>
              <a:buChar char="·"/>
            </a:pPr>
            <a:r>
              <a:rPr lang="en-US" sz="1000" spc="0">
                <a:solidFill>
                  <a:srgbClr val="000000"/>
                </a:solidFill>
                <a:latin typeface="Calibri" panose="02020603050405020304" pitchFamily="2"/>
              </a:rPr>
              <a:t>The ability to think about, reflect on, debate, discuss and evaluate the past, forming and refining questions and lines of enquiry. </a:t>
            </a:r>
          </a:p>
          <a:p>
            <a:pPr marL="0" marR="45720" indent="91440" algn="l">
              <a:lnSpc>
                <a:spcPts val="1200"/>
              </a:lnSpc>
              <a:spcBef>
                <a:spcPts val="0"/>
              </a:spcBef>
              <a:spcAft>
                <a:spcPts val="0"/>
              </a:spcAft>
              <a:buFont typeface="Symbol"/>
              <a:buChar char="·"/>
            </a:pPr>
            <a:r>
              <a:rPr lang="en-US" sz="1000" spc="0">
                <a:solidFill>
                  <a:srgbClr val="000000"/>
                </a:solidFill>
                <a:latin typeface="Calibri" panose="02020603050405020304" pitchFamily="2"/>
              </a:rPr>
              <a:t>An interest in history and an enthusiastic engagement in learning, which develops their sense of curiosity about the past and their understanding of how and why people interpret the past in different ways. </a:t>
            </a:r>
          </a:p>
          <a:p>
            <a:pPr marL="0" marR="137160" indent="91440" algn="l">
              <a:lnSpc>
                <a:spcPts val="1200"/>
              </a:lnSpc>
              <a:spcBef>
                <a:spcPts val="0"/>
              </a:spcBef>
              <a:spcAft>
                <a:spcPts val="0"/>
              </a:spcAft>
              <a:buFont typeface="Symbol"/>
              <a:buChar char="·"/>
            </a:pPr>
            <a:r>
              <a:rPr lang="en-US" sz="1000" spc="0">
                <a:solidFill>
                  <a:srgbClr val="000000"/>
                </a:solidFill>
                <a:latin typeface="Calibri" panose="02020603050405020304" pitchFamily="2"/>
              </a:rPr>
              <a:t>A respect for historical evidence and the ability to make robust and critical use of it to support their explanations and judgements. </a:t>
            </a:r>
          </a:p>
          <a:p>
            <a:pPr marL="0" marR="0" indent="91440" algn="just">
              <a:lnSpc>
                <a:spcPts val="1200"/>
              </a:lnSpc>
              <a:spcBef>
                <a:spcPts val="0"/>
              </a:spcBef>
              <a:spcAft>
                <a:spcPts val="5785"/>
              </a:spcAft>
              <a:buFont typeface="Symbol"/>
              <a:buChar char="·"/>
            </a:pPr>
            <a:r>
              <a:rPr lang="en-US" sz="1000" spc="0">
                <a:solidFill>
                  <a:srgbClr val="000000"/>
                </a:solidFill>
                <a:latin typeface="Calibri" panose="02020603050405020304" pitchFamily="2"/>
              </a:rPr>
              <a:t>A desire to embrace challenging activities, including opportunities to undertake high-quality research across a range of history topics. </a:t>
            </a:r>
          </a:p>
        </p:txBody>
      </p:sp>
      <p:sp>
        <p:nvSpPr>
          <p:cNvPr id="9" name="Text Placeholder 8"/>
          <p:cNvSpPr>
            <a:spLocks noGrp="1"/>
          </p:cNvSpPr>
          <p:nvPr>
            <p:ph type="body" idx="10"/>
          </p:nvPr>
        </p:nvSpPr>
        <p:spPr>
          <a:xfrm>
            <a:off x="3822065" y="0"/>
            <a:ext cx="1649095" cy="707390"/>
          </a:xfrm>
          <a:prstGeom prst="rect">
            <a:avLst/>
          </a:prstGeom>
          <a:noFill/>
          <a:ln w="0" cmpd="sng">
            <a:noFill/>
            <a:prstDash val="solid"/>
          </a:ln>
        </p:spPr>
        <p:txBody>
          <a:bodyPr vert="horz" lIns="0" tIns="205105" rIns="0" bIns="0" anchor="t"/>
          <a:lstStyle/>
          <a:p>
            <a:pPr marL="0" marR="0" indent="0" algn="ctr">
              <a:lnSpc>
                <a:spcPts val="1800"/>
              </a:lnSpc>
              <a:spcAft>
                <a:spcPts val="0"/>
              </a:spcAft>
            </a:pPr>
            <a:r>
              <a:rPr lang="en-US" sz="1750" b="1" spc="-25">
                <a:solidFill>
                  <a:srgbClr val="FFFFFF"/>
                </a:solidFill>
                <a:latin typeface="Calibri" panose="02020603050405020304" pitchFamily="2"/>
              </a:rPr>
              <a:t>History at </a:t>
            </a:r>
          </a:p>
          <a:p>
            <a:pPr marL="0" marR="0" indent="0" algn="ctr">
              <a:lnSpc>
                <a:spcPts val="1800"/>
              </a:lnSpc>
              <a:spcBef>
                <a:spcPts val="320"/>
              </a:spcBef>
              <a:spcAft>
                <a:spcPts val="0"/>
              </a:spcAft>
            </a:pPr>
            <a:r>
              <a:rPr lang="en-US" sz="1750" b="1" spc="-25">
                <a:solidFill>
                  <a:srgbClr val="FFFFFF"/>
                </a:solidFill>
                <a:latin typeface="Calibri" panose="02020603050405020304" pitchFamily="2"/>
              </a:rPr>
              <a:t>Zouch </a:t>
            </a:r>
          </a:p>
        </p:txBody>
      </p:sp>
      <p:sp>
        <p:nvSpPr>
          <p:cNvPr id="12" name="Text Placeholder 11"/>
          <p:cNvSpPr>
            <a:spLocks noGrp="1"/>
          </p:cNvSpPr>
          <p:nvPr>
            <p:ph type="body" idx="10"/>
          </p:nvPr>
        </p:nvSpPr>
        <p:spPr>
          <a:xfrm>
            <a:off x="5660390" y="39370"/>
            <a:ext cx="4105275" cy="414655"/>
          </a:xfrm>
          <a:prstGeom prst="rect">
            <a:avLst/>
          </a:prstGeom>
          <a:noFill/>
          <a:ln w="0" cmpd="sng">
            <a:noFill/>
            <a:prstDash val="solid"/>
          </a:ln>
        </p:spPr>
        <p:txBody>
          <a:bodyPr vert="horz" lIns="0" tIns="41275" rIns="0" bIns="0" anchor="t"/>
          <a:lstStyle/>
          <a:p>
            <a:pPr marL="0" marR="0" indent="0" algn="l">
              <a:lnSpc>
                <a:spcPts val="2800"/>
              </a:lnSpc>
              <a:spcAft>
                <a:spcPts val="45"/>
              </a:spcAft>
            </a:pPr>
            <a:r>
              <a:rPr lang="en-US" sz="2800" spc="-15">
                <a:solidFill>
                  <a:srgbClr val="6FAC46"/>
                </a:solidFill>
                <a:latin typeface="Calibri" panose="02020603050405020304" pitchFamily="2"/>
              </a:rPr>
              <a:t>Curriculum Implementation </a:t>
            </a:r>
          </a:p>
        </p:txBody>
      </p:sp>
      <p:sp>
        <p:nvSpPr>
          <p:cNvPr id="13" name="Text Placeholder 12"/>
          <p:cNvSpPr>
            <a:spLocks noGrp="1"/>
          </p:cNvSpPr>
          <p:nvPr>
            <p:ph type="body" idx="10"/>
          </p:nvPr>
        </p:nvSpPr>
        <p:spPr>
          <a:xfrm>
            <a:off x="5660390" y="454025"/>
            <a:ext cx="4105275" cy="3346450"/>
          </a:xfrm>
          <a:prstGeom prst="rect">
            <a:avLst/>
          </a:prstGeom>
          <a:noFill/>
          <a:ln w="0" cmpd="sng">
            <a:noFill/>
            <a:prstDash val="solid"/>
          </a:ln>
        </p:spPr>
        <p:txBody>
          <a:bodyPr vert="horz" lIns="0" tIns="635" rIns="0" bIns="0" anchor="t"/>
          <a:lstStyle/>
          <a:p>
            <a:pPr marL="0" marR="137160" indent="0" algn="l">
              <a:lnSpc>
                <a:spcPts val="1400"/>
              </a:lnSpc>
              <a:spcAft>
                <a:spcPts val="0"/>
              </a:spcAft>
            </a:pPr>
            <a:r>
              <a:rPr lang="en-US" sz="1100" spc="0">
                <a:solidFill>
                  <a:srgbClr val="000000"/>
                </a:solidFill>
                <a:latin typeface="Calibri" panose="02020603050405020304" pitchFamily="2"/>
              </a:rPr>
              <a:t>Starting in the Early Years, children begin to make sense of their own personal and family history through their Understanding of the World. In Key Stages 1 and 2, bi-termly themes enable children of all abilities and backgrounds to develop a wide range of </a:t>
            </a:r>
            <a:r>
              <a:rPr lang="en-US" sz="1150" b="1" spc="0">
                <a:solidFill>
                  <a:srgbClr val="000000"/>
                </a:solidFill>
                <a:latin typeface="Calibri" panose="02020603050405020304" pitchFamily="2"/>
              </a:rPr>
              <a:t>knowledge, skills, understanding </a:t>
            </a:r>
            <a:r>
              <a:rPr lang="en-US" sz="1100" spc="0">
                <a:solidFill>
                  <a:srgbClr val="000000"/>
                </a:solidFill>
                <a:latin typeface="Calibri" panose="02020603050405020304" pitchFamily="2"/>
              </a:rPr>
              <a:t>and </a:t>
            </a:r>
            <a:r>
              <a:rPr lang="en-US" sz="1150" b="1" spc="0">
                <a:solidFill>
                  <a:srgbClr val="000000"/>
                </a:solidFill>
                <a:latin typeface="Calibri" panose="02020603050405020304" pitchFamily="2"/>
              </a:rPr>
              <a:t>vocabulary </a:t>
            </a:r>
            <a:r>
              <a:rPr lang="en-US" sz="1100" spc="0">
                <a:solidFill>
                  <a:srgbClr val="000000"/>
                </a:solidFill>
                <a:latin typeface="Calibri" panose="02020603050405020304" pitchFamily="2"/>
              </a:rPr>
              <a:t>in a progressive manner. </a:t>
            </a:r>
          </a:p>
          <a:p>
            <a:pPr marL="0" marR="137160" indent="0" algn="l">
              <a:lnSpc>
                <a:spcPts val="1400"/>
              </a:lnSpc>
              <a:spcBef>
                <a:spcPts val="775"/>
              </a:spcBef>
              <a:spcAft>
                <a:spcPts val="0"/>
              </a:spcAft>
            </a:pPr>
            <a:r>
              <a:rPr lang="en-US" sz="1100" spc="-10">
                <a:solidFill>
                  <a:srgbClr val="000000"/>
                </a:solidFill>
                <a:latin typeface="Calibri" panose="02020603050405020304" pitchFamily="2"/>
              </a:rPr>
              <a:t>All history themes carefully consider the contexts and communities of our children. With a large proportion of military families, we often select themes that allow the exploration of relevant issues such as migration and warfare as well as considering the wealth of history in the local area. Trips and visitors help to enrich this learning: in recent years children have visited local historical sites including Stonehenge and Tedworth House, and handled real artefacts from an Egyptologist. </a:t>
            </a:r>
          </a:p>
          <a:p>
            <a:pPr marL="0" marR="0" indent="0" algn="l">
              <a:lnSpc>
                <a:spcPts val="1400"/>
              </a:lnSpc>
              <a:spcBef>
                <a:spcPts val="790"/>
              </a:spcBef>
              <a:spcAft>
                <a:spcPts val="680"/>
              </a:spcAft>
            </a:pPr>
            <a:r>
              <a:rPr lang="en-US" sz="1100" spc="0">
                <a:solidFill>
                  <a:srgbClr val="000000"/>
                </a:solidFill>
                <a:latin typeface="Calibri" panose="02020603050405020304" pitchFamily="2"/>
              </a:rPr>
              <a:t>Like other foundation subjects, History lessons have a clear process which involves recapping prior learning to embed knowledge and understanding, exploring History as a subject, presenting a clear objective and key vocabulary as well as summarising the knowledge and skills the children will learn. </a:t>
            </a:r>
          </a:p>
        </p:txBody>
      </p:sp>
      <p:sp>
        <p:nvSpPr>
          <p:cNvPr id="14" name="Text Placeholder 13"/>
          <p:cNvSpPr>
            <a:spLocks noGrp="1"/>
          </p:cNvSpPr>
          <p:nvPr>
            <p:ph type="body" idx="10"/>
          </p:nvPr>
        </p:nvSpPr>
        <p:spPr>
          <a:xfrm>
            <a:off x="5660390" y="3800475"/>
            <a:ext cx="4105275" cy="412750"/>
          </a:xfrm>
          <a:prstGeom prst="rect">
            <a:avLst/>
          </a:prstGeom>
          <a:noFill/>
          <a:ln w="0" cmpd="sng">
            <a:noFill/>
            <a:prstDash val="solid"/>
          </a:ln>
        </p:spPr>
        <p:txBody>
          <a:bodyPr vert="horz" lIns="0" tIns="41275" rIns="0" bIns="0" anchor="t"/>
          <a:lstStyle/>
          <a:p>
            <a:pPr marL="0" marR="0" indent="0" algn="l">
              <a:lnSpc>
                <a:spcPts val="2800"/>
              </a:lnSpc>
              <a:spcAft>
                <a:spcPts val="25"/>
              </a:spcAft>
            </a:pPr>
            <a:r>
              <a:rPr lang="en-US" sz="2800" spc="-15">
                <a:solidFill>
                  <a:srgbClr val="6FAC46"/>
                </a:solidFill>
                <a:latin typeface="Calibri" panose="02020603050405020304" pitchFamily="2"/>
              </a:rPr>
              <a:t>Assessment </a:t>
            </a:r>
          </a:p>
        </p:txBody>
      </p:sp>
      <p:sp>
        <p:nvSpPr>
          <p:cNvPr id="15" name="Text Placeholder 14"/>
          <p:cNvSpPr>
            <a:spLocks noGrp="1"/>
          </p:cNvSpPr>
          <p:nvPr>
            <p:ph type="body" idx="10"/>
          </p:nvPr>
        </p:nvSpPr>
        <p:spPr>
          <a:xfrm>
            <a:off x="5660390" y="4213225"/>
            <a:ext cx="4105275" cy="1440815"/>
          </a:xfrm>
          <a:prstGeom prst="rect">
            <a:avLst/>
          </a:prstGeom>
          <a:noFill/>
          <a:ln w="0" cmpd="sng">
            <a:noFill/>
            <a:prstDash val="solid"/>
          </a:ln>
        </p:spPr>
        <p:txBody>
          <a:bodyPr vert="horz" lIns="0" tIns="0" rIns="0" bIns="0" anchor="t"/>
          <a:lstStyle/>
          <a:p>
            <a:pPr marL="0" marR="0" indent="0" algn="just">
              <a:lnSpc>
                <a:spcPts val="1400"/>
              </a:lnSpc>
              <a:spcAft>
                <a:spcPts val="0"/>
              </a:spcAft>
            </a:pPr>
            <a:r>
              <a:rPr lang="en-US" sz="1100" spc="0">
                <a:solidFill>
                  <a:srgbClr val="000000"/>
                </a:solidFill>
                <a:latin typeface="Calibri" panose="02020603050405020304" pitchFamily="2"/>
              </a:rPr>
              <a:t>Assessment in History is woven throughout each unit in the form of regular retrieval of previous learning, including through the use of entry and exit tickets within lessons. At the end of each unit of learning, children partake in a carefully-tailored multiple choice quiz to test the knowledge they have learnt and they also respond to essay questions on the key learning to help show their understanding of each theme. The aim of these assessments is to help children remember more so they can build a chronological awareness of History. </a:t>
            </a: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3822065" y="0"/>
            <a:ext cx="1649095" cy="1679575"/>
          </a:xfrm>
          <a:prstGeom prst="rect">
            <a:avLst/>
          </a:prstGeom>
          <a:solidFill>
            <a:srgbClr val="6FAC46"/>
          </a:solidFill>
          <a:ln w="0" cmpd="sng">
            <a:noFill/>
            <a:prstDash val="solid"/>
          </a:ln>
        </p:spPr>
        <p:txBody>
          <a:bodyPr vert="horz" lIns="0" tIns="0" rIns="0" bIns="0" anchor="t"/>
          <a:lstStyle/>
          <a:p>
            <a:endParaRPr/>
          </a:p>
        </p:txBody>
      </p:sp>
      <p:pic>
        <p:nvPicPr>
          <p:cNvPr id="4" name="Picture 3"/>
          <p:cNvPicPr/>
          <p:nvPr/>
        </p:nvPicPr>
        <p:blipFill rotWithShape="1">
          <a:blip r:embed="rId2"/>
          <a:srcRect l="35555" t="-3315" r="-1" b="41213"/>
          <a:stretch/>
        </p:blipFill>
        <p:spPr>
          <a:xfrm>
            <a:off x="3732028" y="1600994"/>
            <a:ext cx="1786439" cy="1620996"/>
          </a:xfrm>
          <a:prstGeom prst="rect">
            <a:avLst/>
          </a:prstGeom>
        </p:spPr>
      </p:pic>
      <p:pic>
        <p:nvPicPr>
          <p:cNvPr id="11" name="Picture 10"/>
          <p:cNvPicPr/>
          <p:nvPr/>
        </p:nvPicPr>
        <p:blipFill>
          <a:blip r:embed="rId3"/>
          <a:stretch>
            <a:fillRect/>
          </a:stretch>
        </p:blipFill>
        <p:spPr>
          <a:xfrm>
            <a:off x="4321810" y="707390"/>
            <a:ext cx="731520" cy="838200"/>
          </a:xfrm>
          <a:prstGeom prst="rect">
            <a:avLst/>
          </a:prstGeom>
        </p:spPr>
      </p:pic>
      <p:pic>
        <p:nvPicPr>
          <p:cNvPr id="17" name="Picture 16"/>
          <p:cNvPicPr/>
          <p:nvPr/>
        </p:nvPicPr>
        <p:blipFill>
          <a:blip r:embed="rId4"/>
          <a:stretch>
            <a:fillRect/>
          </a:stretch>
        </p:blipFill>
        <p:spPr>
          <a:xfrm>
            <a:off x="8957945" y="3502025"/>
            <a:ext cx="749935" cy="728345"/>
          </a:xfrm>
          <a:prstGeom prst="rect">
            <a:avLst/>
          </a:prstGeom>
        </p:spPr>
      </p:pic>
      <p:pic>
        <p:nvPicPr>
          <p:cNvPr id="19" name="Picture 18"/>
          <p:cNvPicPr/>
          <p:nvPr/>
        </p:nvPicPr>
        <p:blipFill>
          <a:blip r:embed="rId5"/>
          <a:stretch>
            <a:fillRect/>
          </a:stretch>
        </p:blipFill>
        <p:spPr>
          <a:xfrm>
            <a:off x="0" y="5970270"/>
            <a:ext cx="9893935" cy="866140"/>
          </a:xfrm>
          <a:prstGeom prst="rect">
            <a:avLst/>
          </a:prstGeom>
        </p:spPr>
      </p:pic>
      <p:sp>
        <p:nvSpPr>
          <p:cNvPr id="5" name="Text Placeholder 4"/>
          <p:cNvSpPr>
            <a:spLocks noGrp="1"/>
          </p:cNvSpPr>
          <p:nvPr>
            <p:ph type="body" idx="10"/>
          </p:nvPr>
        </p:nvSpPr>
        <p:spPr>
          <a:xfrm>
            <a:off x="79375" y="0"/>
            <a:ext cx="3742690" cy="344805"/>
          </a:xfrm>
          <a:prstGeom prst="rect">
            <a:avLst/>
          </a:prstGeom>
          <a:noFill/>
          <a:ln w="0" cmpd="sng">
            <a:noFill/>
            <a:prstDash val="solid"/>
          </a:ln>
        </p:spPr>
        <p:txBody>
          <a:bodyPr vert="horz" lIns="0" tIns="0" rIns="0" bIns="0" anchor="t"/>
          <a:lstStyle/>
          <a:p>
            <a:pPr marL="0" marR="0" indent="0" algn="l">
              <a:lnSpc>
                <a:spcPts val="2700"/>
              </a:lnSpc>
              <a:spcAft>
                <a:spcPts val="0"/>
              </a:spcAft>
            </a:pPr>
            <a:r>
              <a:rPr lang="en-US" sz="2800" spc="-15">
                <a:solidFill>
                  <a:srgbClr val="6FAC46"/>
                </a:solidFill>
                <a:latin typeface="Calibri" panose="02020603050405020304" pitchFamily="2"/>
              </a:rPr>
              <a:t>Curriculum Intent </a:t>
            </a:r>
          </a:p>
        </p:txBody>
      </p:sp>
      <p:sp>
        <p:nvSpPr>
          <p:cNvPr id="6" name="Text Placeholder 5"/>
          <p:cNvSpPr>
            <a:spLocks noGrp="1"/>
          </p:cNvSpPr>
          <p:nvPr>
            <p:ph type="body" idx="10"/>
          </p:nvPr>
        </p:nvSpPr>
        <p:spPr>
          <a:xfrm>
            <a:off x="79375" y="344805"/>
            <a:ext cx="3652653" cy="2169795"/>
          </a:xfrm>
          <a:prstGeom prst="rect">
            <a:avLst/>
          </a:prstGeom>
          <a:noFill/>
          <a:ln w="0" cmpd="sng">
            <a:noFill/>
            <a:prstDash val="solid"/>
          </a:ln>
        </p:spPr>
        <p:txBody>
          <a:bodyPr vert="horz" lIns="0" tIns="10160" rIns="0" bIns="0" anchor="t"/>
          <a:lstStyle/>
          <a:p>
            <a:pPr marL="0" marR="0" indent="0" algn="l">
              <a:lnSpc>
                <a:spcPts val="1400"/>
              </a:lnSpc>
              <a:spcAft>
                <a:spcPts val="0"/>
              </a:spcAft>
            </a:pPr>
            <a:r>
              <a:rPr lang="en-US" sz="1100" spc="0">
                <a:solidFill>
                  <a:srgbClr val="000000"/>
                </a:solidFill>
                <a:latin typeface="Calibri" panose="02020603050405020304" pitchFamily="2"/>
              </a:rPr>
              <a:t>At Zouch Academy, our History curriculum acknowledges that history is one of the richest mediums to teach children about life. By finding out about how life has developed over time, children understand how the past influences the present. They will explore the diversity of human experience, and begin to understand more about themselves as individuals as well as members of society. When learning about history, children have the opportunity to act as historians do, stimulating their curiosity about the past. We enable history to come to life through a wide range of active and cross-curricular activities, so children understand that they are learning about real people and real events locally, nationally and globally. </a:t>
            </a:r>
          </a:p>
        </p:txBody>
      </p:sp>
      <p:sp>
        <p:nvSpPr>
          <p:cNvPr id="7" name="Text Placeholder 6"/>
          <p:cNvSpPr>
            <a:spLocks noGrp="1"/>
          </p:cNvSpPr>
          <p:nvPr>
            <p:ph type="body" idx="10"/>
          </p:nvPr>
        </p:nvSpPr>
        <p:spPr>
          <a:xfrm>
            <a:off x="79375" y="2514600"/>
            <a:ext cx="3553461" cy="996950"/>
          </a:xfrm>
          <a:prstGeom prst="rect">
            <a:avLst/>
          </a:prstGeom>
          <a:noFill/>
          <a:ln w="0" cmpd="sng">
            <a:noFill/>
            <a:prstDash val="solid"/>
          </a:ln>
        </p:spPr>
        <p:txBody>
          <a:bodyPr vert="horz" lIns="0" tIns="100965" rIns="0" bIns="0" anchor="t"/>
          <a:lstStyle/>
          <a:p>
            <a:pPr marL="0" marR="0" indent="0" algn="l">
              <a:lnSpc>
                <a:spcPts val="1400"/>
              </a:lnSpc>
              <a:spcAft>
                <a:spcPts val="0"/>
              </a:spcAft>
            </a:pPr>
            <a:r>
              <a:rPr lang="en-US" sz="1100" spc="0" dirty="0">
                <a:solidFill>
                  <a:srgbClr val="000000"/>
                </a:solidFill>
                <a:latin typeface="Calibri" panose="02020603050405020304" pitchFamily="2"/>
              </a:rPr>
              <a:t>History makes up part of our outer curriculum and reflects our embedded values including respect, appreciation and understanding. </a:t>
            </a:r>
          </a:p>
          <a:p>
            <a:pPr marL="0" marR="0" indent="0" algn="l">
              <a:lnSpc>
                <a:spcPts val="2800"/>
              </a:lnSpc>
              <a:spcBef>
                <a:spcPts val="0"/>
              </a:spcBef>
              <a:spcAft>
                <a:spcPts val="165"/>
              </a:spcAft>
            </a:pPr>
            <a:r>
              <a:rPr lang="en-US" sz="2800" spc="-10" dirty="0">
                <a:solidFill>
                  <a:srgbClr val="6FAC46"/>
                </a:solidFill>
                <a:latin typeface="Calibri" panose="02020603050405020304" pitchFamily="2"/>
              </a:rPr>
              <a:t>Curriculum Impact </a:t>
            </a:r>
          </a:p>
        </p:txBody>
      </p:sp>
      <p:sp>
        <p:nvSpPr>
          <p:cNvPr id="8" name="Text Placeholder 7"/>
          <p:cNvSpPr>
            <a:spLocks noGrp="1"/>
          </p:cNvSpPr>
          <p:nvPr>
            <p:ph type="body" idx="10"/>
          </p:nvPr>
        </p:nvSpPr>
        <p:spPr>
          <a:xfrm>
            <a:off x="79375" y="3511550"/>
            <a:ext cx="5321300" cy="3333750"/>
          </a:xfrm>
          <a:prstGeom prst="rect">
            <a:avLst/>
          </a:prstGeom>
          <a:noFill/>
          <a:ln w="0" cmpd="sng">
            <a:noFill/>
            <a:prstDash val="solid"/>
          </a:ln>
        </p:spPr>
        <p:txBody>
          <a:bodyPr vert="horz" lIns="0" tIns="0" rIns="0" bIns="0" anchor="t"/>
          <a:lstStyle/>
          <a:p>
            <a:pPr marL="0" marR="0" indent="0" algn="just">
              <a:lnSpc>
                <a:spcPts val="1200"/>
              </a:lnSpc>
              <a:spcAft>
                <a:spcPts val="0"/>
              </a:spcAft>
            </a:pPr>
            <a:r>
              <a:rPr lang="en-US" sz="1000" spc="0" dirty="0">
                <a:solidFill>
                  <a:srgbClr val="000000"/>
                </a:solidFill>
                <a:latin typeface="Calibri" panose="02020603050405020304" pitchFamily="2"/>
              </a:rPr>
              <a:t>By the time children leave Zouch, the teaching and learning they will have received through history will have developed: </a:t>
            </a:r>
          </a:p>
          <a:p>
            <a:pPr marL="0" marR="137160" indent="91440" algn="l">
              <a:lnSpc>
                <a:spcPts val="1200"/>
              </a:lnSpc>
              <a:spcBef>
                <a:spcPts val="20"/>
              </a:spcBef>
              <a:spcAft>
                <a:spcPts val="0"/>
              </a:spcAft>
              <a:buFont typeface="Symbol"/>
              <a:buChar char="·"/>
            </a:pPr>
            <a:r>
              <a:rPr lang="en-US" sz="1000" spc="0" dirty="0">
                <a:solidFill>
                  <a:srgbClr val="000000"/>
                </a:solidFill>
                <a:latin typeface="Calibri" panose="02020603050405020304" pitchFamily="2"/>
              </a:rPr>
              <a:t>A secure knowledge and understanding of people, events and contexts from the range of historical periods covered. </a:t>
            </a:r>
          </a:p>
          <a:p>
            <a:pPr marL="0" marR="274320" indent="91440" algn="just">
              <a:lnSpc>
                <a:spcPts val="1200"/>
              </a:lnSpc>
              <a:spcBef>
                <a:spcPts val="0"/>
              </a:spcBef>
              <a:spcAft>
                <a:spcPts val="0"/>
              </a:spcAft>
              <a:buFont typeface="Symbol"/>
              <a:buChar char="·"/>
            </a:pPr>
            <a:r>
              <a:rPr lang="en-US" sz="1000" spc="0" dirty="0">
                <a:solidFill>
                  <a:srgbClr val="000000"/>
                </a:solidFill>
                <a:latin typeface="Calibri" panose="02020603050405020304" pitchFamily="2"/>
              </a:rPr>
              <a:t>The ability to think critically and reflectively about history and communicate confidently in styles appropriate to a range of audiences. </a:t>
            </a:r>
          </a:p>
          <a:p>
            <a:pPr marL="0" marR="0" indent="91440" algn="just">
              <a:lnSpc>
                <a:spcPts val="1200"/>
              </a:lnSpc>
              <a:spcBef>
                <a:spcPts val="0"/>
              </a:spcBef>
              <a:spcAft>
                <a:spcPts val="0"/>
              </a:spcAft>
              <a:buFont typeface="Symbol"/>
              <a:buChar char="·"/>
            </a:pPr>
            <a:r>
              <a:rPr lang="en-US" sz="1000" spc="0" dirty="0">
                <a:solidFill>
                  <a:srgbClr val="000000"/>
                </a:solidFill>
                <a:latin typeface="Calibri" panose="02020603050405020304" pitchFamily="2"/>
              </a:rPr>
              <a:t>The ability to consistently support, evaluate and challenge their own and others’ views using detailed, appropriate and accurate historical evidence derived from a range of sources. </a:t>
            </a:r>
          </a:p>
          <a:p>
            <a:pPr marL="0" marR="274320" indent="91440" algn="just">
              <a:lnSpc>
                <a:spcPts val="1200"/>
              </a:lnSpc>
              <a:spcBef>
                <a:spcPts val="0"/>
              </a:spcBef>
              <a:spcAft>
                <a:spcPts val="0"/>
              </a:spcAft>
              <a:buFont typeface="Symbol"/>
              <a:buChar char="·"/>
            </a:pPr>
            <a:r>
              <a:rPr lang="en-US" sz="1000" spc="0" dirty="0">
                <a:solidFill>
                  <a:srgbClr val="000000"/>
                </a:solidFill>
                <a:latin typeface="Calibri" panose="02020603050405020304" pitchFamily="2"/>
              </a:rPr>
              <a:t>The ability to think about, reflect on, debate, discuss and evaluate the past, forming and refining questions and lines of enquiry. </a:t>
            </a:r>
          </a:p>
          <a:p>
            <a:pPr marL="0" marR="45720" indent="91440" algn="l">
              <a:lnSpc>
                <a:spcPts val="1200"/>
              </a:lnSpc>
              <a:spcBef>
                <a:spcPts val="0"/>
              </a:spcBef>
              <a:spcAft>
                <a:spcPts val="0"/>
              </a:spcAft>
              <a:buFont typeface="Symbol"/>
              <a:buChar char="·"/>
            </a:pPr>
            <a:r>
              <a:rPr lang="en-US" sz="1000" spc="0" dirty="0">
                <a:solidFill>
                  <a:srgbClr val="000000"/>
                </a:solidFill>
                <a:latin typeface="Calibri" panose="02020603050405020304" pitchFamily="2"/>
              </a:rPr>
              <a:t>An interest in history and an enthusiastic engagement in learning, which develops their sense of curiosity about the past and their understanding of how and why people interpret the past in different ways. </a:t>
            </a:r>
          </a:p>
          <a:p>
            <a:pPr marL="0" marR="137160" indent="91440" algn="l">
              <a:lnSpc>
                <a:spcPts val="1200"/>
              </a:lnSpc>
              <a:spcBef>
                <a:spcPts val="0"/>
              </a:spcBef>
              <a:spcAft>
                <a:spcPts val="0"/>
              </a:spcAft>
              <a:buFont typeface="Symbol"/>
              <a:buChar char="·"/>
            </a:pPr>
            <a:r>
              <a:rPr lang="en-US" sz="1000" spc="0" dirty="0">
                <a:solidFill>
                  <a:srgbClr val="000000"/>
                </a:solidFill>
                <a:latin typeface="Calibri" panose="02020603050405020304" pitchFamily="2"/>
              </a:rPr>
              <a:t>A respect for historical evidence and the ability to make robust and critical use of it to support their explanations and judgements. </a:t>
            </a:r>
          </a:p>
          <a:p>
            <a:pPr marL="0" marR="0" indent="91440" algn="just">
              <a:lnSpc>
                <a:spcPts val="1200"/>
              </a:lnSpc>
              <a:spcBef>
                <a:spcPts val="0"/>
              </a:spcBef>
              <a:spcAft>
                <a:spcPts val="5785"/>
              </a:spcAft>
              <a:buFont typeface="Symbol"/>
              <a:buChar char="·"/>
            </a:pPr>
            <a:r>
              <a:rPr lang="en-US" sz="1000" spc="0" dirty="0">
                <a:solidFill>
                  <a:srgbClr val="000000"/>
                </a:solidFill>
                <a:latin typeface="Calibri" panose="02020603050405020304" pitchFamily="2"/>
              </a:rPr>
              <a:t>A desire to embrace challenging activities, including opportunities to undertake high-quality research across a range of history topics. </a:t>
            </a:r>
          </a:p>
        </p:txBody>
      </p:sp>
      <p:sp>
        <p:nvSpPr>
          <p:cNvPr id="9" name="Text Placeholder 8"/>
          <p:cNvSpPr>
            <a:spLocks noGrp="1"/>
          </p:cNvSpPr>
          <p:nvPr>
            <p:ph type="body" idx="10"/>
          </p:nvPr>
        </p:nvSpPr>
        <p:spPr>
          <a:xfrm>
            <a:off x="3822065" y="0"/>
            <a:ext cx="1649095" cy="707390"/>
          </a:xfrm>
          <a:prstGeom prst="rect">
            <a:avLst/>
          </a:prstGeom>
          <a:noFill/>
          <a:ln w="0" cmpd="sng">
            <a:noFill/>
            <a:prstDash val="solid"/>
          </a:ln>
        </p:spPr>
        <p:txBody>
          <a:bodyPr vert="horz" lIns="0" tIns="205105" rIns="0" bIns="0" anchor="t"/>
          <a:lstStyle/>
          <a:p>
            <a:pPr marL="0" marR="0" indent="0" algn="ctr">
              <a:lnSpc>
                <a:spcPts val="1800"/>
              </a:lnSpc>
              <a:spcAft>
                <a:spcPts val="0"/>
              </a:spcAft>
            </a:pPr>
            <a:r>
              <a:rPr lang="en-US" sz="1750" b="1" spc="-25">
                <a:solidFill>
                  <a:srgbClr val="FFFFFF"/>
                </a:solidFill>
                <a:latin typeface="Calibri" panose="02020603050405020304" pitchFamily="2"/>
              </a:rPr>
              <a:t>History at </a:t>
            </a:r>
          </a:p>
          <a:p>
            <a:pPr marL="0" marR="0" indent="0" algn="ctr">
              <a:lnSpc>
                <a:spcPts val="1800"/>
              </a:lnSpc>
              <a:spcBef>
                <a:spcPts val="320"/>
              </a:spcBef>
              <a:spcAft>
                <a:spcPts val="0"/>
              </a:spcAft>
            </a:pPr>
            <a:r>
              <a:rPr lang="en-US" sz="1750" b="1" spc="-25">
                <a:solidFill>
                  <a:srgbClr val="FFFFFF"/>
                </a:solidFill>
                <a:latin typeface="Calibri" panose="02020603050405020304" pitchFamily="2"/>
              </a:rPr>
              <a:t>Zouch </a:t>
            </a:r>
          </a:p>
        </p:txBody>
      </p:sp>
      <p:sp>
        <p:nvSpPr>
          <p:cNvPr id="12" name="Text Placeholder 11"/>
          <p:cNvSpPr>
            <a:spLocks noGrp="1"/>
          </p:cNvSpPr>
          <p:nvPr>
            <p:ph type="body" idx="10"/>
          </p:nvPr>
        </p:nvSpPr>
        <p:spPr>
          <a:xfrm>
            <a:off x="5660390" y="39370"/>
            <a:ext cx="4105275" cy="414655"/>
          </a:xfrm>
          <a:prstGeom prst="rect">
            <a:avLst/>
          </a:prstGeom>
          <a:noFill/>
          <a:ln w="0" cmpd="sng">
            <a:noFill/>
            <a:prstDash val="solid"/>
          </a:ln>
        </p:spPr>
        <p:txBody>
          <a:bodyPr vert="horz" lIns="0" tIns="41275" rIns="0" bIns="0" anchor="t"/>
          <a:lstStyle/>
          <a:p>
            <a:pPr marL="0" marR="0" indent="0" algn="l">
              <a:lnSpc>
                <a:spcPts val="2800"/>
              </a:lnSpc>
              <a:spcAft>
                <a:spcPts val="45"/>
              </a:spcAft>
            </a:pPr>
            <a:r>
              <a:rPr lang="en-US" sz="2800" spc="-15">
                <a:solidFill>
                  <a:srgbClr val="6FAC46"/>
                </a:solidFill>
                <a:latin typeface="Calibri" panose="02020603050405020304" pitchFamily="2"/>
              </a:rPr>
              <a:t>Curriculum Implementation </a:t>
            </a:r>
          </a:p>
        </p:txBody>
      </p:sp>
      <p:sp>
        <p:nvSpPr>
          <p:cNvPr id="13" name="Text Placeholder 12"/>
          <p:cNvSpPr>
            <a:spLocks noGrp="1"/>
          </p:cNvSpPr>
          <p:nvPr>
            <p:ph type="body" idx="10"/>
          </p:nvPr>
        </p:nvSpPr>
        <p:spPr>
          <a:xfrm>
            <a:off x="5660390" y="454025"/>
            <a:ext cx="4105275" cy="3346450"/>
          </a:xfrm>
          <a:prstGeom prst="rect">
            <a:avLst/>
          </a:prstGeom>
          <a:noFill/>
          <a:ln w="0" cmpd="sng">
            <a:noFill/>
            <a:prstDash val="solid"/>
          </a:ln>
        </p:spPr>
        <p:txBody>
          <a:bodyPr vert="horz" lIns="0" tIns="635" rIns="0" bIns="0" anchor="t"/>
          <a:lstStyle/>
          <a:p>
            <a:pPr marL="0" marR="137160" indent="0" algn="l">
              <a:lnSpc>
                <a:spcPts val="1400"/>
              </a:lnSpc>
              <a:spcAft>
                <a:spcPts val="0"/>
              </a:spcAft>
            </a:pPr>
            <a:r>
              <a:rPr lang="en-US" sz="1100" spc="0" dirty="0">
                <a:solidFill>
                  <a:srgbClr val="000000"/>
                </a:solidFill>
                <a:latin typeface="Calibri" panose="02020603050405020304" pitchFamily="2"/>
              </a:rPr>
              <a:t>Starting in the Early Years, children begin to make sense of their own personal and family history through their Understanding of the World. In Key Stages 1 and 2, bi-termly themes enable children of all abilities and backgrounds to develop a wide range of </a:t>
            </a:r>
            <a:r>
              <a:rPr lang="en-US" sz="1150" b="1" spc="0" dirty="0">
                <a:solidFill>
                  <a:srgbClr val="000000"/>
                </a:solidFill>
                <a:latin typeface="Calibri" panose="02020603050405020304" pitchFamily="2"/>
              </a:rPr>
              <a:t>knowledge, skills, understanding </a:t>
            </a:r>
            <a:r>
              <a:rPr lang="en-US" sz="1100" spc="0" dirty="0">
                <a:solidFill>
                  <a:srgbClr val="000000"/>
                </a:solidFill>
                <a:latin typeface="Calibri" panose="02020603050405020304" pitchFamily="2"/>
              </a:rPr>
              <a:t>and </a:t>
            </a:r>
            <a:r>
              <a:rPr lang="en-US" sz="1150" b="1" spc="0" dirty="0">
                <a:solidFill>
                  <a:srgbClr val="000000"/>
                </a:solidFill>
                <a:latin typeface="Calibri" panose="02020603050405020304" pitchFamily="2"/>
              </a:rPr>
              <a:t>vocabulary </a:t>
            </a:r>
            <a:r>
              <a:rPr lang="en-US" sz="1100" spc="0" dirty="0">
                <a:solidFill>
                  <a:srgbClr val="000000"/>
                </a:solidFill>
                <a:latin typeface="Calibri" panose="02020603050405020304" pitchFamily="2"/>
              </a:rPr>
              <a:t>in a progressive manner. </a:t>
            </a:r>
          </a:p>
          <a:p>
            <a:pPr marL="0" marR="137160" indent="0" algn="l">
              <a:lnSpc>
                <a:spcPts val="1400"/>
              </a:lnSpc>
              <a:spcBef>
                <a:spcPts val="775"/>
              </a:spcBef>
              <a:spcAft>
                <a:spcPts val="0"/>
              </a:spcAft>
            </a:pPr>
            <a:r>
              <a:rPr lang="en-US" sz="1100" spc="-10" dirty="0">
                <a:solidFill>
                  <a:srgbClr val="000000"/>
                </a:solidFill>
                <a:latin typeface="Calibri" panose="02020603050405020304" pitchFamily="2"/>
              </a:rPr>
              <a:t>All history themes carefully consider the contexts and communities of our children. With a large proportion of military families, we often select themes that allow the exploration of relevant issues such as migration and warfare as well as considering the wealth of history in the local area. Trips and visitors help to enrich this learning: in recent years children have visited local historical sites including </a:t>
            </a:r>
            <a:r>
              <a:rPr lang="en-US" sz="1100" spc="-10" dirty="0" err="1">
                <a:solidFill>
                  <a:srgbClr val="000000"/>
                </a:solidFill>
                <a:latin typeface="Calibri" panose="02020603050405020304" pitchFamily="2"/>
              </a:rPr>
              <a:t>Butser</a:t>
            </a:r>
            <a:r>
              <a:rPr lang="en-US" sz="1100" spc="-10" dirty="0">
                <a:solidFill>
                  <a:srgbClr val="000000"/>
                </a:solidFill>
                <a:latin typeface="Calibri" panose="02020603050405020304" pitchFamily="2"/>
              </a:rPr>
              <a:t> Ancient Farm and Salisbury cathedral. </a:t>
            </a:r>
          </a:p>
          <a:p>
            <a:pPr marL="0" marR="0" indent="0" algn="l">
              <a:lnSpc>
                <a:spcPts val="1400"/>
              </a:lnSpc>
              <a:spcBef>
                <a:spcPts val="790"/>
              </a:spcBef>
              <a:spcAft>
                <a:spcPts val="680"/>
              </a:spcAft>
            </a:pPr>
            <a:r>
              <a:rPr lang="en-US" sz="1100" spc="0" dirty="0">
                <a:solidFill>
                  <a:srgbClr val="000000"/>
                </a:solidFill>
                <a:latin typeface="Calibri" panose="02020603050405020304" pitchFamily="2"/>
              </a:rPr>
              <a:t>Like other foundation subjects, History lessons have a clear process which involves recapping prior learning to embed knowledge and understanding, exploring History as a subject, presenting a clear objective and key vocabulary as well as summarising the knowledge and skills the children will learn. </a:t>
            </a:r>
          </a:p>
        </p:txBody>
      </p:sp>
      <p:sp>
        <p:nvSpPr>
          <p:cNvPr id="14" name="Text Placeholder 13"/>
          <p:cNvSpPr>
            <a:spLocks noGrp="1"/>
          </p:cNvSpPr>
          <p:nvPr>
            <p:ph type="body" idx="10"/>
          </p:nvPr>
        </p:nvSpPr>
        <p:spPr>
          <a:xfrm>
            <a:off x="5660390" y="3800475"/>
            <a:ext cx="4105275" cy="412750"/>
          </a:xfrm>
          <a:prstGeom prst="rect">
            <a:avLst/>
          </a:prstGeom>
          <a:noFill/>
          <a:ln w="0" cmpd="sng">
            <a:noFill/>
            <a:prstDash val="solid"/>
          </a:ln>
        </p:spPr>
        <p:txBody>
          <a:bodyPr vert="horz" lIns="0" tIns="41275" rIns="0" bIns="0" anchor="t"/>
          <a:lstStyle/>
          <a:p>
            <a:pPr marL="0" marR="0" indent="0" algn="l">
              <a:lnSpc>
                <a:spcPts val="2800"/>
              </a:lnSpc>
              <a:spcAft>
                <a:spcPts val="25"/>
              </a:spcAft>
            </a:pPr>
            <a:r>
              <a:rPr lang="en-US" sz="2800" spc="-15">
                <a:solidFill>
                  <a:srgbClr val="6FAC46"/>
                </a:solidFill>
                <a:latin typeface="Calibri" panose="02020603050405020304" pitchFamily="2"/>
              </a:rPr>
              <a:t>Assessment </a:t>
            </a:r>
          </a:p>
        </p:txBody>
      </p:sp>
      <p:sp>
        <p:nvSpPr>
          <p:cNvPr id="15" name="Text Placeholder 14"/>
          <p:cNvSpPr>
            <a:spLocks noGrp="1"/>
          </p:cNvSpPr>
          <p:nvPr>
            <p:ph type="body" idx="10"/>
          </p:nvPr>
        </p:nvSpPr>
        <p:spPr>
          <a:xfrm>
            <a:off x="5660390" y="4213225"/>
            <a:ext cx="4105275" cy="1440815"/>
          </a:xfrm>
          <a:prstGeom prst="rect">
            <a:avLst/>
          </a:prstGeom>
          <a:noFill/>
          <a:ln w="0" cmpd="sng">
            <a:noFill/>
            <a:prstDash val="solid"/>
          </a:ln>
        </p:spPr>
        <p:txBody>
          <a:bodyPr vert="horz" lIns="0" tIns="0" rIns="0" bIns="0" anchor="t"/>
          <a:lstStyle/>
          <a:p>
            <a:pPr marL="0" marR="0" indent="0" algn="just">
              <a:lnSpc>
                <a:spcPts val="1400"/>
              </a:lnSpc>
              <a:spcAft>
                <a:spcPts val="0"/>
              </a:spcAft>
            </a:pPr>
            <a:r>
              <a:rPr lang="en-US" sz="1100" spc="0">
                <a:solidFill>
                  <a:srgbClr val="000000"/>
                </a:solidFill>
                <a:latin typeface="Calibri" panose="02020603050405020304" pitchFamily="2"/>
              </a:rPr>
              <a:t>Assessment in History is woven throughout each unit in the form of regular retrieval of previous learning, including through the use of entry and exit tickets within lessons. At the end of each unit of learning, children partake in a carefully-tailored multiple choice quiz to test the knowledge they have learnt and they also respond to essay questions on the key learning to help show their understanding of each theme. The aim of these assessments is to help children remember more so they can build a chronological awareness of History. </a:t>
            </a:r>
          </a:p>
        </p:txBody>
      </p:sp>
    </p:spTree>
  </p:cSld>
  <p:clrMapOvr>
    <a:masterClrMapping/>
  </p:clrMapOvr>
</p:sld>
</file>

<file path=ppt/theme/theme1.xml><?xml version="1.0" encoding="utf-8"?>
<a:theme xmlns:a="http://schemas.openxmlformats.org/drawingml/2006/main" name="default 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0d2ddb52-560e-4a31-a7b2-a795bd5cd35c">
      <Terms xmlns="http://schemas.microsoft.com/office/infopath/2007/PartnerControls"/>
    </lcf76f155ced4ddcb4097134ff3c332f>
    <_ip_UnifiedCompliancePolicyProperties xmlns="http://schemas.microsoft.com/sharepoint/v3" xsi:nil="true"/>
    <TaxCatchAll xmlns="cc5892c0-0e9e-4b3a-a484-fd958140590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8D5EC82D7EDD46B003C1C7D6980B04" ma:contentTypeVersion="18" ma:contentTypeDescription="Create a new document." ma:contentTypeScope="" ma:versionID="a242d04bf1a72d6cace8cc6d1130ae45">
  <xsd:schema xmlns:xsd="http://www.w3.org/2001/XMLSchema" xmlns:xs="http://www.w3.org/2001/XMLSchema" xmlns:p="http://schemas.microsoft.com/office/2006/metadata/properties" xmlns:ns1="http://schemas.microsoft.com/sharepoint/v3" xmlns:ns2="0d2ddb52-560e-4a31-a7b2-a795bd5cd35c" xmlns:ns3="cc5892c0-0e9e-4b3a-a484-fd9581405906" targetNamespace="http://schemas.microsoft.com/office/2006/metadata/properties" ma:root="true" ma:fieldsID="462374479b47b84cf58488fde488e0b5" ns1:_="" ns2:_="" ns3:_="">
    <xsd:import namespace="http://schemas.microsoft.com/sharepoint/v3"/>
    <xsd:import namespace="0d2ddb52-560e-4a31-a7b2-a795bd5cd35c"/>
    <xsd:import namespace="cc5892c0-0e9e-4b3a-a484-fd95814059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MediaServiceObjectDetectorVersion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2ddb52-560e-4a31-a7b2-a795bd5cd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5892c0-0e9e-4b3a-a484-fd958140590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d9bd5f7-2590-495d-b58e-f051c823cb56}" ma:internalName="TaxCatchAll" ma:showField="CatchAllData" ma:web="cc5892c0-0e9e-4b3a-a484-fd9581405906">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B0FE59-9CAB-4632-85F3-974E0D0A576C}">
  <ds:schemaRefs>
    <ds:schemaRef ds:uri="http://schemas.microsoft.com/office/2006/metadata/properties"/>
    <ds:schemaRef ds:uri="http://schemas.microsoft.com/office/infopath/2007/PartnerControls"/>
    <ds:schemaRef ds:uri="http://schemas.microsoft.com/sharepoint/v3"/>
    <ds:schemaRef ds:uri="0d2ddb52-560e-4a31-a7b2-a795bd5cd35c"/>
    <ds:schemaRef ds:uri="cc5892c0-0e9e-4b3a-a484-fd9581405906"/>
  </ds:schemaRefs>
</ds:datastoreItem>
</file>

<file path=customXml/itemProps2.xml><?xml version="1.0" encoding="utf-8"?>
<ds:datastoreItem xmlns:ds="http://schemas.openxmlformats.org/officeDocument/2006/customXml" ds:itemID="{B0A1650B-5799-44EB-A73E-78C116D7A6D0}">
  <ds:schemaRefs>
    <ds:schemaRef ds:uri="http://schemas.microsoft.com/sharepoint/v3/contenttype/forms"/>
  </ds:schemaRefs>
</ds:datastoreItem>
</file>

<file path=customXml/itemProps3.xml><?xml version="1.0" encoding="utf-8"?>
<ds:datastoreItem xmlns:ds="http://schemas.openxmlformats.org/officeDocument/2006/customXml" ds:itemID="{818D8B01-EEDB-40F8-8E4F-D92344EA30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d2ddb52-560e-4a31-a7b2-a795bd5cd35c"/>
    <ds:schemaRef ds:uri="cc5892c0-0e9e-4b3a-a484-fd95814059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628</Words>
  <Application>Microsoft Office PowerPoint</Application>
  <PresentationFormat>A4 Paper (210x297 mm)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Symbol</vt:lpstr>
      <vt:lpstr>default layout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Morris</dc:creator>
  <cp:lastModifiedBy>Chloe Young</cp:lastModifiedBy>
  <cp:revision>1</cp:revision>
  <dcterms:created xsi:type="dcterms:W3CDTF">2026-05-13T15:07:25Z</dcterms:created>
  <dcterms:modified xsi:type="dcterms:W3CDTF">2026-05-13T15:16:10Z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0x0101005C8D5EC82D7EDD46B003C1C7D6980B04</vt:lpwstr>
  </property>
  <property fmtid="{D5CDD505-2E9C-101B-9397-08002B2CF9AE}" pid="3" name="MediaServiceImageTags">
    <vt:lpwstr/>
  </property>
</Properties>
</file>