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486" autoAdjust="0"/>
    <p:restoredTop sz="94660"/>
  </p:normalViewPr>
  <p:slideViewPr>
    <p:cSldViewPr snapToGrid="0">
      <p:cViewPr>
        <p:scale>
          <a:sx n="91" d="100"/>
          <a:sy n="91" d="100"/>
        </p:scale>
        <p:origin x="728" y="-10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mily Cole" userId="da07aecb-f5a9-48c4-addf-2de6ce0b9fc0" providerId="ADAL" clId="{8E8A75E1-0893-4F2F-B5E7-7D4B5106A339}"/>
    <pc:docChg chg="modSld">
      <pc:chgData name="Emily Cole" userId="da07aecb-f5a9-48c4-addf-2de6ce0b9fc0" providerId="ADAL" clId="{8E8A75E1-0893-4F2F-B5E7-7D4B5106A339}" dt="2026-05-13T15:24:10.967" v="122" actId="1076"/>
      <pc:docMkLst>
        <pc:docMk/>
      </pc:docMkLst>
      <pc:sldChg chg="modSp mod">
        <pc:chgData name="Emily Cole" userId="da07aecb-f5a9-48c4-addf-2de6ce0b9fc0" providerId="ADAL" clId="{8E8A75E1-0893-4F2F-B5E7-7D4B5106A339}" dt="2026-05-13T15:24:10.967" v="122" actId="1076"/>
        <pc:sldMkLst>
          <pc:docMk/>
          <pc:sldMk cId="2723658201" sldId="256"/>
        </pc:sldMkLst>
        <pc:spChg chg="mod">
          <ac:chgData name="Emily Cole" userId="da07aecb-f5a9-48c4-addf-2de6ce0b9fc0" providerId="ADAL" clId="{8E8A75E1-0893-4F2F-B5E7-7D4B5106A339}" dt="2026-05-13T15:24:10.967" v="122" actId="1076"/>
          <ac:spMkLst>
            <pc:docMk/>
            <pc:sldMk cId="2723658201" sldId="256"/>
            <ac:spMk id="16" creationId="{43D356D8-4519-4F83-9502-B7232288A15B}"/>
          </ac:spMkLst>
        </pc:spChg>
      </pc:sldChg>
    </pc:docChg>
  </pc:docChgLst>
  <pc:docChgLst>
    <pc:chgData name="Lauren Hargreaves" userId="0156a9b1-d74a-4a0a-8a56-c6cbc52190fd" providerId="ADAL" clId="{C652D45B-FB20-46BC-8751-3A011BAE2F3A}"/>
    <pc:docChg chg="modSld">
      <pc:chgData name="Lauren Hargreaves" userId="0156a9b1-d74a-4a0a-8a56-c6cbc52190fd" providerId="ADAL" clId="{C652D45B-FB20-46BC-8751-3A011BAE2F3A}" dt="2023-03-15T17:30:02.975" v="3" actId="20577"/>
      <pc:docMkLst>
        <pc:docMk/>
      </pc:docMkLst>
      <pc:sldChg chg="modSp mod">
        <pc:chgData name="Lauren Hargreaves" userId="0156a9b1-d74a-4a0a-8a56-c6cbc52190fd" providerId="ADAL" clId="{C652D45B-FB20-46BC-8751-3A011BAE2F3A}" dt="2023-03-15T17:30:02.975" v="3" actId="20577"/>
        <pc:sldMkLst>
          <pc:docMk/>
          <pc:sldMk cId="2723658201" sldId="256"/>
        </pc:sldMkLst>
        <pc:spChg chg="mod">
          <ac:chgData name="Lauren Hargreaves" userId="0156a9b1-d74a-4a0a-8a56-c6cbc52190fd" providerId="ADAL" clId="{C652D45B-FB20-46BC-8751-3A011BAE2F3A}" dt="2023-03-15T17:30:02.975" v="3" actId="20577"/>
          <ac:spMkLst>
            <pc:docMk/>
            <pc:sldMk cId="2723658201" sldId="256"/>
            <ac:spMk id="27" creationId="{B6BDC76B-CF6C-4F41-9378-E0ECB3704E58}"/>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93EE271-A3E8-4254-82F4-40FCBBC7D9CD}" type="datetimeFigureOut">
              <a:rPr lang="en-GB" smtClean="0"/>
              <a:t>13/05/2026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4504729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93EE271-A3E8-4254-82F4-40FCBBC7D9CD}" type="datetimeFigureOut">
              <a:rPr lang="en-GB" smtClean="0"/>
              <a:t>13/05/2026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5781749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93EE271-A3E8-4254-82F4-40FCBBC7D9CD}" type="datetimeFigureOut">
              <a:rPr lang="en-GB" smtClean="0"/>
              <a:t>13/05/2026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4915609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93EE271-A3E8-4254-82F4-40FCBBC7D9CD}" type="datetimeFigureOut">
              <a:rPr lang="en-GB" smtClean="0"/>
              <a:t>13/05/2026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3517068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93EE271-A3E8-4254-82F4-40FCBBC7D9CD}" type="datetimeFigureOut">
              <a:rPr lang="en-GB" smtClean="0"/>
              <a:t>13/05/2026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28979330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93EE271-A3E8-4254-82F4-40FCBBC7D9CD}" type="datetimeFigureOut">
              <a:rPr lang="en-GB" smtClean="0"/>
              <a:t>13/05/2026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36438297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93EE271-A3E8-4254-82F4-40FCBBC7D9CD}" type="datetimeFigureOut">
              <a:rPr lang="en-GB" smtClean="0"/>
              <a:t>13/05/2026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3422200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3EE271-A3E8-4254-82F4-40FCBBC7D9CD}" type="datetimeFigureOut">
              <a:rPr lang="en-GB" smtClean="0"/>
              <a:t>13/05/2026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2480669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3EE271-A3E8-4254-82F4-40FCBBC7D9CD}" type="datetimeFigureOut">
              <a:rPr lang="en-GB" smtClean="0"/>
              <a:t>13/05/2026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3895475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93EE271-A3E8-4254-82F4-40FCBBC7D9CD}" type="datetimeFigureOut">
              <a:rPr lang="en-GB" smtClean="0"/>
              <a:t>13/05/2026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1087916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93EE271-A3E8-4254-82F4-40FCBBC7D9CD}" type="datetimeFigureOut">
              <a:rPr lang="en-GB" smtClean="0"/>
              <a:t>13/05/2026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3559457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3EE271-A3E8-4254-82F4-40FCBBC7D9CD}" type="datetimeFigureOut">
              <a:rPr lang="en-GB" smtClean="0"/>
              <a:t>13/05/2026</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49C3EE-8D0D-4D79-A3D8-11B85EAD76C1}" type="slidenum">
              <a:rPr lang="en-GB" smtClean="0"/>
              <a:t>‹#›</a:t>
            </a:fld>
            <a:endParaRPr lang="en-GB"/>
          </a:p>
        </p:txBody>
      </p:sp>
    </p:spTree>
    <p:extLst>
      <p:ext uri="{BB962C8B-B14F-4D97-AF65-F5344CB8AC3E}">
        <p14:creationId xmlns:p14="http://schemas.microsoft.com/office/powerpoint/2010/main" val="16268474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descr="favicon">
            <a:extLst>
              <a:ext uri="{FF2B5EF4-FFF2-40B4-BE49-F238E27FC236}">
                <a16:creationId xmlns:a16="http://schemas.microsoft.com/office/drawing/2014/main" id="{D5ABBBC2-94AC-417C-A6AB-46309A03D7AF}"/>
              </a:ext>
            </a:extLst>
          </p:cNvPr>
          <p:cNvSpPr>
            <a:spLocks noChangeAspect="1" noChangeArrowheads="1"/>
          </p:cNvSpPr>
          <p:nvPr/>
        </p:nvSpPr>
        <p:spPr bwMode="auto">
          <a:xfrm>
            <a:off x="4800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7" name="Rectangle 6">
            <a:extLst>
              <a:ext uri="{FF2B5EF4-FFF2-40B4-BE49-F238E27FC236}">
                <a16:creationId xmlns:a16="http://schemas.microsoft.com/office/drawing/2014/main" id="{22BB0023-C549-497A-9711-7D05A5A0A048}"/>
              </a:ext>
            </a:extLst>
          </p:cNvPr>
          <p:cNvSpPr/>
          <p:nvPr/>
        </p:nvSpPr>
        <p:spPr>
          <a:xfrm>
            <a:off x="3890757" y="193320"/>
            <a:ext cx="1880646" cy="1542148"/>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TextBox 7">
            <a:extLst>
              <a:ext uri="{FF2B5EF4-FFF2-40B4-BE49-F238E27FC236}">
                <a16:creationId xmlns:a16="http://schemas.microsoft.com/office/drawing/2014/main" id="{56DECB03-CEA2-4158-BF20-F4B5A258A247}"/>
              </a:ext>
            </a:extLst>
          </p:cNvPr>
          <p:cNvSpPr txBox="1"/>
          <p:nvPr/>
        </p:nvSpPr>
        <p:spPr>
          <a:xfrm>
            <a:off x="4015725" y="193320"/>
            <a:ext cx="1630710" cy="646331"/>
          </a:xfrm>
          <a:prstGeom prst="rect">
            <a:avLst/>
          </a:prstGeom>
          <a:noFill/>
        </p:spPr>
        <p:txBody>
          <a:bodyPr wrap="square" rtlCol="0">
            <a:spAutoFit/>
          </a:bodyPr>
          <a:lstStyle/>
          <a:p>
            <a:pPr algn="ctr"/>
            <a:r>
              <a:rPr lang="en-GB" b="1" dirty="0">
                <a:solidFill>
                  <a:schemeClr val="bg1"/>
                </a:solidFill>
              </a:rPr>
              <a:t>Phonics at Zouch </a:t>
            </a:r>
          </a:p>
        </p:txBody>
      </p:sp>
      <p:pic>
        <p:nvPicPr>
          <p:cNvPr id="10" name="Picture 9">
            <a:extLst>
              <a:ext uri="{FF2B5EF4-FFF2-40B4-BE49-F238E27FC236}">
                <a16:creationId xmlns:a16="http://schemas.microsoft.com/office/drawing/2014/main" id="{6CCC0AAB-FAA3-494C-B7E9-444392C23793}"/>
              </a:ext>
            </a:extLst>
          </p:cNvPr>
          <p:cNvPicPr>
            <a:picLocks noChangeAspect="1"/>
          </p:cNvPicPr>
          <p:nvPr/>
        </p:nvPicPr>
        <p:blipFill>
          <a:blip r:embed="rId2"/>
          <a:stretch>
            <a:fillRect/>
          </a:stretch>
        </p:blipFill>
        <p:spPr>
          <a:xfrm>
            <a:off x="4455714" y="782064"/>
            <a:ext cx="730473" cy="836463"/>
          </a:xfrm>
          <a:prstGeom prst="rect">
            <a:avLst/>
          </a:prstGeom>
        </p:spPr>
      </p:pic>
      <p:sp>
        <p:nvSpPr>
          <p:cNvPr id="12" name="TextBox 11">
            <a:extLst>
              <a:ext uri="{FF2B5EF4-FFF2-40B4-BE49-F238E27FC236}">
                <a16:creationId xmlns:a16="http://schemas.microsoft.com/office/drawing/2014/main" id="{17B8374A-3765-4DC4-959E-11214BA14FC2}"/>
              </a:ext>
            </a:extLst>
          </p:cNvPr>
          <p:cNvSpPr txBox="1"/>
          <p:nvPr/>
        </p:nvSpPr>
        <p:spPr>
          <a:xfrm>
            <a:off x="126882" y="20501"/>
            <a:ext cx="3346704" cy="2326599"/>
          </a:xfrm>
          <a:prstGeom prst="rect">
            <a:avLst/>
          </a:prstGeom>
          <a:noFill/>
        </p:spPr>
        <p:txBody>
          <a:bodyPr wrap="square" rtlCol="0">
            <a:spAutoFit/>
          </a:bodyPr>
          <a:lstStyle/>
          <a:p>
            <a:r>
              <a:rPr lang="en-GB" sz="2800" dirty="0">
                <a:solidFill>
                  <a:schemeClr val="accent6"/>
                </a:solidFill>
              </a:rPr>
              <a:t>Curriculum Intent</a:t>
            </a:r>
          </a:p>
          <a:p>
            <a:pPr algn="just">
              <a:lnSpc>
                <a:spcPct val="107000"/>
              </a:lnSpc>
              <a:spcAft>
                <a:spcPts val="375"/>
              </a:spcAft>
            </a:pPr>
            <a:r>
              <a:rPr lang="en-GB" sz="1100" dirty="0">
                <a:solidFill>
                  <a:srgbClr val="0B0C0C"/>
                </a:solidFill>
                <a:effectLst/>
                <a:latin typeface="Calibri" panose="020F0502020204030204" pitchFamily="34" charset="0"/>
                <a:ea typeface="Times New Roman" panose="02020603050405020304" pitchFamily="18" charset="0"/>
                <a:cs typeface="Arial" panose="020B0604020202020204" pitchFamily="34" charset="0"/>
              </a:rPr>
              <a:t>Our teaching of Phonics aims to prepare and provide our children with a solid understanding of phoneme-grapheme correspondence. As Phonics underpins many aspects of our education, the high-quality teaching and learning of Phonics is a school priority, to ensure that our children can access our curriculum age and stage appropriately. Our Phonics curriculum intends to provide the children with the </a:t>
            </a:r>
            <a:r>
              <a:rPr lang="en-GB" sz="1100" b="1" dirty="0">
                <a:solidFill>
                  <a:srgbClr val="0B0C0C"/>
                </a:solidFill>
                <a:effectLst/>
                <a:latin typeface="Calibri" panose="020F0502020204030204" pitchFamily="34" charset="0"/>
                <a:ea typeface="Times New Roman" panose="02020603050405020304" pitchFamily="18" charset="0"/>
                <a:cs typeface="Arial" panose="020B0604020202020204" pitchFamily="34" charset="0"/>
              </a:rPr>
              <a:t>knowledge</a:t>
            </a:r>
            <a:r>
              <a:rPr lang="en-GB" sz="1100" dirty="0">
                <a:solidFill>
                  <a:srgbClr val="0B0C0C"/>
                </a:solidFill>
                <a:effectLst/>
                <a:latin typeface="Calibri" panose="020F0502020204030204" pitchFamily="34" charset="0"/>
                <a:ea typeface="Times New Roman" panose="02020603050405020304" pitchFamily="18" charset="0"/>
                <a:cs typeface="Arial" panose="020B0604020202020204" pitchFamily="34" charset="0"/>
              </a:rPr>
              <a:t>, </a:t>
            </a:r>
            <a:r>
              <a:rPr lang="en-GB" sz="1100" b="1" dirty="0">
                <a:solidFill>
                  <a:srgbClr val="0B0C0C"/>
                </a:solidFill>
                <a:effectLst/>
                <a:latin typeface="Calibri" panose="020F0502020204030204" pitchFamily="34" charset="0"/>
                <a:ea typeface="Times New Roman" panose="02020603050405020304" pitchFamily="18" charset="0"/>
                <a:cs typeface="Arial" panose="020B0604020202020204" pitchFamily="34" charset="0"/>
              </a:rPr>
              <a:t>skills</a:t>
            </a:r>
            <a:r>
              <a:rPr lang="en-GB" sz="1100" dirty="0">
                <a:solidFill>
                  <a:srgbClr val="0B0C0C"/>
                </a:solidFill>
                <a:effectLst/>
                <a:latin typeface="Calibri" panose="020F0502020204030204" pitchFamily="34" charset="0"/>
                <a:ea typeface="Times New Roman" panose="02020603050405020304" pitchFamily="18" charset="0"/>
                <a:cs typeface="Arial" panose="020B0604020202020204" pitchFamily="34" charset="0"/>
              </a:rPr>
              <a:t>, </a:t>
            </a:r>
            <a:r>
              <a:rPr lang="en-GB" sz="1100" b="1" dirty="0">
                <a:solidFill>
                  <a:srgbClr val="0B0C0C"/>
                </a:solidFill>
                <a:effectLst/>
                <a:latin typeface="Calibri" panose="020F0502020204030204" pitchFamily="34" charset="0"/>
                <a:ea typeface="Times New Roman" panose="02020603050405020304" pitchFamily="18" charset="0"/>
                <a:cs typeface="Arial" panose="020B0604020202020204" pitchFamily="34" charset="0"/>
              </a:rPr>
              <a:t>understanding </a:t>
            </a:r>
            <a:r>
              <a:rPr lang="en-GB" sz="1100" dirty="0">
                <a:solidFill>
                  <a:srgbClr val="0B0C0C"/>
                </a:solidFill>
                <a:effectLst/>
                <a:latin typeface="Calibri" panose="020F0502020204030204" pitchFamily="34" charset="0"/>
                <a:ea typeface="Times New Roman" panose="02020603050405020304" pitchFamily="18" charset="0"/>
                <a:cs typeface="Arial" panose="020B0604020202020204" pitchFamily="34" charset="0"/>
              </a:rPr>
              <a:t>and </a:t>
            </a:r>
            <a:r>
              <a:rPr lang="en-GB" sz="1100" b="1" dirty="0">
                <a:solidFill>
                  <a:srgbClr val="0B0C0C"/>
                </a:solidFill>
                <a:effectLst/>
                <a:latin typeface="Calibri" panose="020F0502020204030204" pitchFamily="34" charset="0"/>
                <a:ea typeface="Times New Roman" panose="02020603050405020304" pitchFamily="18" charset="0"/>
                <a:cs typeface="Arial" panose="020B0604020202020204" pitchFamily="34" charset="0"/>
              </a:rPr>
              <a:t>vocabulary</a:t>
            </a:r>
            <a:r>
              <a:rPr lang="en-GB" sz="1100" b="1" dirty="0">
                <a:solidFill>
                  <a:srgbClr val="0B0C0C"/>
                </a:solidFill>
                <a:latin typeface="Calibri" panose="020F0502020204030204" pitchFamily="34" charset="0"/>
                <a:ea typeface="Times New Roman" panose="02020603050405020304" pitchFamily="18" charset="0"/>
                <a:cs typeface="Arial" panose="020B0604020202020204" pitchFamily="34" charset="0"/>
              </a:rPr>
              <a:t> </a:t>
            </a:r>
            <a:r>
              <a:rPr lang="en-GB" sz="1100" dirty="0">
                <a:solidFill>
                  <a:srgbClr val="0B0C0C"/>
                </a:solidFill>
                <a:latin typeface="Calibri" panose="020F0502020204030204" pitchFamily="34" charset="0"/>
                <a:ea typeface="Times New Roman" panose="02020603050405020304" pitchFamily="18" charset="0"/>
                <a:cs typeface="Arial" panose="020B0604020202020204" pitchFamily="34" charset="0"/>
              </a:rPr>
              <a:t>that they need to become confident readers.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 name="TextBox 12">
            <a:extLst>
              <a:ext uri="{FF2B5EF4-FFF2-40B4-BE49-F238E27FC236}">
                <a16:creationId xmlns:a16="http://schemas.microsoft.com/office/drawing/2014/main" id="{00439D71-8976-41CF-ABF5-EEF1A260B207}"/>
              </a:ext>
            </a:extLst>
          </p:cNvPr>
          <p:cNvSpPr txBox="1"/>
          <p:nvPr/>
        </p:nvSpPr>
        <p:spPr>
          <a:xfrm>
            <a:off x="5841939" y="20501"/>
            <a:ext cx="4016998" cy="4170372"/>
          </a:xfrm>
          <a:prstGeom prst="rect">
            <a:avLst/>
          </a:prstGeom>
          <a:noFill/>
        </p:spPr>
        <p:txBody>
          <a:bodyPr wrap="square" rtlCol="0">
            <a:spAutoFit/>
          </a:bodyPr>
          <a:lstStyle/>
          <a:p>
            <a:r>
              <a:rPr lang="en-GB" sz="2800" dirty="0">
                <a:solidFill>
                  <a:schemeClr val="accent6"/>
                </a:solidFill>
              </a:rPr>
              <a:t>Curriculum Implementation</a:t>
            </a:r>
          </a:p>
          <a:p>
            <a:r>
              <a:rPr lang="en-GB" sz="1100" dirty="0">
                <a:solidFill>
                  <a:srgbClr val="0B0C0C"/>
                </a:solidFill>
                <a:effectLst/>
                <a:latin typeface="Calibri" panose="020F0502020204030204" pitchFamily="34" charset="0"/>
                <a:ea typeface="Times New Roman" panose="02020603050405020304" pitchFamily="18" charset="0"/>
                <a:cs typeface="Arial" panose="020B0604020202020204" pitchFamily="34" charset="0"/>
              </a:rPr>
              <a:t>At Zouch Academy we teach the ‘Little </a:t>
            </a:r>
            <a:r>
              <a:rPr lang="en-GB" sz="1100" dirty="0" err="1">
                <a:solidFill>
                  <a:srgbClr val="0B0C0C"/>
                </a:solidFill>
                <a:effectLst/>
                <a:latin typeface="Calibri" panose="020F0502020204030204" pitchFamily="34" charset="0"/>
                <a:ea typeface="Times New Roman" panose="02020603050405020304" pitchFamily="18" charset="0"/>
                <a:cs typeface="Arial" panose="020B0604020202020204" pitchFamily="34" charset="0"/>
              </a:rPr>
              <a:t>Wandle</a:t>
            </a:r>
            <a:r>
              <a:rPr lang="en-GB" sz="1100" dirty="0">
                <a:solidFill>
                  <a:srgbClr val="0B0C0C"/>
                </a:solidFill>
                <a:effectLst/>
                <a:latin typeface="Calibri" panose="020F0502020204030204" pitchFamily="34" charset="0"/>
                <a:ea typeface="Times New Roman" panose="02020603050405020304" pitchFamily="18" charset="0"/>
                <a:cs typeface="Arial" panose="020B0604020202020204" pitchFamily="34" charset="0"/>
              </a:rPr>
              <a:t> Letters and Sounds Revised’ programme of study which allows the children to learn systematically through the Phonic phases. Our curriculum design for Phonics includes these four parts: </a:t>
            </a:r>
            <a:r>
              <a:rPr lang="en-GB" sz="1100" b="1" dirty="0">
                <a:solidFill>
                  <a:srgbClr val="0B0C0C"/>
                </a:solidFill>
                <a:effectLst/>
                <a:latin typeface="Calibri" panose="020F0502020204030204" pitchFamily="34" charset="0"/>
                <a:ea typeface="Times New Roman" panose="02020603050405020304" pitchFamily="18" charset="0"/>
                <a:cs typeface="Arial" panose="020B0604020202020204" pitchFamily="34" charset="0"/>
              </a:rPr>
              <a:t>knowledge</a:t>
            </a:r>
            <a:r>
              <a:rPr lang="en-GB" sz="1100" dirty="0">
                <a:solidFill>
                  <a:srgbClr val="0B0C0C"/>
                </a:solidFill>
                <a:effectLst/>
                <a:latin typeface="Calibri" panose="020F0502020204030204" pitchFamily="34" charset="0"/>
                <a:ea typeface="Times New Roman" panose="02020603050405020304" pitchFamily="18" charset="0"/>
                <a:cs typeface="Arial" panose="020B0604020202020204" pitchFamily="34" charset="0"/>
              </a:rPr>
              <a:t>, </a:t>
            </a:r>
            <a:r>
              <a:rPr lang="en-GB" sz="1100" b="1" dirty="0">
                <a:solidFill>
                  <a:srgbClr val="0B0C0C"/>
                </a:solidFill>
                <a:effectLst/>
                <a:latin typeface="Calibri" panose="020F0502020204030204" pitchFamily="34" charset="0"/>
                <a:ea typeface="Times New Roman" panose="02020603050405020304" pitchFamily="18" charset="0"/>
                <a:cs typeface="Arial" panose="020B0604020202020204" pitchFamily="34" charset="0"/>
              </a:rPr>
              <a:t>skills</a:t>
            </a:r>
            <a:r>
              <a:rPr lang="en-GB" sz="1100" dirty="0">
                <a:solidFill>
                  <a:srgbClr val="0B0C0C"/>
                </a:solidFill>
                <a:effectLst/>
                <a:latin typeface="Calibri" panose="020F0502020204030204" pitchFamily="34" charset="0"/>
                <a:ea typeface="Times New Roman" panose="02020603050405020304" pitchFamily="18" charset="0"/>
                <a:cs typeface="Arial" panose="020B0604020202020204" pitchFamily="34" charset="0"/>
              </a:rPr>
              <a:t>, </a:t>
            </a:r>
            <a:r>
              <a:rPr lang="en-GB" sz="1100" b="1" dirty="0">
                <a:solidFill>
                  <a:srgbClr val="0B0C0C"/>
                </a:solidFill>
                <a:effectLst/>
                <a:latin typeface="Calibri" panose="020F0502020204030204" pitchFamily="34" charset="0"/>
                <a:ea typeface="Times New Roman" panose="02020603050405020304" pitchFamily="18" charset="0"/>
                <a:cs typeface="Arial" panose="020B0604020202020204" pitchFamily="34" charset="0"/>
              </a:rPr>
              <a:t>understanding </a:t>
            </a:r>
            <a:r>
              <a:rPr lang="en-GB" sz="1100" dirty="0">
                <a:solidFill>
                  <a:srgbClr val="0B0C0C"/>
                </a:solidFill>
                <a:effectLst/>
                <a:latin typeface="Calibri" panose="020F0502020204030204" pitchFamily="34" charset="0"/>
                <a:ea typeface="Times New Roman" panose="02020603050405020304" pitchFamily="18" charset="0"/>
                <a:cs typeface="Arial" panose="020B0604020202020204" pitchFamily="34" charset="0"/>
              </a:rPr>
              <a:t>and </a:t>
            </a:r>
            <a:r>
              <a:rPr lang="en-GB" sz="1100" b="1" dirty="0">
                <a:solidFill>
                  <a:srgbClr val="0B0C0C"/>
                </a:solidFill>
                <a:effectLst/>
                <a:latin typeface="Calibri" panose="020F0502020204030204" pitchFamily="34" charset="0"/>
                <a:ea typeface="Times New Roman" panose="02020603050405020304" pitchFamily="18" charset="0"/>
                <a:cs typeface="Arial" panose="020B0604020202020204" pitchFamily="34" charset="0"/>
              </a:rPr>
              <a:t>vocabulary</a:t>
            </a:r>
            <a:r>
              <a:rPr lang="en-GB" sz="1100" dirty="0">
                <a:solidFill>
                  <a:srgbClr val="0B0C0C"/>
                </a:solidFill>
                <a:effectLst/>
                <a:latin typeface="Calibri" panose="020F0502020204030204" pitchFamily="34" charset="0"/>
                <a:ea typeface="Times New Roman" panose="02020603050405020304" pitchFamily="18" charset="0"/>
                <a:cs typeface="Arial" panose="020B0604020202020204" pitchFamily="34" charset="0"/>
              </a:rPr>
              <a:t>. These areas have been sequenced in phases ensuring they are progressive and everyone understands the intended end-points. Phonics makes up part of our outer curriculum and reflects our embedded values of resilience, responsibility and independence. </a:t>
            </a:r>
          </a:p>
          <a:p>
            <a:endParaRPr lang="en-GB" sz="1100" dirty="0">
              <a:solidFill>
                <a:srgbClr val="0B0C0C"/>
              </a:solidFill>
              <a:latin typeface="Calibri" panose="020F0502020204030204" pitchFamily="34" charset="0"/>
              <a:ea typeface="Times New Roman" panose="02020603050405020304" pitchFamily="18" charset="0"/>
              <a:cs typeface="Arial" panose="020B0604020202020204" pitchFamily="34" charset="0"/>
            </a:endParaRPr>
          </a:p>
          <a:p>
            <a:r>
              <a:rPr lang="en-GB" sz="1100" dirty="0">
                <a:solidFill>
                  <a:srgbClr val="0B0C0C"/>
                </a:solidFill>
                <a:effectLst/>
                <a:latin typeface="Calibri" panose="020F0502020204030204" pitchFamily="34" charset="0"/>
                <a:ea typeface="Times New Roman" panose="02020603050405020304" pitchFamily="18" charset="0"/>
                <a:cs typeface="Arial" panose="020B0604020202020204" pitchFamily="34" charset="0"/>
              </a:rPr>
              <a:t>We have a consistent approach to the delivery, assessment, interventions and resources that we use to teach Phonics. </a:t>
            </a:r>
            <a:r>
              <a:rPr lang="en-US" sz="1100" dirty="0"/>
              <a:t>The </a:t>
            </a:r>
            <a:r>
              <a:rPr lang="en-US" sz="1100" dirty="0" err="1"/>
              <a:t>programme</a:t>
            </a:r>
            <a:r>
              <a:rPr lang="en-US" sz="1100" dirty="0"/>
              <a:t> is taught as a daily lesson to all children from Nursery-Year 1. Any child who doesn’t have secure phonic knowledge will continue the </a:t>
            </a:r>
            <a:r>
              <a:rPr lang="en-US" sz="1100" dirty="0" err="1"/>
              <a:t>programme</a:t>
            </a:r>
            <a:r>
              <a:rPr lang="en-US" sz="1100" dirty="0"/>
              <a:t>, or our ‘rapid catch up’ </a:t>
            </a:r>
            <a:r>
              <a:rPr lang="en-US" sz="1100" dirty="0" err="1"/>
              <a:t>programme</a:t>
            </a:r>
            <a:r>
              <a:rPr lang="en-US" sz="1100" dirty="0"/>
              <a:t> in KS2.  At Zouch Academy we ensure that each child feels successful in </a:t>
            </a:r>
            <a:r>
              <a:rPr lang="en-US" sz="1100"/>
              <a:t>their learning; </a:t>
            </a:r>
            <a:r>
              <a:rPr lang="en-US" sz="1100" dirty="0"/>
              <a:t>every reading book that is given to a child will be phonically decodable, using only the sounds and high frequency words that they are familiar with. </a:t>
            </a:r>
            <a:endParaRPr lang="en-GB" sz="1100" dirty="0">
              <a:solidFill>
                <a:schemeClr val="accent6"/>
              </a:solidFill>
            </a:endParaRPr>
          </a:p>
        </p:txBody>
      </p:sp>
      <p:sp>
        <p:nvSpPr>
          <p:cNvPr id="14" name="TextBox 13">
            <a:extLst>
              <a:ext uri="{FF2B5EF4-FFF2-40B4-BE49-F238E27FC236}">
                <a16:creationId xmlns:a16="http://schemas.microsoft.com/office/drawing/2014/main" id="{630CB3E7-9093-4A41-9633-DCA3B27936D7}"/>
              </a:ext>
            </a:extLst>
          </p:cNvPr>
          <p:cNvSpPr txBox="1"/>
          <p:nvPr/>
        </p:nvSpPr>
        <p:spPr>
          <a:xfrm>
            <a:off x="5535192" y="4136078"/>
            <a:ext cx="4398689" cy="2215991"/>
          </a:xfrm>
          <a:prstGeom prst="rect">
            <a:avLst/>
          </a:prstGeom>
          <a:noFill/>
        </p:spPr>
        <p:txBody>
          <a:bodyPr wrap="square" rtlCol="0">
            <a:spAutoFit/>
          </a:bodyPr>
          <a:lstStyle/>
          <a:p>
            <a:r>
              <a:rPr lang="en-GB" sz="2800" dirty="0">
                <a:solidFill>
                  <a:schemeClr val="accent6"/>
                </a:solidFill>
              </a:rPr>
              <a:t>Curriculum Impact</a:t>
            </a:r>
          </a:p>
          <a:p>
            <a:r>
              <a:rPr lang="en-US" sz="1100" dirty="0"/>
              <a:t>At Zouch Academy we aim to ensure that children master the necessary sounds, keywords and reading skills to achieve the age-related benchmarks at appropriately mapped out time points. We also aim for our children to be confident readers at the stage of learning that they are at. </a:t>
            </a:r>
            <a:r>
              <a:rPr lang="en-GB" sz="1100" dirty="0">
                <a:solidFill>
                  <a:srgbClr val="0B0C0C"/>
                </a:solidFill>
                <a:effectLst/>
                <a:latin typeface="Calibri" panose="020F0502020204030204" pitchFamily="34" charset="0"/>
                <a:ea typeface="Times New Roman" panose="02020603050405020304" pitchFamily="18" charset="0"/>
                <a:cs typeface="Arial" panose="020B0604020202020204" pitchFamily="34" charset="0"/>
              </a:rPr>
              <a:t>The teaching of Phonics at Zouch is adapted to meet the personalised needs of children with SEND, English as an additional language and those who are disadvantaged. Through our consistent and evolving approach to systematic Phonics, we aim for our children to become fluent readers by the end of Key Stage One. </a:t>
            </a:r>
            <a:endParaRPr lang="en-GB" sz="1100" dirty="0"/>
          </a:p>
          <a:p>
            <a:endParaRPr lang="en-GB" sz="1100" dirty="0">
              <a:solidFill>
                <a:schemeClr val="accent6"/>
              </a:solidFill>
            </a:endParaRPr>
          </a:p>
        </p:txBody>
      </p:sp>
      <p:grpSp>
        <p:nvGrpSpPr>
          <p:cNvPr id="19" name="Group 18">
            <a:extLst>
              <a:ext uri="{FF2B5EF4-FFF2-40B4-BE49-F238E27FC236}">
                <a16:creationId xmlns:a16="http://schemas.microsoft.com/office/drawing/2014/main" id="{B3A8BCC7-8961-4CEE-96AD-84822DDD7B55}"/>
              </a:ext>
            </a:extLst>
          </p:cNvPr>
          <p:cNvGrpSpPr/>
          <p:nvPr/>
        </p:nvGrpSpPr>
        <p:grpSpPr>
          <a:xfrm>
            <a:off x="-46317" y="5762512"/>
            <a:ext cx="10089378" cy="1062889"/>
            <a:chOff x="-46317" y="5762512"/>
            <a:chExt cx="10089378" cy="1062889"/>
          </a:xfrm>
        </p:grpSpPr>
        <p:pic>
          <p:nvPicPr>
            <p:cNvPr id="6" name="Picture 5">
              <a:extLst>
                <a:ext uri="{FF2B5EF4-FFF2-40B4-BE49-F238E27FC236}">
                  <a16:creationId xmlns:a16="http://schemas.microsoft.com/office/drawing/2014/main" id="{7953FFF2-770E-42CB-B920-82BFAAD92C3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46317" y="5867641"/>
              <a:ext cx="9906000" cy="957760"/>
            </a:xfrm>
            <a:prstGeom prst="rect">
              <a:avLst/>
            </a:prstGeom>
          </p:spPr>
        </p:pic>
        <p:sp>
          <p:nvSpPr>
            <p:cNvPr id="15" name="Rectangle 14">
              <a:extLst>
                <a:ext uri="{FF2B5EF4-FFF2-40B4-BE49-F238E27FC236}">
                  <a16:creationId xmlns:a16="http://schemas.microsoft.com/office/drawing/2014/main" id="{C184D6F0-661D-4E37-B03D-5C7FFD4EF3C6}"/>
                </a:ext>
              </a:extLst>
            </p:cNvPr>
            <p:cNvSpPr/>
            <p:nvPr/>
          </p:nvSpPr>
          <p:spPr>
            <a:xfrm rot="20086419">
              <a:off x="2570738" y="5867688"/>
              <a:ext cx="1445581" cy="779963"/>
            </a:xfrm>
            <a:prstGeom prst="rect">
              <a:avLst/>
            </a:prstGeom>
            <a:noFill/>
          </p:spPr>
          <p:txBody>
            <a:bodyPr wrap="none" lIns="91440" tIns="45720" rIns="91440" bIns="45720">
              <a:prstTxWarp prst="textArchUp">
                <a:avLst>
                  <a:gd name="adj" fmla="val 11630399"/>
                </a:avLst>
              </a:prstTxWarp>
              <a:spAutoFit/>
            </a:bodyPr>
            <a:lstStyle/>
            <a:p>
              <a:pPr algn="ctr"/>
              <a:r>
                <a:rPr lang="en-US" sz="1600" b="0" cap="none" spc="0" dirty="0">
                  <a:ln w="0"/>
                  <a:solidFill>
                    <a:srgbClr val="FFC000"/>
                  </a:solidFill>
                </a:rPr>
                <a:t>Our</a:t>
              </a:r>
              <a:r>
                <a:rPr lang="en-US" sz="1600" b="0" cap="none" spc="0" dirty="0">
                  <a:ln w="0"/>
                  <a:solidFill>
                    <a:srgbClr val="FFC000"/>
                  </a:solidFill>
                  <a:effectLst>
                    <a:outerShdw blurRad="38100" dist="19050" dir="2700000" algn="tl" rotWithShape="0">
                      <a:schemeClr val="dk1">
                        <a:alpha val="40000"/>
                      </a:schemeClr>
                    </a:outerShdw>
                  </a:effectLst>
                </a:rPr>
                <a:t> </a:t>
              </a:r>
              <a:r>
                <a:rPr lang="en-US" sz="1600" b="0" cap="none" spc="0" dirty="0">
                  <a:ln w="0"/>
                  <a:solidFill>
                    <a:srgbClr val="FFC000"/>
                  </a:solidFill>
                </a:rPr>
                <a:t>values</a:t>
              </a:r>
            </a:p>
          </p:txBody>
        </p:sp>
        <p:sp>
          <p:nvSpPr>
            <p:cNvPr id="18" name="Rectangle 17">
              <a:extLst>
                <a:ext uri="{FF2B5EF4-FFF2-40B4-BE49-F238E27FC236}">
                  <a16:creationId xmlns:a16="http://schemas.microsoft.com/office/drawing/2014/main" id="{972461B9-0BBD-4DAC-BE3D-9246B0D7CABA}"/>
                </a:ext>
              </a:extLst>
            </p:cNvPr>
            <p:cNvSpPr/>
            <p:nvPr/>
          </p:nvSpPr>
          <p:spPr>
            <a:xfrm rot="702556">
              <a:off x="7657504" y="5762512"/>
              <a:ext cx="2385557" cy="990314"/>
            </a:xfrm>
            <a:prstGeom prst="rect">
              <a:avLst/>
            </a:prstGeom>
            <a:noFill/>
          </p:spPr>
          <p:txBody>
            <a:bodyPr wrap="none" lIns="91440" tIns="45720" rIns="91440" bIns="45720">
              <a:prstTxWarp prst="textArchDown">
                <a:avLst>
                  <a:gd name="adj" fmla="val 2553299"/>
                </a:avLst>
              </a:prstTxWarp>
              <a:spAutoFit/>
            </a:bodyPr>
            <a:lstStyle/>
            <a:p>
              <a:pPr algn="ctr"/>
              <a:r>
                <a:rPr lang="en-US" sz="1600" b="0" cap="none" spc="0" dirty="0">
                  <a:ln w="0"/>
                  <a:solidFill>
                    <a:srgbClr val="FFC000"/>
                  </a:solidFill>
                </a:rPr>
                <a:t>Our</a:t>
              </a:r>
              <a:r>
                <a:rPr lang="en-US" sz="1600" b="0" cap="none" spc="0" dirty="0">
                  <a:ln w="0"/>
                  <a:solidFill>
                    <a:srgbClr val="FFC000"/>
                  </a:solidFill>
                  <a:effectLst>
                    <a:outerShdw blurRad="38100" dist="19050" dir="2700000" algn="tl" rotWithShape="0">
                      <a:schemeClr val="dk1">
                        <a:alpha val="40000"/>
                      </a:schemeClr>
                    </a:outerShdw>
                  </a:effectLst>
                </a:rPr>
                <a:t> </a:t>
              </a:r>
              <a:r>
                <a:rPr lang="en-US" sz="1600" b="0" cap="none" spc="0" dirty="0">
                  <a:ln w="0"/>
                  <a:solidFill>
                    <a:srgbClr val="FFC000"/>
                  </a:solidFill>
                </a:rPr>
                <a:t>values</a:t>
              </a:r>
            </a:p>
          </p:txBody>
        </p:sp>
      </p:grpSp>
      <p:sp>
        <p:nvSpPr>
          <p:cNvPr id="16" name="TextBox 15">
            <a:extLst>
              <a:ext uri="{FF2B5EF4-FFF2-40B4-BE49-F238E27FC236}">
                <a16:creationId xmlns:a16="http://schemas.microsoft.com/office/drawing/2014/main" id="{43D356D8-4519-4F83-9502-B7232288A15B}"/>
              </a:ext>
            </a:extLst>
          </p:cNvPr>
          <p:cNvSpPr txBox="1"/>
          <p:nvPr/>
        </p:nvSpPr>
        <p:spPr>
          <a:xfrm>
            <a:off x="52684" y="4549580"/>
            <a:ext cx="4897646" cy="1420902"/>
          </a:xfrm>
          <a:prstGeom prst="rect">
            <a:avLst/>
          </a:prstGeom>
          <a:noFill/>
        </p:spPr>
        <p:txBody>
          <a:bodyPr wrap="square" rtlCol="0">
            <a:spAutoFit/>
          </a:bodyPr>
          <a:lstStyle/>
          <a:p>
            <a:r>
              <a:rPr lang="en-GB" sz="2800" dirty="0">
                <a:solidFill>
                  <a:schemeClr val="accent6"/>
                </a:solidFill>
              </a:rPr>
              <a:t>Assessment</a:t>
            </a:r>
          </a:p>
          <a:p>
            <a:pPr algn="just">
              <a:lnSpc>
                <a:spcPct val="107000"/>
              </a:lnSpc>
              <a:spcAft>
                <a:spcPts val="375"/>
              </a:spcAft>
            </a:pPr>
            <a:r>
              <a:rPr lang="en-GB" sz="1100" dirty="0">
                <a:solidFill>
                  <a:srgbClr val="0B0C0C"/>
                </a:solidFill>
                <a:effectLst/>
                <a:latin typeface="Calibri" panose="020F0502020204030204" pitchFamily="34" charset="0"/>
                <a:ea typeface="Times New Roman" panose="02020603050405020304" pitchFamily="18" charset="0"/>
                <a:cs typeface="Arial" panose="020B0604020202020204" pitchFamily="34" charset="0"/>
              </a:rPr>
              <a:t>We also have a robust baseline assessment system, which allows us to track the children’s Phonic knowledge and teach gaps promptly. We assess the children at the end of every half term and our children have daily interventions to help them to keep up or catch up. </a:t>
            </a:r>
            <a:r>
              <a:rPr lang="en-GB" sz="1100" dirty="0"/>
              <a:t>They are then reassessed every three weeks following participation in the intervention.</a:t>
            </a:r>
            <a:endParaRPr lang="en-GB" sz="2800" dirty="0">
              <a:solidFill>
                <a:schemeClr val="accent6"/>
              </a:solidFill>
            </a:endParaRPr>
          </a:p>
        </p:txBody>
      </p:sp>
      <p:pic>
        <p:nvPicPr>
          <p:cNvPr id="9" name="Picture 8">
            <a:extLst>
              <a:ext uri="{FF2B5EF4-FFF2-40B4-BE49-F238E27FC236}">
                <a16:creationId xmlns:a16="http://schemas.microsoft.com/office/drawing/2014/main" id="{48ADABCB-5CAC-4EC5-8410-4A389702CF03}"/>
              </a:ext>
            </a:extLst>
          </p:cNvPr>
          <p:cNvPicPr>
            <a:picLocks noChangeAspect="1"/>
          </p:cNvPicPr>
          <p:nvPr/>
        </p:nvPicPr>
        <p:blipFill>
          <a:blip r:embed="rId4"/>
          <a:stretch>
            <a:fillRect/>
          </a:stretch>
        </p:blipFill>
        <p:spPr>
          <a:xfrm>
            <a:off x="8982075" y="0"/>
            <a:ext cx="914334" cy="902303"/>
          </a:xfrm>
          <a:prstGeom prst="rect">
            <a:avLst/>
          </a:prstGeom>
        </p:spPr>
      </p:pic>
      <p:sp>
        <p:nvSpPr>
          <p:cNvPr id="24" name="Rectangle 23">
            <a:extLst>
              <a:ext uri="{FF2B5EF4-FFF2-40B4-BE49-F238E27FC236}">
                <a16:creationId xmlns:a16="http://schemas.microsoft.com/office/drawing/2014/main" id="{7B41E0C9-4447-4524-AA7D-10277B092396}"/>
              </a:ext>
            </a:extLst>
          </p:cNvPr>
          <p:cNvSpPr/>
          <p:nvPr/>
        </p:nvSpPr>
        <p:spPr>
          <a:xfrm>
            <a:off x="126882" y="2389421"/>
            <a:ext cx="5408310" cy="2257546"/>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b="1" dirty="0"/>
              <a:t>Format of each lesson </a:t>
            </a:r>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GB" dirty="0"/>
          </a:p>
        </p:txBody>
      </p:sp>
      <p:sp>
        <p:nvSpPr>
          <p:cNvPr id="25" name="TextBox 24">
            <a:extLst>
              <a:ext uri="{FF2B5EF4-FFF2-40B4-BE49-F238E27FC236}">
                <a16:creationId xmlns:a16="http://schemas.microsoft.com/office/drawing/2014/main" id="{C02EB8B1-5C81-4BDF-B58B-56CE51F7000F}"/>
              </a:ext>
            </a:extLst>
          </p:cNvPr>
          <p:cNvSpPr txBox="1"/>
          <p:nvPr/>
        </p:nvSpPr>
        <p:spPr>
          <a:xfrm>
            <a:off x="176493" y="2746956"/>
            <a:ext cx="5248275" cy="400110"/>
          </a:xfrm>
          <a:prstGeom prst="rect">
            <a:avLst/>
          </a:prstGeom>
          <a:solidFill>
            <a:schemeClr val="bg1"/>
          </a:solidFill>
          <a:ln>
            <a:solidFill>
              <a:schemeClr val="tx1"/>
            </a:solidFill>
          </a:ln>
        </p:spPr>
        <p:txBody>
          <a:bodyPr wrap="square" rtlCol="0">
            <a:spAutoFit/>
          </a:bodyPr>
          <a:lstStyle/>
          <a:p>
            <a:r>
              <a:rPr lang="en-US" sz="1000" b="1" dirty="0"/>
              <a:t>Revisit and Review- </a:t>
            </a:r>
            <a:r>
              <a:rPr lang="en-US" sz="1000" dirty="0"/>
              <a:t>Children revisit all of the GPCs, some words with previous GPCs and tricky words taught so far. </a:t>
            </a:r>
            <a:endParaRPr lang="en-GB" sz="1000" b="1" dirty="0"/>
          </a:p>
        </p:txBody>
      </p:sp>
      <p:sp>
        <p:nvSpPr>
          <p:cNvPr id="26" name="TextBox 25">
            <a:extLst>
              <a:ext uri="{FF2B5EF4-FFF2-40B4-BE49-F238E27FC236}">
                <a16:creationId xmlns:a16="http://schemas.microsoft.com/office/drawing/2014/main" id="{FE401F9C-CD9D-4B5C-8B19-E69411297145}"/>
              </a:ext>
            </a:extLst>
          </p:cNvPr>
          <p:cNvSpPr txBox="1"/>
          <p:nvPr/>
        </p:nvSpPr>
        <p:spPr>
          <a:xfrm>
            <a:off x="176493" y="3240083"/>
            <a:ext cx="5248275" cy="369332"/>
          </a:xfrm>
          <a:prstGeom prst="rect">
            <a:avLst/>
          </a:prstGeom>
          <a:solidFill>
            <a:schemeClr val="bg1"/>
          </a:solidFill>
          <a:ln>
            <a:solidFill>
              <a:schemeClr val="tx1"/>
            </a:solidFill>
          </a:ln>
        </p:spPr>
        <p:txBody>
          <a:bodyPr wrap="square" rtlCol="0">
            <a:spAutoFit/>
          </a:bodyPr>
          <a:lstStyle/>
          <a:p>
            <a:r>
              <a:rPr lang="en-US" sz="900" b="1" dirty="0"/>
              <a:t>Teach- </a:t>
            </a:r>
            <a:r>
              <a:rPr lang="en-US" sz="900" dirty="0"/>
              <a:t>Children will be taught the new GPC and matching grapheme for that lesson, including formation of the grapheme. They will also be introduced to a new tricky word</a:t>
            </a:r>
            <a:r>
              <a:rPr lang="en-US" sz="900" b="1" dirty="0"/>
              <a:t> </a:t>
            </a:r>
            <a:endParaRPr lang="en-GB" sz="900" b="1" dirty="0"/>
          </a:p>
        </p:txBody>
      </p:sp>
      <p:sp>
        <p:nvSpPr>
          <p:cNvPr id="27" name="TextBox 26">
            <a:extLst>
              <a:ext uri="{FF2B5EF4-FFF2-40B4-BE49-F238E27FC236}">
                <a16:creationId xmlns:a16="http://schemas.microsoft.com/office/drawing/2014/main" id="{B6BDC76B-CF6C-4F41-9378-E0ECB3704E58}"/>
              </a:ext>
            </a:extLst>
          </p:cNvPr>
          <p:cNvSpPr txBox="1"/>
          <p:nvPr/>
        </p:nvSpPr>
        <p:spPr>
          <a:xfrm>
            <a:off x="176493" y="3688266"/>
            <a:ext cx="5248275" cy="400110"/>
          </a:xfrm>
          <a:prstGeom prst="rect">
            <a:avLst/>
          </a:prstGeom>
          <a:solidFill>
            <a:schemeClr val="bg1"/>
          </a:solidFill>
          <a:ln>
            <a:solidFill>
              <a:schemeClr val="tx1"/>
            </a:solidFill>
          </a:ln>
        </p:spPr>
        <p:txBody>
          <a:bodyPr wrap="square" rtlCol="0">
            <a:spAutoFit/>
          </a:bodyPr>
          <a:lstStyle/>
          <a:p>
            <a:r>
              <a:rPr lang="en-US" sz="1000" b="1" dirty="0" err="1"/>
              <a:t>Practise</a:t>
            </a:r>
            <a:r>
              <a:rPr lang="en-US" sz="1000" b="1" dirty="0"/>
              <a:t>- </a:t>
            </a:r>
            <a:r>
              <a:rPr lang="en-US" sz="1000" dirty="0"/>
              <a:t>Children use the new GPC to apply it in different ways such as oral blending, reading and writing.</a:t>
            </a:r>
            <a:r>
              <a:rPr lang="en-US" sz="1000" b="1" dirty="0"/>
              <a:t> </a:t>
            </a:r>
            <a:endParaRPr lang="en-GB" sz="1000" b="1" dirty="0"/>
          </a:p>
        </p:txBody>
      </p:sp>
      <p:sp>
        <p:nvSpPr>
          <p:cNvPr id="28" name="TextBox 27">
            <a:extLst>
              <a:ext uri="{FF2B5EF4-FFF2-40B4-BE49-F238E27FC236}">
                <a16:creationId xmlns:a16="http://schemas.microsoft.com/office/drawing/2014/main" id="{F90BC426-7C17-4BCD-A2BE-181BC2B4FCF9}"/>
              </a:ext>
            </a:extLst>
          </p:cNvPr>
          <p:cNvSpPr txBox="1"/>
          <p:nvPr/>
        </p:nvSpPr>
        <p:spPr>
          <a:xfrm>
            <a:off x="176493" y="4158265"/>
            <a:ext cx="5248275" cy="400110"/>
          </a:xfrm>
          <a:prstGeom prst="rect">
            <a:avLst/>
          </a:prstGeom>
          <a:solidFill>
            <a:schemeClr val="bg1"/>
          </a:solidFill>
          <a:ln>
            <a:solidFill>
              <a:schemeClr val="tx1"/>
            </a:solidFill>
          </a:ln>
        </p:spPr>
        <p:txBody>
          <a:bodyPr wrap="square" rtlCol="0">
            <a:spAutoFit/>
          </a:bodyPr>
          <a:lstStyle/>
          <a:p>
            <a:r>
              <a:rPr lang="en-US" sz="1000" b="1" dirty="0"/>
              <a:t>Apply- </a:t>
            </a:r>
            <a:r>
              <a:rPr lang="en-US" sz="1000" dirty="0"/>
              <a:t>This will be a consolidation of the lesson using the GPC taught through either reading or writing. This will also include the new tricky word from earlier in the lesson. </a:t>
            </a:r>
            <a:r>
              <a:rPr lang="en-US" sz="1000" b="1" dirty="0"/>
              <a:t> </a:t>
            </a:r>
            <a:endParaRPr lang="en-GB" sz="1000" b="1" dirty="0"/>
          </a:p>
        </p:txBody>
      </p:sp>
      <p:pic>
        <p:nvPicPr>
          <p:cNvPr id="1026" name="Picture 2" descr="English | Sacred Heart RC Primary School">
            <a:extLst>
              <a:ext uri="{FF2B5EF4-FFF2-40B4-BE49-F238E27FC236}">
                <a16:creationId xmlns:a16="http://schemas.microsoft.com/office/drawing/2014/main" id="{B1E68E71-36C7-4B4F-8237-301C9968EFD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89556" y="5879737"/>
            <a:ext cx="2018550" cy="9577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2365820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5C8D5EC82D7EDD46B003C1C7D6980B04" ma:contentTypeVersion="18" ma:contentTypeDescription="Create a new document." ma:contentTypeScope="" ma:versionID="a242d04bf1a72d6cace8cc6d1130ae45">
  <xsd:schema xmlns:xsd="http://www.w3.org/2001/XMLSchema" xmlns:xs="http://www.w3.org/2001/XMLSchema" xmlns:p="http://schemas.microsoft.com/office/2006/metadata/properties" xmlns:ns1="http://schemas.microsoft.com/sharepoint/v3" xmlns:ns2="0d2ddb52-560e-4a31-a7b2-a795bd5cd35c" xmlns:ns3="cc5892c0-0e9e-4b3a-a484-fd9581405906" targetNamespace="http://schemas.microsoft.com/office/2006/metadata/properties" ma:root="true" ma:fieldsID="462374479b47b84cf58488fde488e0b5" ns1:_="" ns2:_="" ns3:_="">
    <xsd:import namespace="http://schemas.microsoft.com/sharepoint/v3"/>
    <xsd:import namespace="0d2ddb52-560e-4a31-a7b2-a795bd5cd35c"/>
    <xsd:import namespace="cc5892c0-0e9e-4b3a-a484-fd958140590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2:MediaLengthInSeconds" minOccurs="0"/>
                <xsd:element ref="ns3:SharedWithUsers" minOccurs="0"/>
                <xsd:element ref="ns3:SharedWithDetails" minOccurs="0"/>
                <xsd:element ref="ns2:MediaServiceObjectDetectorVersions" minOccurs="0"/>
                <xsd:element ref="ns2:MediaServiceBillingMetadata"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4" nillable="true" ma:displayName="Unified Compliance Policy Properties" ma:hidden="true" ma:internalName="_ip_UnifiedCompliancePolicyProperties">
      <xsd:simpleType>
        <xsd:restriction base="dms:Note"/>
      </xsd:simpleType>
    </xsd:element>
    <xsd:element name="_ip_UnifiedCompliancePolicyUIAction" ma:index="25"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d2ddb52-560e-4a31-a7b2-a795bd5cd35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b46dcdf8-7a79-49d3-b65a-4ec6d3b637a7"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dexed="true" ma:internalName="MediaServiceLocatio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c5892c0-0e9e-4b3a-a484-fd9581405906"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5d9bd5f7-2590-495d-b58e-f051c823cb56}" ma:internalName="TaxCatchAll" ma:showField="CatchAllData" ma:web="cc5892c0-0e9e-4b3a-a484-fd9581405906">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0d2ddb52-560e-4a31-a7b2-a795bd5cd35c">
      <Terms xmlns="http://schemas.microsoft.com/office/infopath/2007/PartnerControls"/>
    </lcf76f155ced4ddcb4097134ff3c332f>
    <TaxCatchAll xmlns="cc5892c0-0e9e-4b3a-a484-fd9581405906" xsi:nil="true"/>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1ADEB0A0-A85C-4F91-A14C-7EFC587B43E4}">
  <ds:schemaRefs>
    <ds:schemaRef ds:uri="http://schemas.microsoft.com/sharepoint/v3/contenttype/forms"/>
  </ds:schemaRefs>
</ds:datastoreItem>
</file>

<file path=customXml/itemProps2.xml><?xml version="1.0" encoding="utf-8"?>
<ds:datastoreItem xmlns:ds="http://schemas.openxmlformats.org/officeDocument/2006/customXml" ds:itemID="{AEAE6399-3973-4E0A-A340-41EA172303B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0d2ddb52-560e-4a31-a7b2-a795bd5cd35c"/>
    <ds:schemaRef ds:uri="cc5892c0-0e9e-4b3a-a484-fd958140590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42CB311-D602-44BC-9F36-4933E42FF7E3}">
  <ds:schemaRefs>
    <ds:schemaRef ds:uri="http://schemas.microsoft.com/office/2006/documentManagement/types"/>
    <ds:schemaRef ds:uri="http://schemas.microsoft.com/office/infopath/2007/PartnerControls"/>
    <ds:schemaRef ds:uri="http://purl.org/dc/dcmitype/"/>
    <ds:schemaRef ds:uri="http://purl.org/dc/terms/"/>
    <ds:schemaRef ds:uri="cc5892c0-0e9e-4b3a-a484-fd9581405906"/>
    <ds:schemaRef ds:uri="http://www.w3.org/XML/1998/namespace"/>
    <ds:schemaRef ds:uri="http://schemas.microsoft.com/office/2006/metadata/properties"/>
    <ds:schemaRef ds:uri="http://schemas.openxmlformats.org/package/2006/metadata/core-properties"/>
    <ds:schemaRef ds:uri="0d2ddb52-560e-4a31-a7b2-a795bd5cd35c"/>
    <ds:schemaRef ds:uri="http://purl.org/dc/elements/1.1/"/>
    <ds:schemaRef ds:uri="http://schemas.microsoft.com/sharepoint/v3"/>
  </ds:schemaRefs>
</ds:datastoreItem>
</file>

<file path=docProps/app.xml><?xml version="1.0" encoding="utf-8"?>
<Properties xmlns="http://schemas.openxmlformats.org/officeDocument/2006/extended-properties" xmlns:vt="http://schemas.openxmlformats.org/officeDocument/2006/docPropsVTypes">
  <Template>Office Theme</Template>
  <TotalTime>207</TotalTime>
  <Words>560</Words>
  <Application>Microsoft Office PowerPoint</Application>
  <PresentationFormat>A4 Paper (210x297 mm)</PresentationFormat>
  <Paragraphs>23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Neil Morris</dc:creator>
  <cp:lastModifiedBy>Emily Cole</cp:lastModifiedBy>
  <cp:revision>7</cp:revision>
  <dcterms:created xsi:type="dcterms:W3CDTF">2023-03-13T16:03:16Z</dcterms:created>
  <dcterms:modified xsi:type="dcterms:W3CDTF">2026-05-13T15:24:13Z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0x0101005C8D5EC82D7EDD46B003C1C7D6980B04</vt:lpwstr>
  </property>
  <property fmtid="{D5CDD505-2E9C-101B-9397-08002B2CF9AE}" pid="3" name="MediaServiceImageTags">
    <vt:lpwstr/>
  </property>
</Properties>
</file>