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7" autoAdjust="0"/>
    <p:restoredTop sz="94660"/>
  </p:normalViewPr>
  <p:slideViewPr>
    <p:cSldViewPr snapToGrid="0">
      <p:cViewPr>
        <p:scale>
          <a:sx n="110" d="100"/>
          <a:sy n="110" d="100"/>
        </p:scale>
        <p:origin x="-294"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Kinderman" userId="efa5a24f-900f-4fd1-bc7f-c9524cde1198" providerId="ADAL" clId="{12F88AD1-D43C-4736-841B-4893E41A546D}"/>
    <pc:docChg chg="modSld">
      <pc:chgData name="Rebecca Kinderman" userId="efa5a24f-900f-4fd1-bc7f-c9524cde1198" providerId="ADAL" clId="{12F88AD1-D43C-4736-841B-4893E41A546D}" dt="2023-03-21T12:16:37.858" v="24" actId="20577"/>
      <pc:docMkLst>
        <pc:docMk/>
      </pc:docMkLst>
      <pc:sldChg chg="addSp modSp mod">
        <pc:chgData name="Rebecca Kinderman" userId="efa5a24f-900f-4fd1-bc7f-c9524cde1198" providerId="ADAL" clId="{12F88AD1-D43C-4736-841B-4893E41A546D}" dt="2023-03-21T12:16:37.858" v="24" actId="20577"/>
        <pc:sldMkLst>
          <pc:docMk/>
          <pc:sldMk cId="2723658201" sldId="256"/>
        </pc:sldMkLst>
        <pc:spChg chg="mod">
          <ac:chgData name="Rebecca Kinderman" userId="efa5a24f-900f-4fd1-bc7f-c9524cde1198" providerId="ADAL" clId="{12F88AD1-D43C-4736-841B-4893E41A546D}" dt="2023-03-21T12:16:37.858" v="24" actId="20577"/>
          <ac:spMkLst>
            <pc:docMk/>
            <pc:sldMk cId="2723658201" sldId="256"/>
            <ac:spMk id="16" creationId="{20484911-AFDA-4FDA-92A3-6BABD77487CB}"/>
          </ac:spMkLst>
        </pc:spChg>
        <pc:picChg chg="add mod">
          <ac:chgData name="Rebecca Kinderman" userId="efa5a24f-900f-4fd1-bc7f-c9524cde1198" providerId="ADAL" clId="{12F88AD1-D43C-4736-841B-4893E41A546D}" dt="2023-03-21T12:14:07.558" v="3" actId="1076"/>
          <ac:picMkLst>
            <pc:docMk/>
            <pc:sldMk cId="2723658201" sldId="256"/>
            <ac:picMk id="17" creationId="{13950DE6-0491-428F-BF10-25E7D213674D}"/>
          </ac:picMkLst>
        </pc:picChg>
      </pc:sldChg>
    </pc:docChg>
  </pc:docChgLst>
  <pc:docChgLst>
    <pc:chgData name="Lauren Hargreaves" userId="0156a9b1-d74a-4a0a-8a56-c6cbc52190fd" providerId="ADAL" clId="{2FEB36DF-AC91-431D-AAD3-7103B4BE4420}"/>
    <pc:docChg chg="modSld">
      <pc:chgData name="Lauren Hargreaves" userId="0156a9b1-d74a-4a0a-8a56-c6cbc52190fd" providerId="ADAL" clId="{2FEB36DF-AC91-431D-AAD3-7103B4BE4420}" dt="2023-03-14T10:24:30.186" v="24" actId="1076"/>
      <pc:docMkLst>
        <pc:docMk/>
      </pc:docMkLst>
      <pc:sldChg chg="addSp modSp mod">
        <pc:chgData name="Lauren Hargreaves" userId="0156a9b1-d74a-4a0a-8a56-c6cbc52190fd" providerId="ADAL" clId="{2FEB36DF-AC91-431D-AAD3-7103B4BE4420}" dt="2023-03-14T10:24:30.186" v="24" actId="1076"/>
        <pc:sldMkLst>
          <pc:docMk/>
          <pc:sldMk cId="2723658201" sldId="256"/>
        </pc:sldMkLst>
        <pc:spChg chg="add mod">
          <ac:chgData name="Lauren Hargreaves" userId="0156a9b1-d74a-4a0a-8a56-c6cbc52190fd" providerId="ADAL" clId="{2FEB36DF-AC91-431D-AAD3-7103B4BE4420}" dt="2023-03-14T10:24:30.186" v="24" actId="1076"/>
          <ac:spMkLst>
            <pc:docMk/>
            <pc:sldMk cId="2723658201" sldId="256"/>
            <ac:spMk id="16" creationId="{20484911-AFDA-4FDA-92A3-6BABD77487CB}"/>
          </ac:spMkLst>
        </pc:spChg>
      </pc:sldChg>
    </pc:docChg>
  </pc:docChgLst>
  <pc:docChgLst>
    <pc:chgData name="Rebecca Kinderman" userId="efa5a24f-900f-4fd1-bc7f-c9524cde1198" providerId="ADAL" clId="{ECA31028-EAC1-4A3E-8981-CD5FF8915084}"/>
    <pc:docChg chg="custSel modSld">
      <pc:chgData name="Rebecca Kinderman" userId="efa5a24f-900f-4fd1-bc7f-c9524cde1198" providerId="ADAL" clId="{ECA31028-EAC1-4A3E-8981-CD5FF8915084}" dt="2023-03-20T21:59:25.020" v="1977" actId="123"/>
      <pc:docMkLst>
        <pc:docMk/>
      </pc:docMkLst>
      <pc:sldChg chg="modSp mod">
        <pc:chgData name="Rebecca Kinderman" userId="efa5a24f-900f-4fd1-bc7f-c9524cde1198" providerId="ADAL" clId="{ECA31028-EAC1-4A3E-8981-CD5FF8915084}" dt="2023-03-20T21:59:25.020" v="1977" actId="123"/>
        <pc:sldMkLst>
          <pc:docMk/>
          <pc:sldMk cId="2723658201" sldId="256"/>
        </pc:sldMkLst>
        <pc:spChg chg="mod">
          <ac:chgData name="Rebecca Kinderman" userId="efa5a24f-900f-4fd1-bc7f-c9524cde1198" providerId="ADAL" clId="{ECA31028-EAC1-4A3E-8981-CD5FF8915084}" dt="2023-03-20T20:48:41.030" v="12" actId="20577"/>
          <ac:spMkLst>
            <pc:docMk/>
            <pc:sldMk cId="2723658201" sldId="256"/>
            <ac:spMk id="8" creationId="{56DECB03-CEA2-4158-BF20-F4B5A258A247}"/>
          </ac:spMkLst>
        </pc:spChg>
        <pc:spChg chg="mod">
          <ac:chgData name="Rebecca Kinderman" userId="efa5a24f-900f-4fd1-bc7f-c9524cde1198" providerId="ADAL" clId="{ECA31028-EAC1-4A3E-8981-CD5FF8915084}" dt="2023-03-20T21:53:34.472" v="1957" actId="14100"/>
          <ac:spMkLst>
            <pc:docMk/>
            <pc:sldMk cId="2723658201" sldId="256"/>
            <ac:spMk id="12" creationId="{17B8374A-3765-4DC4-959E-11214BA14FC2}"/>
          </ac:spMkLst>
        </pc:spChg>
        <pc:spChg chg="mod">
          <ac:chgData name="Rebecca Kinderman" userId="efa5a24f-900f-4fd1-bc7f-c9524cde1198" providerId="ADAL" clId="{ECA31028-EAC1-4A3E-8981-CD5FF8915084}" dt="2023-03-20T21:53:40.111" v="1958" actId="14100"/>
          <ac:spMkLst>
            <pc:docMk/>
            <pc:sldMk cId="2723658201" sldId="256"/>
            <ac:spMk id="13" creationId="{00439D71-8976-41CF-ABF5-EEF1A260B207}"/>
          </ac:spMkLst>
        </pc:spChg>
        <pc:spChg chg="mod">
          <ac:chgData name="Rebecca Kinderman" userId="efa5a24f-900f-4fd1-bc7f-c9524cde1198" providerId="ADAL" clId="{ECA31028-EAC1-4A3E-8981-CD5FF8915084}" dt="2023-03-20T21:59:25.020" v="1977" actId="123"/>
          <ac:spMkLst>
            <pc:docMk/>
            <pc:sldMk cId="2723658201" sldId="256"/>
            <ac:spMk id="14" creationId="{630CB3E7-9093-4A41-9633-DCA3B27936D7}"/>
          </ac:spMkLst>
        </pc:spChg>
        <pc:spChg chg="mod">
          <ac:chgData name="Rebecca Kinderman" userId="efa5a24f-900f-4fd1-bc7f-c9524cde1198" providerId="ADAL" clId="{ECA31028-EAC1-4A3E-8981-CD5FF8915084}" dt="2023-03-20T21:54:38.391" v="1976" actId="20577"/>
          <ac:spMkLst>
            <pc:docMk/>
            <pc:sldMk cId="2723658201" sldId="256"/>
            <ac:spMk id="16" creationId="{20484911-AFDA-4FDA-92A3-6BABD77487CB}"/>
          </ac:spMkLst>
        </pc:spChg>
      </pc:sldChg>
    </pc:docChg>
  </pc:docChgLst>
  <pc:docChgLst>
    <pc:chgData name="Rebecca" userId="efa5a24f-900f-4fd1-bc7f-c9524cde1198" providerId="ADAL" clId="{3033F69B-C592-4357-A6D2-B2A2267999BC}"/>
    <pc:docChg chg="modSld">
      <pc:chgData name="Rebecca" userId="efa5a24f-900f-4fd1-bc7f-c9524cde1198" providerId="ADAL" clId="{3033F69B-C592-4357-A6D2-B2A2267999BC}" dt="2026-05-13T15:07:06.707" v="3" actId="1035"/>
      <pc:docMkLst>
        <pc:docMk/>
      </pc:docMkLst>
      <pc:sldChg chg="modSp mod">
        <pc:chgData name="Rebecca" userId="efa5a24f-900f-4fd1-bc7f-c9524cde1198" providerId="ADAL" clId="{3033F69B-C592-4357-A6D2-B2A2267999BC}" dt="2026-05-13T15:07:06.707" v="3" actId="1035"/>
        <pc:sldMkLst>
          <pc:docMk/>
          <pc:sldMk cId="2723658201" sldId="256"/>
        </pc:sldMkLst>
        <pc:spChg chg="mod">
          <ac:chgData name="Rebecca" userId="efa5a24f-900f-4fd1-bc7f-c9524cde1198" providerId="ADAL" clId="{3033F69B-C592-4357-A6D2-B2A2267999BC}" dt="2026-05-13T15:07:06.707" v="3" actId="1035"/>
          <ac:spMkLst>
            <pc:docMk/>
            <pc:sldMk cId="2723658201" sldId="256"/>
            <ac:spMk id="12" creationId="{17B8374A-3765-4DC4-959E-11214BA14F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3EE271-A3E8-4254-82F4-40FCBBC7D9CD}"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45047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EE271-A3E8-4254-82F4-40FCBBC7D9CD}"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57817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EE271-A3E8-4254-82F4-40FCBBC7D9CD}"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49156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EE271-A3E8-4254-82F4-40FCBBC7D9CD}"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351706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3EE271-A3E8-4254-82F4-40FCBBC7D9CD}"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28979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EE271-A3E8-4254-82F4-40FCBBC7D9CD}"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36438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EE271-A3E8-4254-82F4-40FCBBC7D9CD}" type="datetimeFigureOut">
              <a:rPr lang="en-GB" smtClean="0"/>
              <a:t>13/05/2026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34222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EE271-A3E8-4254-82F4-40FCBBC7D9CD}" type="datetimeFigureOut">
              <a:rPr lang="en-GB" smtClean="0"/>
              <a:t>13/05/2026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2480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EE271-A3E8-4254-82F4-40FCBBC7D9CD}" type="datetimeFigureOut">
              <a:rPr lang="en-GB" smtClean="0"/>
              <a:t>13/05/2026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38954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3EE271-A3E8-4254-82F4-40FCBBC7D9CD}"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108791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3EE271-A3E8-4254-82F4-40FCBBC7D9CD}"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9C3EE-8D0D-4D79-A3D8-11B85EAD76C1}" type="slidenum">
              <a:rPr lang="en-GB" smtClean="0"/>
              <a:t>‹#›</a:t>
            </a:fld>
            <a:endParaRPr lang="en-GB"/>
          </a:p>
        </p:txBody>
      </p:sp>
    </p:spTree>
    <p:extLst>
      <p:ext uri="{BB962C8B-B14F-4D97-AF65-F5344CB8AC3E}">
        <p14:creationId xmlns:p14="http://schemas.microsoft.com/office/powerpoint/2010/main" val="3559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EE271-A3E8-4254-82F4-40FCBBC7D9CD}" type="datetimeFigureOut">
              <a:rPr lang="en-GB" smtClean="0"/>
              <a:t>13/05/2026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9C3EE-8D0D-4D79-A3D8-11B85EAD76C1}" type="slidenum">
              <a:rPr lang="en-GB" smtClean="0"/>
              <a:t>‹#›</a:t>
            </a:fld>
            <a:endParaRPr lang="en-GB"/>
          </a:p>
        </p:txBody>
      </p:sp>
    </p:spTree>
    <p:extLst>
      <p:ext uri="{BB962C8B-B14F-4D97-AF65-F5344CB8AC3E}">
        <p14:creationId xmlns:p14="http://schemas.microsoft.com/office/powerpoint/2010/main" val="1626847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avicon">
            <a:extLst>
              <a:ext uri="{FF2B5EF4-FFF2-40B4-BE49-F238E27FC236}">
                <a16:creationId xmlns:a16="http://schemas.microsoft.com/office/drawing/2014/main" id="{D5ABBBC2-94AC-417C-A6AB-46309A03D7AF}"/>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22BB0023-C549-497A-9711-7D05A5A0A048}"/>
              </a:ext>
            </a:extLst>
          </p:cNvPr>
          <p:cNvSpPr/>
          <p:nvPr/>
        </p:nvSpPr>
        <p:spPr>
          <a:xfrm>
            <a:off x="3890757" y="193320"/>
            <a:ext cx="1880646" cy="15421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6DECB03-CEA2-4158-BF20-F4B5A258A247}"/>
              </a:ext>
            </a:extLst>
          </p:cNvPr>
          <p:cNvSpPr txBox="1"/>
          <p:nvPr/>
        </p:nvSpPr>
        <p:spPr>
          <a:xfrm>
            <a:off x="4015725" y="193320"/>
            <a:ext cx="1630710" cy="369332"/>
          </a:xfrm>
          <a:prstGeom prst="rect">
            <a:avLst/>
          </a:prstGeom>
          <a:noFill/>
        </p:spPr>
        <p:txBody>
          <a:bodyPr wrap="square" rtlCol="0">
            <a:spAutoFit/>
          </a:bodyPr>
          <a:lstStyle/>
          <a:p>
            <a:pPr algn="ctr"/>
            <a:r>
              <a:rPr lang="en-GB" b="1" dirty="0">
                <a:solidFill>
                  <a:schemeClr val="bg1"/>
                </a:solidFill>
              </a:rPr>
              <a:t>EYFS at Zouch </a:t>
            </a:r>
          </a:p>
        </p:txBody>
      </p:sp>
      <p:pic>
        <p:nvPicPr>
          <p:cNvPr id="10" name="Picture 9">
            <a:extLst>
              <a:ext uri="{FF2B5EF4-FFF2-40B4-BE49-F238E27FC236}">
                <a16:creationId xmlns:a16="http://schemas.microsoft.com/office/drawing/2014/main" id="{6CCC0AAB-FAA3-494C-B7E9-444392C23793}"/>
              </a:ext>
            </a:extLst>
          </p:cNvPr>
          <p:cNvPicPr>
            <a:picLocks noChangeAspect="1"/>
          </p:cNvPicPr>
          <p:nvPr/>
        </p:nvPicPr>
        <p:blipFill>
          <a:blip r:embed="rId2"/>
          <a:stretch>
            <a:fillRect/>
          </a:stretch>
        </p:blipFill>
        <p:spPr>
          <a:xfrm>
            <a:off x="4455714" y="782064"/>
            <a:ext cx="730473" cy="836463"/>
          </a:xfrm>
          <a:prstGeom prst="rect">
            <a:avLst/>
          </a:prstGeom>
        </p:spPr>
      </p:pic>
      <p:sp>
        <p:nvSpPr>
          <p:cNvPr id="12" name="TextBox 11">
            <a:extLst>
              <a:ext uri="{FF2B5EF4-FFF2-40B4-BE49-F238E27FC236}">
                <a16:creationId xmlns:a16="http://schemas.microsoft.com/office/drawing/2014/main" id="{17B8374A-3765-4DC4-959E-11214BA14FC2}"/>
              </a:ext>
            </a:extLst>
          </p:cNvPr>
          <p:cNvSpPr txBox="1"/>
          <p:nvPr/>
        </p:nvSpPr>
        <p:spPr>
          <a:xfrm>
            <a:off x="231647" y="200438"/>
            <a:ext cx="3659109" cy="3477875"/>
          </a:xfrm>
          <a:prstGeom prst="rect">
            <a:avLst/>
          </a:prstGeom>
          <a:noFill/>
        </p:spPr>
        <p:txBody>
          <a:bodyPr wrap="square" rtlCol="0">
            <a:spAutoFit/>
          </a:bodyPr>
          <a:lstStyle/>
          <a:p>
            <a:r>
              <a:rPr lang="en-GB" sz="2800" dirty="0">
                <a:solidFill>
                  <a:schemeClr val="accent6"/>
                </a:solidFill>
              </a:rPr>
              <a:t>Curriculum Intent</a:t>
            </a:r>
          </a:p>
          <a:p>
            <a:pPr algn="just"/>
            <a:r>
              <a:rPr lang="en-GB" sz="1100" dirty="0">
                <a:effectLst/>
                <a:latin typeface="Calibri" panose="020F0502020204030204" pitchFamily="34" charset="0"/>
                <a:ea typeface="Times New Roman" panose="02020603050405020304" pitchFamily="18" charset="0"/>
                <a:cs typeface="Calibri" panose="020F0502020204030204" pitchFamily="34" charset="0"/>
              </a:rPr>
              <a:t>The Early Years phase at Zouch includes our nursery class (FS1) and two reception classes (FS2). </a:t>
            </a:r>
            <a:r>
              <a:rPr lang="en-GB" sz="1100" dirty="0">
                <a:latin typeface="Calibri" panose="020F0502020204030204" pitchFamily="34" charset="0"/>
                <a:ea typeface="Times New Roman" panose="02020603050405020304" pitchFamily="18" charset="0"/>
                <a:cs typeface="Calibri" panose="020F0502020204030204" pitchFamily="34" charset="0"/>
              </a:rPr>
              <a:t>E</a:t>
            </a:r>
            <a:r>
              <a:rPr lang="en-GB" sz="1100" dirty="0">
                <a:effectLst/>
                <a:latin typeface="Calibri" panose="020F0502020204030204" pitchFamily="34" charset="0"/>
                <a:ea typeface="Times New Roman" panose="02020603050405020304" pitchFamily="18" charset="0"/>
                <a:cs typeface="Calibri" panose="020F0502020204030204" pitchFamily="34" charset="0"/>
              </a:rPr>
              <a:t>very child who enters any of our Early Years classes will make progress emotionally, physically, verbally and cognitively whilst developing a lifelong love of learning. Our curriculum is designed to embed our values, recognises children’s prior knowledge and skills and takes into account of their personal fascinations and interests.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100" dirty="0">
                <a:effectLst/>
                <a:latin typeface="Calibri" panose="020F0502020204030204" pitchFamily="34" charset="0"/>
                <a:ea typeface="Times New Roman" panose="02020603050405020304" pitchFamily="18" charset="0"/>
                <a:cs typeface="Calibri" panose="020F0502020204030204" pitchFamily="34" charset="0"/>
              </a:rPr>
              <a:t>Through a language rich environment, all children are supported to become skilful communicators so that they achieve at least an ‘expected’ standard in all 7 areas of learning. Children leave our Early Years phase having developed positive attitudes to learning and they are equipped with the skills and knowledge needed for them to take responsibility for future learning and successes as they continue their learning journey at Zouch and beyond.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13" name="TextBox 12">
            <a:extLst>
              <a:ext uri="{FF2B5EF4-FFF2-40B4-BE49-F238E27FC236}">
                <a16:creationId xmlns:a16="http://schemas.microsoft.com/office/drawing/2014/main" id="{00439D71-8976-41CF-ABF5-EEF1A260B207}"/>
              </a:ext>
            </a:extLst>
          </p:cNvPr>
          <p:cNvSpPr txBox="1"/>
          <p:nvPr/>
        </p:nvSpPr>
        <p:spPr>
          <a:xfrm>
            <a:off x="5862845" y="106075"/>
            <a:ext cx="4043156" cy="4467890"/>
          </a:xfrm>
          <a:prstGeom prst="rect">
            <a:avLst/>
          </a:prstGeom>
          <a:noFill/>
        </p:spPr>
        <p:txBody>
          <a:bodyPr wrap="square" rtlCol="0">
            <a:spAutoFit/>
          </a:bodyPr>
          <a:lstStyle/>
          <a:p>
            <a:r>
              <a:rPr lang="en-GB" sz="2800" dirty="0">
                <a:solidFill>
                  <a:schemeClr val="accent6"/>
                </a:solidFill>
              </a:rPr>
              <a:t>Curriculum Implementation</a:t>
            </a:r>
          </a:p>
          <a:p>
            <a:pPr algn="just" fontAlgn="base">
              <a:spcAft>
                <a:spcPts val="800"/>
              </a:spcAft>
            </a:pPr>
            <a:r>
              <a:rPr lang="en-GB" sz="1100" dirty="0">
                <a:latin typeface="Calibri" panose="020F0502020204030204" pitchFamily="34" charset="0"/>
                <a:ea typeface="Times New Roman" panose="02020603050405020304" pitchFamily="18" charset="0"/>
                <a:cs typeface="Calibri" panose="020F0502020204030204" pitchFamily="34" charset="0"/>
              </a:rPr>
              <a:t>Our Early Years curriculum is implemented through a </a:t>
            </a:r>
            <a:r>
              <a:rPr lang="en-GB" sz="1100" dirty="0">
                <a:effectLst/>
                <a:latin typeface="Calibri" panose="020F0502020204030204" pitchFamily="34" charset="0"/>
                <a:ea typeface="Times New Roman" panose="02020603050405020304" pitchFamily="18" charset="0"/>
                <a:cs typeface="Calibri" panose="020F0502020204030204" pitchFamily="34" charset="0"/>
              </a:rPr>
              <a:t>practical, playful approach and is designed to be flexible </a:t>
            </a:r>
            <a:r>
              <a:rPr lang="en-GB" sz="1100" dirty="0">
                <a:latin typeface="Calibri" panose="020F0502020204030204" pitchFamily="34" charset="0"/>
                <a:ea typeface="Times New Roman" panose="02020603050405020304" pitchFamily="18" charset="0"/>
                <a:cs typeface="Calibri" panose="020F0502020204030204" pitchFamily="34" charset="0"/>
              </a:rPr>
              <a:t>to  enable </a:t>
            </a:r>
            <a:r>
              <a:rPr lang="en-GB" sz="1100" dirty="0">
                <a:effectLst/>
                <a:latin typeface="Calibri" panose="020F0502020204030204" pitchFamily="34" charset="0"/>
                <a:ea typeface="Times New Roman" panose="02020603050405020304" pitchFamily="18" charset="0"/>
                <a:cs typeface="Calibri" panose="020F0502020204030204" pitchFamily="34" charset="0"/>
              </a:rPr>
              <a:t>children’s personal interests and fascinations to be followed. </a:t>
            </a:r>
            <a:r>
              <a:rPr lang="en-GB" sz="1100" dirty="0">
                <a:latin typeface="Calibri" panose="020F0502020204030204" pitchFamily="34" charset="0"/>
                <a:ea typeface="Times New Roman" panose="02020603050405020304" pitchFamily="18" charset="0"/>
                <a:cs typeface="Calibri" panose="020F0502020204030204" pitchFamily="34" charset="0"/>
              </a:rPr>
              <a:t>C</a:t>
            </a:r>
            <a:r>
              <a:rPr lang="en-GB" sz="1100" dirty="0">
                <a:effectLst/>
                <a:latin typeface="Calibri" panose="020F0502020204030204" pitchFamily="34" charset="0"/>
                <a:ea typeface="Times New Roman" panose="02020603050405020304" pitchFamily="18" charset="0"/>
                <a:cs typeface="Calibri" panose="020F0502020204030204" pitchFamily="34" charset="0"/>
              </a:rPr>
              <a:t>hildren are taught individually, in small groups and as a whole class. </a:t>
            </a:r>
            <a:r>
              <a:rPr lang="en-GB" sz="1100" dirty="0">
                <a:latin typeface="Calibri" panose="020F0502020204030204" pitchFamily="34" charset="0"/>
                <a:ea typeface="Times New Roman" panose="02020603050405020304" pitchFamily="18" charset="0"/>
                <a:cs typeface="Calibri" panose="020F0502020204030204" pitchFamily="34" charset="0"/>
              </a:rPr>
              <a:t>A</a:t>
            </a:r>
            <a:r>
              <a:rPr lang="en-GB" sz="1100" dirty="0">
                <a:effectLst/>
                <a:latin typeface="Calibri" panose="020F0502020204030204" pitchFamily="34" charset="0"/>
                <a:ea typeface="Times New Roman" panose="02020603050405020304" pitchFamily="18" charset="0"/>
                <a:cs typeface="Calibri" panose="020F0502020204030204" pitchFamily="34" charset="0"/>
              </a:rPr>
              <a:t> combination of teacher input and continuous provision opportunities develop knowledge and skills through exploration and challenge both inside and in the outside environment. </a:t>
            </a:r>
            <a:r>
              <a:rPr lang="en-GB" sz="1100" dirty="0">
                <a:latin typeface="Calibri" panose="020F0502020204030204" pitchFamily="34" charset="0"/>
                <a:ea typeface="Times New Roman" panose="02020603050405020304" pitchFamily="18" charset="0"/>
                <a:cs typeface="Calibri" panose="020F0502020204030204" pitchFamily="34" charset="0"/>
              </a:rPr>
              <a:t>K</a:t>
            </a:r>
            <a:r>
              <a:rPr lang="en-GB" sz="1100" dirty="0">
                <a:effectLst/>
                <a:latin typeface="Calibri" panose="020F0502020204030204" pitchFamily="34" charset="0"/>
                <a:ea typeface="Times New Roman" panose="02020603050405020304" pitchFamily="18" charset="0"/>
                <a:cs typeface="Calibri" panose="020F0502020204030204" pitchFamily="34" charset="0"/>
              </a:rPr>
              <a:t>nowledge and skills are sequenced and progressive from nursery to reception preparing the children for the next stage of their learning journey.  Our Early Years environments are well-organised to promote independent learning choices with a range of open-ended resources that are easily accessible to enable the children to be creative, explore and learn safely.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80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Community involvement is an essential part of the implementation of Early Years curriculum. We develop strong, positive partnerships with parents and carers, relevant professionals and other early years settings within our locality.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solidFill>
                <a:schemeClr val="accent6"/>
              </a:solidFill>
            </a:endParaRPr>
          </a:p>
        </p:txBody>
      </p:sp>
      <p:sp>
        <p:nvSpPr>
          <p:cNvPr id="14" name="TextBox 13">
            <a:extLst>
              <a:ext uri="{FF2B5EF4-FFF2-40B4-BE49-F238E27FC236}">
                <a16:creationId xmlns:a16="http://schemas.microsoft.com/office/drawing/2014/main" id="{630CB3E7-9093-4A41-9633-DCA3B27936D7}"/>
              </a:ext>
            </a:extLst>
          </p:cNvPr>
          <p:cNvSpPr txBox="1"/>
          <p:nvPr/>
        </p:nvSpPr>
        <p:spPr>
          <a:xfrm>
            <a:off x="231648" y="3733215"/>
            <a:ext cx="4721352" cy="2723823"/>
          </a:xfrm>
          <a:prstGeom prst="rect">
            <a:avLst/>
          </a:prstGeom>
          <a:noFill/>
        </p:spPr>
        <p:txBody>
          <a:bodyPr wrap="square" rtlCol="0">
            <a:spAutoFit/>
          </a:bodyPr>
          <a:lstStyle/>
          <a:p>
            <a:r>
              <a:rPr lang="en-GB" sz="2800" dirty="0">
                <a:solidFill>
                  <a:schemeClr val="accent6"/>
                </a:solidFill>
              </a:rPr>
              <a:t>Curriculum Impact</a:t>
            </a:r>
          </a:p>
          <a:p>
            <a:pPr algn="just"/>
            <a:r>
              <a:rPr lang="en-GB" sz="1100" dirty="0">
                <a:effectLst/>
                <a:latin typeface="Calibri" panose="020F0502020204030204" pitchFamily="34" charset="0"/>
                <a:ea typeface="Times New Roman" panose="02020603050405020304" pitchFamily="18" charset="0"/>
                <a:cs typeface="Calibri" panose="020F0502020204030204" pitchFamily="34" charset="0"/>
              </a:rPr>
              <a:t>The effectiveness and impact of our Early Years provision is measured using high quality observations and a range of summative and formative assessments</a:t>
            </a:r>
            <a:r>
              <a:rPr lang="en-GB" sz="1100" dirty="0">
                <a:solidFill>
                  <a:srgbClr val="4D4D4D"/>
                </a:solidFill>
                <a:effectLst/>
                <a:latin typeface="Calibri" panose="020F0502020204030204" pitchFamily="34" charset="0"/>
                <a:ea typeface="Times New Roman" panose="02020603050405020304" pitchFamily="18" charset="0"/>
                <a:cs typeface="Calibri" panose="020F0502020204030204" pitchFamily="34" charset="0"/>
              </a:rPr>
              <a:t>.</a:t>
            </a:r>
            <a:r>
              <a:rPr lang="en-GB" sz="1100" dirty="0">
                <a:effectLst/>
                <a:latin typeface="Calibri" panose="020F0502020204030204" pitchFamily="34" charset="0"/>
                <a:ea typeface="Calibri" panose="020F0502020204030204" pitchFamily="34" charset="0"/>
                <a:cs typeface="Calibri" panose="020F0502020204030204" pitchFamily="34" charset="0"/>
              </a:rPr>
              <a:t> Parents</a:t>
            </a:r>
            <a:r>
              <a:rPr lang="en-GB" sz="1100" dirty="0">
                <a:effectLst/>
                <a:latin typeface="Calibri" panose="020F0502020204030204" pitchFamily="34" charset="0"/>
                <a:ea typeface="Times New Roman" panose="02020603050405020304" pitchFamily="18" charset="0"/>
                <a:cs typeface="Calibri" panose="020F0502020204030204" pitchFamily="34" charset="0"/>
              </a:rPr>
              <a:t> and carers are kept up-to-date with their child’s progress and development using Tapestry (online learning journey) with all parents having access to their child’s account. Staff address any learning and development needs in partnership with parents and carers in a timely and sensitive manner. If a child has a special educational need or a disability which requires specialist support, then we work closely with parents and carers and support them to access relevant services and agencies as appropriate.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a:p>
            <a:r>
              <a:rPr lang="en-GB" sz="2800" dirty="0">
                <a:solidFill>
                  <a:schemeClr val="accent6"/>
                </a:solidFill>
              </a:rPr>
              <a:t> </a:t>
            </a:r>
          </a:p>
        </p:txBody>
      </p:sp>
      <p:grpSp>
        <p:nvGrpSpPr>
          <p:cNvPr id="19" name="Group 18">
            <a:extLst>
              <a:ext uri="{FF2B5EF4-FFF2-40B4-BE49-F238E27FC236}">
                <a16:creationId xmlns:a16="http://schemas.microsoft.com/office/drawing/2014/main" id="{B3A8BCC7-8961-4CEE-96AD-84822DDD7B55}"/>
              </a:ext>
            </a:extLst>
          </p:cNvPr>
          <p:cNvGrpSpPr/>
          <p:nvPr/>
        </p:nvGrpSpPr>
        <p:grpSpPr>
          <a:xfrm>
            <a:off x="-46317" y="5762512"/>
            <a:ext cx="10089378" cy="1062889"/>
            <a:chOff x="-46317" y="5762512"/>
            <a:chExt cx="10089378" cy="1062889"/>
          </a:xfrm>
        </p:grpSpPr>
        <p:pic>
          <p:nvPicPr>
            <p:cNvPr id="6" name="Picture 5">
              <a:extLst>
                <a:ext uri="{FF2B5EF4-FFF2-40B4-BE49-F238E27FC236}">
                  <a16:creationId xmlns:a16="http://schemas.microsoft.com/office/drawing/2014/main" id="{7953FFF2-770E-42CB-B920-82BFAAD92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317" y="5867641"/>
              <a:ext cx="9906000" cy="957760"/>
            </a:xfrm>
            <a:prstGeom prst="rect">
              <a:avLst/>
            </a:prstGeom>
          </p:spPr>
        </p:pic>
        <p:sp>
          <p:nvSpPr>
            <p:cNvPr id="15" name="Rectangle 14">
              <a:extLst>
                <a:ext uri="{FF2B5EF4-FFF2-40B4-BE49-F238E27FC236}">
                  <a16:creationId xmlns:a16="http://schemas.microsoft.com/office/drawing/2014/main" id="{C184D6F0-661D-4E37-B03D-5C7FFD4EF3C6}"/>
                </a:ext>
              </a:extLst>
            </p:cNvPr>
            <p:cNvSpPr/>
            <p:nvPr/>
          </p:nvSpPr>
          <p:spPr>
            <a:xfrm rot="20086419">
              <a:off x="2570738" y="5867688"/>
              <a:ext cx="1445581" cy="779963"/>
            </a:xfrm>
            <a:prstGeom prst="rect">
              <a:avLst/>
            </a:prstGeom>
            <a:noFill/>
          </p:spPr>
          <p:txBody>
            <a:bodyPr wrap="none" lIns="91440" tIns="45720" rIns="91440" bIns="45720">
              <a:prstTxWarp prst="textArchUp">
                <a:avLst>
                  <a:gd name="adj" fmla="val 11630399"/>
                </a:avLst>
              </a:prstTxWarp>
              <a:spAutoFit/>
            </a:bodyPr>
            <a:lstStyle/>
            <a:p>
              <a:pPr algn="ctr"/>
              <a:r>
                <a:rPr lang="en-US" sz="1600" b="0" cap="none" spc="0" dirty="0">
                  <a:ln w="0"/>
                  <a:solidFill>
                    <a:srgbClr val="FFC000"/>
                  </a:solidFill>
                </a:rPr>
                <a:t>Our</a:t>
              </a:r>
              <a:r>
                <a:rPr lang="en-US" sz="1600" b="0" cap="none" spc="0" dirty="0">
                  <a:ln w="0"/>
                  <a:solidFill>
                    <a:srgbClr val="FFC000"/>
                  </a:solidFill>
                  <a:effectLst>
                    <a:outerShdw blurRad="38100" dist="19050" dir="2700000" algn="tl" rotWithShape="0">
                      <a:schemeClr val="dk1">
                        <a:alpha val="40000"/>
                      </a:schemeClr>
                    </a:outerShdw>
                  </a:effectLst>
                </a:rPr>
                <a:t> </a:t>
              </a:r>
              <a:r>
                <a:rPr lang="en-US" sz="1600" b="0" cap="none" spc="0" dirty="0">
                  <a:ln w="0"/>
                  <a:solidFill>
                    <a:srgbClr val="FFC000"/>
                  </a:solidFill>
                </a:rPr>
                <a:t>values</a:t>
              </a:r>
            </a:p>
          </p:txBody>
        </p:sp>
        <p:sp>
          <p:nvSpPr>
            <p:cNvPr id="18" name="Rectangle 17">
              <a:extLst>
                <a:ext uri="{FF2B5EF4-FFF2-40B4-BE49-F238E27FC236}">
                  <a16:creationId xmlns:a16="http://schemas.microsoft.com/office/drawing/2014/main" id="{972461B9-0BBD-4DAC-BE3D-9246B0D7CABA}"/>
                </a:ext>
              </a:extLst>
            </p:cNvPr>
            <p:cNvSpPr/>
            <p:nvPr/>
          </p:nvSpPr>
          <p:spPr>
            <a:xfrm rot="702556">
              <a:off x="7657504" y="5762512"/>
              <a:ext cx="2385557" cy="990314"/>
            </a:xfrm>
            <a:prstGeom prst="rect">
              <a:avLst/>
            </a:prstGeom>
            <a:noFill/>
          </p:spPr>
          <p:txBody>
            <a:bodyPr wrap="none" lIns="91440" tIns="45720" rIns="91440" bIns="45720">
              <a:prstTxWarp prst="textArchDown">
                <a:avLst>
                  <a:gd name="adj" fmla="val 2553299"/>
                </a:avLst>
              </a:prstTxWarp>
              <a:spAutoFit/>
            </a:bodyPr>
            <a:lstStyle/>
            <a:p>
              <a:pPr algn="ctr"/>
              <a:r>
                <a:rPr lang="en-US" sz="1600" b="0" cap="none" spc="0" dirty="0">
                  <a:ln w="0"/>
                  <a:solidFill>
                    <a:srgbClr val="FFC000"/>
                  </a:solidFill>
                </a:rPr>
                <a:t>Our</a:t>
              </a:r>
              <a:r>
                <a:rPr lang="en-US" sz="1600" b="0" cap="none" spc="0" dirty="0">
                  <a:ln w="0"/>
                  <a:solidFill>
                    <a:srgbClr val="FFC000"/>
                  </a:solidFill>
                  <a:effectLst>
                    <a:outerShdw blurRad="38100" dist="19050" dir="2700000" algn="tl" rotWithShape="0">
                      <a:schemeClr val="dk1">
                        <a:alpha val="40000"/>
                      </a:schemeClr>
                    </a:outerShdw>
                  </a:effectLst>
                </a:rPr>
                <a:t> </a:t>
              </a:r>
              <a:r>
                <a:rPr lang="en-US" sz="1600" b="0" cap="none" spc="0" dirty="0">
                  <a:ln w="0"/>
                  <a:solidFill>
                    <a:srgbClr val="FFC000"/>
                  </a:solidFill>
                </a:rPr>
                <a:t>values</a:t>
              </a:r>
            </a:p>
          </p:txBody>
        </p:sp>
      </p:grpSp>
      <p:sp>
        <p:nvSpPr>
          <p:cNvPr id="16" name="TextBox 15">
            <a:extLst>
              <a:ext uri="{FF2B5EF4-FFF2-40B4-BE49-F238E27FC236}">
                <a16:creationId xmlns:a16="http://schemas.microsoft.com/office/drawing/2014/main" id="{20484911-AFDA-4FDA-92A3-6BABD77487CB}"/>
              </a:ext>
            </a:extLst>
          </p:cNvPr>
          <p:cNvSpPr txBox="1"/>
          <p:nvPr/>
        </p:nvSpPr>
        <p:spPr>
          <a:xfrm>
            <a:off x="5186187" y="4106330"/>
            <a:ext cx="4673496" cy="2350708"/>
          </a:xfrm>
          <a:prstGeom prst="rect">
            <a:avLst/>
          </a:prstGeom>
          <a:noFill/>
        </p:spPr>
        <p:txBody>
          <a:bodyPr wrap="square" rtlCol="0">
            <a:spAutoFit/>
          </a:bodyPr>
          <a:lstStyle/>
          <a:p>
            <a:r>
              <a:rPr lang="en-GB" sz="2800" dirty="0">
                <a:solidFill>
                  <a:schemeClr val="accent6"/>
                </a:solidFill>
              </a:rPr>
              <a:t>Assessment</a:t>
            </a:r>
          </a:p>
          <a:p>
            <a:pPr algn="just">
              <a:lnSpc>
                <a:spcPct val="107000"/>
              </a:lnSpc>
              <a:spcAft>
                <a:spcPts val="800"/>
              </a:spcAft>
            </a:pPr>
            <a:r>
              <a:rPr lang="en-GB" sz="1100" dirty="0">
                <a:effectLst/>
                <a:latin typeface="Calibri" panose="020F0502020204030204" pitchFamily="34" charset="0"/>
                <a:ea typeface="Times New Roman" panose="02020603050405020304" pitchFamily="18" charset="0"/>
              </a:rPr>
              <a:t>The Reception Baseline Assessment (RBA) is completed by each child within the first six weeks of starting in reception. </a:t>
            </a:r>
          </a:p>
          <a:p>
            <a:pPr algn="just">
              <a:lnSpc>
                <a:spcPct val="107000"/>
              </a:lnSpc>
              <a:spcAft>
                <a:spcPts val="800"/>
              </a:spcAft>
            </a:pPr>
            <a:r>
              <a:rPr lang="en-GB" sz="1100" dirty="0">
                <a:effectLst/>
                <a:latin typeface="Calibri" panose="020F0502020204030204" pitchFamily="34" charset="0"/>
                <a:ea typeface="Times New Roman" panose="02020603050405020304" pitchFamily="18" charset="0"/>
              </a:rPr>
              <a:t>Summative assessments include observations, child voice and parent feedback.</a:t>
            </a:r>
            <a:endParaRPr lang="en-GB" sz="11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GB" sz="1100" dirty="0">
                <a:effectLst/>
                <a:latin typeface="Calibri" panose="020F0502020204030204" pitchFamily="34" charset="0"/>
                <a:ea typeface="Times New Roman" panose="02020603050405020304" pitchFamily="18" charset="0"/>
              </a:rPr>
              <a:t>The Early Learning Goals (ELGs) describe the expected level of development to be attained across 7 areas of learning at the end of reception when a holistic, best-fit judgment about each child’s development is made in the </a:t>
            </a:r>
            <a:r>
              <a:rPr lang="en-GB" sz="1100">
                <a:effectLst/>
                <a:latin typeface="Calibri" panose="020F0502020204030204" pitchFamily="34" charset="0"/>
                <a:ea typeface="Times New Roman" panose="02020603050405020304" pitchFamily="18" charset="0"/>
              </a:rPr>
              <a:t>summer term.  </a:t>
            </a:r>
            <a:endParaRPr lang="en-GB" sz="11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4">
            <a:extLst>
              <a:ext uri="{FF2B5EF4-FFF2-40B4-BE49-F238E27FC236}">
                <a16:creationId xmlns:a16="http://schemas.microsoft.com/office/drawing/2014/main" id="{13950DE6-0491-428F-BF10-25E7D2136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160" y="2227959"/>
            <a:ext cx="1755679" cy="99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658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2ddb52-560e-4a31-a7b2-a795bd5cd35c">
      <Terms xmlns="http://schemas.microsoft.com/office/infopath/2007/PartnerControls"/>
    </lcf76f155ced4ddcb4097134ff3c332f>
    <TaxCatchAll xmlns="cc5892c0-0e9e-4b3a-a484-fd9581405906"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8D5EC82D7EDD46B003C1C7D6980B04" ma:contentTypeVersion="18" ma:contentTypeDescription="Create a new document." ma:contentTypeScope="" ma:versionID="a242d04bf1a72d6cace8cc6d1130ae45">
  <xsd:schema xmlns:xsd="http://www.w3.org/2001/XMLSchema" xmlns:xs="http://www.w3.org/2001/XMLSchema" xmlns:p="http://schemas.microsoft.com/office/2006/metadata/properties" xmlns:ns1="http://schemas.microsoft.com/sharepoint/v3" xmlns:ns2="0d2ddb52-560e-4a31-a7b2-a795bd5cd35c" xmlns:ns3="cc5892c0-0e9e-4b3a-a484-fd9581405906" targetNamespace="http://schemas.microsoft.com/office/2006/metadata/properties" ma:root="true" ma:fieldsID="462374479b47b84cf58488fde488e0b5" ns1:_="" ns2:_="" ns3:_="">
    <xsd:import namespace="http://schemas.microsoft.com/sharepoint/v3"/>
    <xsd:import namespace="0d2ddb52-560e-4a31-a7b2-a795bd5cd35c"/>
    <xsd:import namespace="cc5892c0-0e9e-4b3a-a484-fd95814059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2ddb52-560e-4a31-a7b2-a795bd5cd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5892c0-0e9e-4b3a-a484-fd958140590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d9bd5f7-2590-495d-b58e-f051c823cb56}" ma:internalName="TaxCatchAll" ma:showField="CatchAllData" ma:web="cc5892c0-0e9e-4b3a-a484-fd958140590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DEB0A0-A85C-4F91-A14C-7EFC587B43E4}">
  <ds:schemaRefs>
    <ds:schemaRef ds:uri="http://schemas.microsoft.com/sharepoint/v3/contenttype/forms"/>
  </ds:schemaRefs>
</ds:datastoreItem>
</file>

<file path=customXml/itemProps2.xml><?xml version="1.0" encoding="utf-8"?>
<ds:datastoreItem xmlns:ds="http://schemas.openxmlformats.org/officeDocument/2006/customXml" ds:itemID="{A42CB311-D602-44BC-9F36-4933E42FF7E3}">
  <ds:schemaRefs>
    <ds:schemaRef ds:uri="0d2ddb52-560e-4a31-a7b2-a795bd5cd35c"/>
    <ds:schemaRef ds:uri="http://schemas.openxmlformats.org/package/2006/metadata/core-propertie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cc5892c0-0e9e-4b3a-a484-fd9581405906"/>
    <ds:schemaRef ds:uri="http://schemas.microsoft.com/office/2006/metadata/properties"/>
    <ds:schemaRef ds:uri="http://purl.org/dc/elements/1.1/"/>
    <ds:schemaRef ds:uri="http://schemas.microsoft.com/sharepoint/v3"/>
  </ds:schemaRefs>
</ds:datastoreItem>
</file>

<file path=customXml/itemProps3.xml><?xml version="1.0" encoding="utf-8"?>
<ds:datastoreItem xmlns:ds="http://schemas.openxmlformats.org/officeDocument/2006/customXml" ds:itemID="{67EC2B4C-F7C3-412C-908E-DA8E1F0E8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2ddb52-560e-4a31-a7b2-a795bd5cd35c"/>
    <ds:schemaRef ds:uri="cc5892c0-0e9e-4b3a-a484-fd95814059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147</TotalTime>
  <Words>510</Words>
  <Application>Microsoft Office PowerPoint</Application>
  <PresentationFormat>A4 Paper (210x297 mm)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Morris</dc:creator>
  <cp:lastModifiedBy>Rebecca</cp:lastModifiedBy>
  <cp:revision>10</cp:revision>
  <dcterms:created xsi:type="dcterms:W3CDTF">2023-03-13T16:03:16Z</dcterms:created>
  <dcterms:modified xsi:type="dcterms:W3CDTF">2026-05-13T15:09:31Z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0x0101005C8D5EC82D7EDD46B003C1C7D6980B04</vt:lpwstr>
  </property>
  <property fmtid="{D5CDD505-2E9C-101B-9397-08002B2CF9AE}" pid="3" name="MediaServiceImageTags">
    <vt:lpwstr/>
  </property>
</Properties>
</file>