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7" autoAdjust="0"/>
    <p:restoredTop sz="94660"/>
  </p:normalViewPr>
  <p:slideViewPr>
    <p:cSldViewPr snapToGrid="0">
      <p:cViewPr varScale="1">
        <p:scale>
          <a:sx n="86" d="100"/>
          <a:sy n="86" d="100"/>
        </p:scale>
        <p:origin x="1133"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5047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578174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9156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1706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3EE271-A3E8-4254-82F4-40FCBBC7D9CD}" type="datetimeFigureOut">
              <a:rPr lang="en-GB" smtClean="0"/>
              <a:t>13/05/2026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897933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64382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3EE271-A3E8-4254-82F4-40FCBBC7D9CD}" type="datetimeFigureOut">
              <a:rPr lang="en-GB" smtClean="0"/>
              <a:t>13/05/2026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422200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3EE271-A3E8-4254-82F4-40FCBBC7D9CD}" type="datetimeFigureOut">
              <a:rPr lang="en-GB" smtClean="0"/>
              <a:t>13/05/2026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4806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EE271-A3E8-4254-82F4-40FCBBC7D9CD}" type="datetimeFigureOut">
              <a:rPr lang="en-GB" smtClean="0"/>
              <a:t>13/05/2026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8954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108791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13/05/2026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594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EE271-A3E8-4254-82F4-40FCBBC7D9CD}" type="datetimeFigureOut">
              <a:rPr lang="en-GB" smtClean="0"/>
              <a:t>13/05/2026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9C3EE-8D0D-4D79-A3D8-11B85EAD76C1}" type="slidenum">
              <a:rPr lang="en-GB" smtClean="0"/>
              <a:t>‹#›</a:t>
            </a:fld>
            <a:endParaRPr lang="en-GB"/>
          </a:p>
        </p:txBody>
      </p:sp>
    </p:spTree>
    <p:extLst>
      <p:ext uri="{BB962C8B-B14F-4D97-AF65-F5344CB8AC3E}">
        <p14:creationId xmlns:p14="http://schemas.microsoft.com/office/powerpoint/2010/main" val="1626847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2BB0023-C549-497A-9711-7D05A5A0A048}"/>
              </a:ext>
            </a:extLst>
          </p:cNvPr>
          <p:cNvSpPr/>
          <p:nvPr/>
        </p:nvSpPr>
        <p:spPr>
          <a:xfrm>
            <a:off x="3825169" y="80370"/>
            <a:ext cx="1880646" cy="1542148"/>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56DECB03-CEA2-4158-BF20-F4B5A258A247}"/>
              </a:ext>
            </a:extLst>
          </p:cNvPr>
          <p:cNvSpPr txBox="1"/>
          <p:nvPr/>
        </p:nvSpPr>
        <p:spPr>
          <a:xfrm>
            <a:off x="3937814" y="80370"/>
            <a:ext cx="1630710" cy="646331"/>
          </a:xfrm>
          <a:prstGeom prst="rect">
            <a:avLst/>
          </a:prstGeom>
          <a:noFill/>
        </p:spPr>
        <p:txBody>
          <a:bodyPr wrap="square" rtlCol="0">
            <a:spAutoFit/>
          </a:bodyPr>
          <a:lstStyle/>
          <a:p>
            <a:pPr algn="ctr"/>
            <a:r>
              <a:rPr lang="en-GB" b="1" dirty="0">
                <a:solidFill>
                  <a:schemeClr val="bg1"/>
                </a:solidFill>
              </a:rPr>
              <a:t>Geography at Zouch </a:t>
            </a:r>
          </a:p>
        </p:txBody>
      </p:sp>
      <p:pic>
        <p:nvPicPr>
          <p:cNvPr id="10" name="Picture 9">
            <a:extLst>
              <a:ext uri="{FF2B5EF4-FFF2-40B4-BE49-F238E27FC236}">
                <a16:creationId xmlns:a16="http://schemas.microsoft.com/office/drawing/2014/main" id="{6CCC0AAB-FAA3-494C-B7E9-444392C23793}"/>
              </a:ext>
            </a:extLst>
          </p:cNvPr>
          <p:cNvPicPr>
            <a:picLocks noChangeAspect="1"/>
          </p:cNvPicPr>
          <p:nvPr/>
        </p:nvPicPr>
        <p:blipFill>
          <a:blip r:embed="rId2"/>
          <a:stretch>
            <a:fillRect/>
          </a:stretch>
        </p:blipFill>
        <p:spPr>
          <a:xfrm>
            <a:off x="4417809" y="734394"/>
            <a:ext cx="730473" cy="836463"/>
          </a:xfrm>
          <a:prstGeom prst="rect">
            <a:avLst/>
          </a:prstGeom>
        </p:spPr>
      </p:pic>
      <p:sp>
        <p:nvSpPr>
          <p:cNvPr id="12" name="TextBox 11">
            <a:extLst>
              <a:ext uri="{FF2B5EF4-FFF2-40B4-BE49-F238E27FC236}">
                <a16:creationId xmlns:a16="http://schemas.microsoft.com/office/drawing/2014/main" id="{17B8374A-3765-4DC4-959E-11214BA14FC2}"/>
              </a:ext>
            </a:extLst>
          </p:cNvPr>
          <p:cNvSpPr txBox="1"/>
          <p:nvPr/>
        </p:nvSpPr>
        <p:spPr>
          <a:xfrm>
            <a:off x="-30480" y="-47387"/>
            <a:ext cx="3890757" cy="3539430"/>
          </a:xfrm>
          <a:prstGeom prst="rect">
            <a:avLst/>
          </a:prstGeom>
          <a:noFill/>
        </p:spPr>
        <p:txBody>
          <a:bodyPr wrap="square" rtlCol="0">
            <a:spAutoFit/>
          </a:bodyPr>
          <a:lstStyle/>
          <a:p>
            <a:r>
              <a:rPr lang="en-GB" sz="2800" dirty="0">
                <a:solidFill>
                  <a:schemeClr val="accent6"/>
                </a:solidFill>
              </a:rPr>
              <a:t>Curriculum Intent</a:t>
            </a:r>
          </a:p>
          <a:p>
            <a:r>
              <a:rPr lang="en-US" sz="1400" dirty="0"/>
              <a:t>Our curriculum design for Geography forms part of the outer curriculum at Zouch and is broken down into four key parts: </a:t>
            </a:r>
            <a:r>
              <a:rPr lang="en-US" sz="1400" b="1" dirty="0"/>
              <a:t>knowledge</a:t>
            </a:r>
            <a:r>
              <a:rPr lang="en-US" sz="1400" dirty="0"/>
              <a:t>, </a:t>
            </a:r>
            <a:r>
              <a:rPr lang="en-US" sz="1400" b="1" dirty="0"/>
              <a:t>skills</a:t>
            </a:r>
            <a:r>
              <a:rPr lang="en-US" sz="1400" dirty="0"/>
              <a:t>, </a:t>
            </a:r>
            <a:r>
              <a:rPr lang="en-US" sz="1400" b="1" dirty="0"/>
              <a:t>understanding</a:t>
            </a:r>
            <a:r>
              <a:rPr lang="en-US" sz="1400" dirty="0"/>
              <a:t> and </a:t>
            </a:r>
            <a:r>
              <a:rPr lang="en-US" sz="1400" b="1" dirty="0"/>
              <a:t>vocabulary</a:t>
            </a:r>
            <a:r>
              <a:rPr lang="en-US" sz="1400" dirty="0"/>
              <a:t>. These areas have been sequenced in each year group ensuring they are progressive and everyone understands the intended end-points. Our Geography curriculum intends to develop the children’s understanding of the world around them. It allows children to explore the physical and human environment on a spatial scale and the patterns and relationships between them. The children encounter both opportunities and challenges linked to geography, with a range of local, national and global themes. </a:t>
            </a:r>
            <a:endParaRPr lang="en-GB" sz="1400" dirty="0"/>
          </a:p>
        </p:txBody>
      </p:sp>
      <p:sp>
        <p:nvSpPr>
          <p:cNvPr id="13" name="TextBox 12">
            <a:extLst>
              <a:ext uri="{FF2B5EF4-FFF2-40B4-BE49-F238E27FC236}">
                <a16:creationId xmlns:a16="http://schemas.microsoft.com/office/drawing/2014/main" id="{00439D71-8976-41CF-ABF5-EEF1A260B207}"/>
              </a:ext>
            </a:extLst>
          </p:cNvPr>
          <p:cNvSpPr txBox="1"/>
          <p:nvPr/>
        </p:nvSpPr>
        <p:spPr>
          <a:xfrm>
            <a:off x="5748245" y="-56335"/>
            <a:ext cx="4134597" cy="4185761"/>
          </a:xfrm>
          <a:prstGeom prst="rect">
            <a:avLst/>
          </a:prstGeom>
          <a:noFill/>
        </p:spPr>
        <p:txBody>
          <a:bodyPr wrap="square" rtlCol="0">
            <a:spAutoFit/>
          </a:bodyPr>
          <a:lstStyle/>
          <a:p>
            <a:r>
              <a:rPr lang="en-GB" sz="2800" dirty="0">
                <a:solidFill>
                  <a:schemeClr val="accent6"/>
                </a:solidFill>
              </a:rPr>
              <a:t>Curriculum Implementation</a:t>
            </a:r>
          </a:p>
          <a:p>
            <a:r>
              <a:rPr lang="en-US" sz="1400" dirty="0"/>
              <a:t>Starting in the Early Years, the children explore their immediate locality, developing a sense of place through their Understanding of the World. In Key Stages 1 and 2, bi-termly themes develop geographical knowledge and skills. These themes focus on particular localities relevant to the children such as Tidworth, London, Fiji and Nepal as well as geographical features such as mountains, volcanoes, rivers and islands. Trips and visitors also help to enhance this learning. Children are required to learn relevant geographical facts and develop key geographical skills in a progressive manner. Key to their understanding is the idea that geography is about people, places and environments and the links between these. </a:t>
            </a:r>
            <a:endParaRPr lang="en-GB" sz="2400" dirty="0">
              <a:solidFill>
                <a:schemeClr val="accent6"/>
              </a:solidFill>
            </a:endParaRPr>
          </a:p>
        </p:txBody>
      </p:sp>
      <p:sp>
        <p:nvSpPr>
          <p:cNvPr id="14" name="TextBox 13">
            <a:extLst>
              <a:ext uri="{FF2B5EF4-FFF2-40B4-BE49-F238E27FC236}">
                <a16:creationId xmlns:a16="http://schemas.microsoft.com/office/drawing/2014/main" id="{630CB3E7-9093-4A41-9633-DCA3B27936D7}"/>
              </a:ext>
            </a:extLst>
          </p:cNvPr>
          <p:cNvSpPr txBox="1"/>
          <p:nvPr/>
        </p:nvSpPr>
        <p:spPr>
          <a:xfrm>
            <a:off x="-1" y="3367636"/>
            <a:ext cx="5670709" cy="3323987"/>
          </a:xfrm>
          <a:prstGeom prst="rect">
            <a:avLst/>
          </a:prstGeom>
          <a:noFill/>
        </p:spPr>
        <p:txBody>
          <a:bodyPr wrap="square" rtlCol="0">
            <a:spAutoFit/>
          </a:bodyPr>
          <a:lstStyle/>
          <a:p>
            <a:r>
              <a:rPr lang="en-GB" sz="2800" dirty="0">
                <a:solidFill>
                  <a:schemeClr val="accent6"/>
                </a:solidFill>
              </a:rPr>
              <a:t>Curriculum Impact</a:t>
            </a:r>
          </a:p>
          <a:p>
            <a:r>
              <a:rPr lang="en-GB" sz="1400" dirty="0"/>
              <a:t>The implementation of this curriculum ensures that when all children leave Zouch Academy, they have gained a rich understanding of Primary Geography that they can draw upon in future learning. In addition, they will also be able to:</a:t>
            </a:r>
          </a:p>
          <a:p>
            <a:pPr marL="285750" indent="-285750">
              <a:buFont typeface="Arial" panose="020B0604020202020204" pitchFamily="34" charset="0"/>
              <a:buChar char="•"/>
            </a:pPr>
            <a:r>
              <a:rPr lang="en-GB" sz="1400" dirty="0"/>
              <a:t>Have a real sense of curiosity to find out about the world and the people who live there.</a:t>
            </a:r>
          </a:p>
          <a:p>
            <a:pPr marL="285750" indent="-285750">
              <a:buFont typeface="Arial" panose="020B0604020202020204" pitchFamily="34" charset="0"/>
              <a:buChar char="•"/>
            </a:pPr>
            <a:r>
              <a:rPr lang="en-GB" sz="1400" dirty="0"/>
              <a:t>Have an excellent base of geographical knowledge and vocabulary.</a:t>
            </a:r>
          </a:p>
          <a:p>
            <a:pPr marL="285750" indent="-285750">
              <a:buFont typeface="Arial" panose="020B0604020202020204" pitchFamily="34" charset="0"/>
              <a:buChar char="•"/>
            </a:pPr>
            <a:r>
              <a:rPr lang="en-GB" sz="1400" dirty="0"/>
              <a:t>Be confident using fieldwork and other geographical skills and techniques.</a:t>
            </a:r>
          </a:p>
          <a:p>
            <a:pPr marL="285750" indent="-285750">
              <a:buFont typeface="Arial" panose="020B0604020202020204" pitchFamily="34" charset="0"/>
              <a:buChar char="•"/>
            </a:pPr>
            <a:r>
              <a:rPr lang="en-GB" sz="1400" dirty="0"/>
              <a:t>Have the ability to express well-balanced opinions, rooted in very good knowledge and understanding.</a:t>
            </a:r>
          </a:p>
          <a:p>
            <a:r>
              <a:rPr lang="en-GB" sz="2800" dirty="0">
                <a:solidFill>
                  <a:schemeClr val="accent6"/>
                </a:solidFill>
              </a:rPr>
              <a:t> </a:t>
            </a:r>
          </a:p>
        </p:txBody>
      </p:sp>
      <p:grpSp>
        <p:nvGrpSpPr>
          <p:cNvPr id="19" name="Group 18">
            <a:extLst>
              <a:ext uri="{FF2B5EF4-FFF2-40B4-BE49-F238E27FC236}">
                <a16:creationId xmlns:a16="http://schemas.microsoft.com/office/drawing/2014/main" id="{B3A8BCC7-8961-4CEE-96AD-84822DDD7B55}"/>
              </a:ext>
            </a:extLst>
          </p:cNvPr>
          <p:cNvGrpSpPr/>
          <p:nvPr/>
        </p:nvGrpSpPr>
        <p:grpSpPr>
          <a:xfrm>
            <a:off x="-46317" y="5762512"/>
            <a:ext cx="10089378" cy="1062889"/>
            <a:chOff x="-46317" y="5762512"/>
            <a:chExt cx="10089378" cy="1062889"/>
          </a:xfrm>
        </p:grpSpPr>
        <p:pic>
          <p:nvPicPr>
            <p:cNvPr id="6" name="Picture 5">
              <a:extLst>
                <a:ext uri="{FF2B5EF4-FFF2-40B4-BE49-F238E27FC236}">
                  <a16:creationId xmlns:a16="http://schemas.microsoft.com/office/drawing/2014/main" id="{7953FFF2-770E-42CB-B920-82BFAAD92C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46317" y="5867641"/>
              <a:ext cx="9906000" cy="957760"/>
            </a:xfrm>
            <a:prstGeom prst="rect">
              <a:avLst/>
            </a:prstGeom>
          </p:spPr>
        </p:pic>
        <p:sp>
          <p:nvSpPr>
            <p:cNvPr id="15" name="Rectangle 14">
              <a:extLst>
                <a:ext uri="{FF2B5EF4-FFF2-40B4-BE49-F238E27FC236}">
                  <a16:creationId xmlns:a16="http://schemas.microsoft.com/office/drawing/2014/main" id="{C184D6F0-661D-4E37-B03D-5C7FFD4EF3C6}"/>
                </a:ext>
              </a:extLst>
            </p:cNvPr>
            <p:cNvSpPr/>
            <p:nvPr/>
          </p:nvSpPr>
          <p:spPr>
            <a:xfrm rot="20086419">
              <a:off x="2570738" y="5867688"/>
              <a:ext cx="1445581" cy="779963"/>
            </a:xfrm>
            <a:prstGeom prst="rect">
              <a:avLst/>
            </a:prstGeom>
            <a:noFill/>
          </p:spPr>
          <p:txBody>
            <a:bodyPr wrap="none" lIns="91440" tIns="45720" rIns="91440" bIns="45720">
              <a:prstTxWarp prst="textArchUp">
                <a:avLst>
                  <a:gd name="adj" fmla="val 116303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sp>
          <p:nvSpPr>
            <p:cNvPr id="18" name="Rectangle 17">
              <a:extLst>
                <a:ext uri="{FF2B5EF4-FFF2-40B4-BE49-F238E27FC236}">
                  <a16:creationId xmlns:a16="http://schemas.microsoft.com/office/drawing/2014/main" id="{972461B9-0BBD-4DAC-BE3D-9246B0D7CABA}"/>
                </a:ext>
              </a:extLst>
            </p:cNvPr>
            <p:cNvSpPr/>
            <p:nvPr/>
          </p:nvSpPr>
          <p:spPr>
            <a:xfrm rot="702556">
              <a:off x="7657504" y="5762512"/>
              <a:ext cx="2385557" cy="990314"/>
            </a:xfrm>
            <a:prstGeom prst="rect">
              <a:avLst/>
            </a:prstGeom>
            <a:noFill/>
          </p:spPr>
          <p:txBody>
            <a:bodyPr wrap="none" lIns="91440" tIns="45720" rIns="91440" bIns="45720">
              <a:prstTxWarp prst="textArchDown">
                <a:avLst>
                  <a:gd name="adj" fmla="val 25532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grpSp>
      <p:sp>
        <p:nvSpPr>
          <p:cNvPr id="16" name="TextBox 15">
            <a:extLst>
              <a:ext uri="{FF2B5EF4-FFF2-40B4-BE49-F238E27FC236}">
                <a16:creationId xmlns:a16="http://schemas.microsoft.com/office/drawing/2014/main" id="{20484911-AFDA-4FDA-92A3-6BABD77487CB}"/>
              </a:ext>
            </a:extLst>
          </p:cNvPr>
          <p:cNvSpPr txBox="1"/>
          <p:nvPr/>
        </p:nvSpPr>
        <p:spPr>
          <a:xfrm>
            <a:off x="5771404" y="4159107"/>
            <a:ext cx="4088280" cy="1896096"/>
          </a:xfrm>
          <a:prstGeom prst="rect">
            <a:avLst/>
          </a:prstGeom>
          <a:noFill/>
        </p:spPr>
        <p:txBody>
          <a:bodyPr wrap="square" rtlCol="0">
            <a:spAutoFit/>
          </a:bodyPr>
          <a:lstStyle/>
          <a:p>
            <a:r>
              <a:rPr lang="en-GB" sz="2800" dirty="0">
                <a:solidFill>
                  <a:schemeClr val="accent6"/>
                </a:solidFill>
              </a:rPr>
              <a:t>Assessment</a:t>
            </a:r>
          </a:p>
          <a:p>
            <a:pPr algn="just">
              <a:lnSpc>
                <a:spcPct val="107000"/>
              </a:lnSpc>
              <a:spcAft>
                <a:spcPts val="800"/>
              </a:spcAft>
            </a:pPr>
            <a:r>
              <a:rPr lang="en-US" sz="1400" dirty="0">
                <a:latin typeface="Calibri" panose="020F0502020204030204" pitchFamily="34" charset="0"/>
                <a:ea typeface="Calibri" panose="020F0502020204030204" pitchFamily="34" charset="0"/>
                <a:cs typeface="Times New Roman" panose="02020603050405020304" pitchFamily="18" charset="0"/>
              </a:rPr>
              <a:t>Teachers will assess </a:t>
            </a:r>
            <a:r>
              <a:rPr lang="en-US" sz="1400">
                <a:latin typeface="Calibri" panose="020F0502020204030204" pitchFamily="34" charset="0"/>
                <a:ea typeface="Calibri" panose="020F0502020204030204" pitchFamily="34" charset="0"/>
                <a:cs typeface="Times New Roman" panose="02020603050405020304" pitchFamily="18" charset="0"/>
              </a:rPr>
              <a:t>the Geographical </a:t>
            </a:r>
            <a:r>
              <a:rPr lang="en-US" sz="1400" dirty="0">
                <a:latin typeface="Calibri" panose="020F0502020204030204" pitchFamily="34" charset="0"/>
                <a:ea typeface="Calibri" panose="020F0502020204030204" pitchFamily="34" charset="0"/>
                <a:cs typeface="Times New Roman" panose="02020603050405020304" pitchFamily="18" charset="0"/>
              </a:rPr>
              <a:t>knowledge and skills at the end of every Geography unit through a quiz and essay style questions. Together, these assessments will inform a judgement on the child’s overall understanding of the geographical skills and knowledge taught.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Picture 8">
            <a:extLst>
              <a:ext uri="{FF2B5EF4-FFF2-40B4-BE49-F238E27FC236}">
                <a16:creationId xmlns:a16="http://schemas.microsoft.com/office/drawing/2014/main" id="{3FD215E3-482C-47B7-97BF-0D8150AEF893}"/>
              </a:ext>
            </a:extLst>
          </p:cNvPr>
          <p:cNvPicPr>
            <a:picLocks noChangeAspect="1"/>
          </p:cNvPicPr>
          <p:nvPr/>
        </p:nvPicPr>
        <p:blipFill>
          <a:blip r:embed="rId4"/>
          <a:stretch>
            <a:fillRect/>
          </a:stretch>
        </p:blipFill>
        <p:spPr>
          <a:xfrm>
            <a:off x="3972094" y="1757923"/>
            <a:ext cx="1586796" cy="1815111"/>
          </a:xfrm>
          <a:prstGeom prst="rect">
            <a:avLst/>
          </a:prstGeom>
        </p:spPr>
      </p:pic>
    </p:spTree>
    <p:extLst>
      <p:ext uri="{BB962C8B-B14F-4D97-AF65-F5344CB8AC3E}">
        <p14:creationId xmlns:p14="http://schemas.microsoft.com/office/powerpoint/2010/main" val="27236582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8D5EC82D7EDD46B003C1C7D6980B04" ma:contentTypeVersion="18" ma:contentTypeDescription="Create a new document." ma:contentTypeScope="" ma:versionID="a242d04bf1a72d6cace8cc6d1130ae45">
  <xsd:schema xmlns:xsd="http://www.w3.org/2001/XMLSchema" xmlns:xs="http://www.w3.org/2001/XMLSchema" xmlns:p="http://schemas.microsoft.com/office/2006/metadata/properties" xmlns:ns1="http://schemas.microsoft.com/sharepoint/v3" xmlns:ns2="0d2ddb52-560e-4a31-a7b2-a795bd5cd35c" xmlns:ns3="cc5892c0-0e9e-4b3a-a484-fd9581405906" targetNamespace="http://schemas.microsoft.com/office/2006/metadata/properties" ma:root="true" ma:fieldsID="462374479b47b84cf58488fde488e0b5" ns1:_="" ns2:_="" ns3:_="">
    <xsd:import namespace="http://schemas.microsoft.com/sharepoint/v3"/>
    <xsd:import namespace="0d2ddb52-560e-4a31-a7b2-a795bd5cd35c"/>
    <xsd:import namespace="cc5892c0-0e9e-4b3a-a484-fd95814059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MediaServiceObjectDetectorVersion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2ddb52-560e-4a31-a7b2-a795bd5cd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5892c0-0e9e-4b3a-a484-fd958140590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d9bd5f7-2590-495d-b58e-f051c823cb56}" ma:internalName="TaxCatchAll" ma:showField="CatchAllData" ma:web="cc5892c0-0e9e-4b3a-a484-fd958140590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d2ddb52-560e-4a31-a7b2-a795bd5cd35c">
      <Terms xmlns="http://schemas.microsoft.com/office/infopath/2007/PartnerControls"/>
    </lcf76f155ced4ddcb4097134ff3c332f>
    <TaxCatchAll xmlns="cc5892c0-0e9e-4b3a-a484-fd9581405906"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A1632A85-A7A3-4EA2-8A34-10E9385F8F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2ddb52-560e-4a31-a7b2-a795bd5cd35c"/>
    <ds:schemaRef ds:uri="cc5892c0-0e9e-4b3a-a484-fd95814059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DEB0A0-A85C-4F91-A14C-7EFC587B43E4}">
  <ds:schemaRefs>
    <ds:schemaRef ds:uri="http://schemas.microsoft.com/sharepoint/v3/contenttype/forms"/>
  </ds:schemaRefs>
</ds:datastoreItem>
</file>

<file path=customXml/itemProps3.xml><?xml version="1.0" encoding="utf-8"?>
<ds:datastoreItem xmlns:ds="http://schemas.openxmlformats.org/officeDocument/2006/customXml" ds:itemID="{A42CB311-D602-44BC-9F36-4933E42FF7E3}">
  <ds:schemaRefs>
    <ds:schemaRef ds:uri="http://www.w3.org/XML/1998/namespace"/>
    <ds:schemaRef ds:uri="http://purl.org/dc/elements/1.1/"/>
    <ds:schemaRef ds:uri="http://purl.org/dc/terms/"/>
    <ds:schemaRef ds:uri="0d2ddb52-560e-4a31-a7b2-a795bd5cd35c"/>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cc5892c0-0e9e-4b3a-a484-fd9581405906"/>
    <ds:schemaRef ds:uri="http://schemas.microsoft.com/office/2006/metadata/properties"/>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Office Theme</Template>
  <TotalTime>131</TotalTime>
  <Words>390</Words>
  <Application>Microsoft Office PowerPoint</Application>
  <PresentationFormat>A4 Paper (210x297 mm)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Morris</dc:creator>
  <cp:lastModifiedBy>Emily Griffin</cp:lastModifiedBy>
  <cp:revision>7</cp:revision>
  <dcterms:created xsi:type="dcterms:W3CDTF">2023-03-13T16:03:16Z</dcterms:created>
  <dcterms:modified xsi:type="dcterms:W3CDTF">2026-05-13T15:21:33Z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0x0101005C8D5EC82D7EDD46B003C1C7D6980B04</vt:lpwstr>
  </property>
  <property fmtid="{D5CDD505-2E9C-101B-9397-08002B2CF9AE}" pid="3" name="MediaServiceImageTags">
    <vt:lpwstr/>
  </property>
</Properties>
</file>