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7" autoAdjust="0"/>
    <p:restoredTop sz="94660"/>
  </p:normalViewPr>
  <p:slideViewPr>
    <p:cSldViewPr snapToGrid="0">
      <p:cViewPr varScale="1">
        <p:scale>
          <a:sx n="80" d="100"/>
          <a:sy n="80" d="100"/>
        </p:scale>
        <p:origin x="95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50472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578174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91560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1706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897933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64382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3EE271-A3E8-4254-82F4-40FCBBC7D9CD}" type="datetimeFigureOut">
              <a:rPr lang="en-GB" smtClean="0"/>
              <a:t>13/05/2026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422200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3EE271-A3E8-4254-82F4-40FCBBC7D9CD}" type="datetimeFigureOut">
              <a:rPr lang="en-GB" smtClean="0"/>
              <a:t>13/05/2026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48066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EE271-A3E8-4254-82F4-40FCBBC7D9CD}" type="datetimeFigureOut">
              <a:rPr lang="en-GB" smtClean="0"/>
              <a:t>13/05/2026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8954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1087916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594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EE271-A3E8-4254-82F4-40FCBBC7D9CD}" type="datetimeFigureOut">
              <a:rPr lang="en-GB" smtClean="0"/>
              <a:t>13/05/2026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9C3EE-8D0D-4D79-A3D8-11B85EAD76C1}" type="slidenum">
              <a:rPr lang="en-GB" smtClean="0"/>
              <a:t>‹#›</a:t>
            </a:fld>
            <a:endParaRPr lang="en-GB"/>
          </a:p>
        </p:txBody>
      </p:sp>
    </p:spTree>
    <p:extLst>
      <p:ext uri="{BB962C8B-B14F-4D97-AF65-F5344CB8AC3E}">
        <p14:creationId xmlns:p14="http://schemas.microsoft.com/office/powerpoint/2010/main" val="1626847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favicon">
            <a:extLst>
              <a:ext uri="{FF2B5EF4-FFF2-40B4-BE49-F238E27FC236}">
                <a16:creationId xmlns:a16="http://schemas.microsoft.com/office/drawing/2014/main" id="{D5ABBBC2-94AC-417C-A6AB-46309A03D7AF}"/>
              </a:ext>
            </a:extLst>
          </p:cNvPr>
          <p:cNvSpPr>
            <a:spLocks noChangeAspect="1" noChangeArrowheads="1"/>
          </p:cNvSpPr>
          <p:nvPr/>
        </p:nvSpPr>
        <p:spPr bwMode="auto">
          <a:xfrm>
            <a:off x="4800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Rectangle 6">
            <a:extLst>
              <a:ext uri="{FF2B5EF4-FFF2-40B4-BE49-F238E27FC236}">
                <a16:creationId xmlns:a16="http://schemas.microsoft.com/office/drawing/2014/main" id="{22BB0023-C549-497A-9711-7D05A5A0A048}"/>
              </a:ext>
            </a:extLst>
          </p:cNvPr>
          <p:cNvSpPr/>
          <p:nvPr/>
        </p:nvSpPr>
        <p:spPr>
          <a:xfrm>
            <a:off x="3890757" y="193320"/>
            <a:ext cx="1880646" cy="1542148"/>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56DECB03-CEA2-4158-BF20-F4B5A258A247}"/>
              </a:ext>
            </a:extLst>
          </p:cNvPr>
          <p:cNvSpPr txBox="1"/>
          <p:nvPr/>
        </p:nvSpPr>
        <p:spPr>
          <a:xfrm>
            <a:off x="4015725" y="193320"/>
            <a:ext cx="1630710" cy="646331"/>
          </a:xfrm>
          <a:prstGeom prst="rect">
            <a:avLst/>
          </a:prstGeom>
          <a:noFill/>
        </p:spPr>
        <p:txBody>
          <a:bodyPr wrap="square" rtlCol="0">
            <a:spAutoFit/>
          </a:bodyPr>
          <a:lstStyle/>
          <a:p>
            <a:pPr algn="ctr"/>
            <a:r>
              <a:rPr lang="en-GB" b="1" dirty="0">
                <a:solidFill>
                  <a:schemeClr val="bg1"/>
                </a:solidFill>
              </a:rPr>
              <a:t>Pupil Leaders at Zouch </a:t>
            </a:r>
          </a:p>
        </p:txBody>
      </p:sp>
      <p:pic>
        <p:nvPicPr>
          <p:cNvPr id="10" name="Picture 9">
            <a:extLst>
              <a:ext uri="{FF2B5EF4-FFF2-40B4-BE49-F238E27FC236}">
                <a16:creationId xmlns:a16="http://schemas.microsoft.com/office/drawing/2014/main" id="{6CCC0AAB-FAA3-494C-B7E9-444392C23793}"/>
              </a:ext>
            </a:extLst>
          </p:cNvPr>
          <p:cNvPicPr>
            <a:picLocks noChangeAspect="1"/>
          </p:cNvPicPr>
          <p:nvPr/>
        </p:nvPicPr>
        <p:blipFill>
          <a:blip r:embed="rId2"/>
          <a:stretch>
            <a:fillRect/>
          </a:stretch>
        </p:blipFill>
        <p:spPr>
          <a:xfrm>
            <a:off x="4455714" y="782064"/>
            <a:ext cx="730473" cy="836463"/>
          </a:xfrm>
          <a:prstGeom prst="rect">
            <a:avLst/>
          </a:prstGeom>
        </p:spPr>
      </p:pic>
      <p:sp>
        <p:nvSpPr>
          <p:cNvPr id="12" name="TextBox 11">
            <a:extLst>
              <a:ext uri="{FF2B5EF4-FFF2-40B4-BE49-F238E27FC236}">
                <a16:creationId xmlns:a16="http://schemas.microsoft.com/office/drawing/2014/main" id="{17B8374A-3765-4DC4-959E-11214BA14FC2}"/>
              </a:ext>
            </a:extLst>
          </p:cNvPr>
          <p:cNvSpPr txBox="1"/>
          <p:nvPr/>
        </p:nvSpPr>
        <p:spPr>
          <a:xfrm>
            <a:off x="166922" y="171977"/>
            <a:ext cx="3828543" cy="5262979"/>
          </a:xfrm>
          <a:prstGeom prst="rect">
            <a:avLst/>
          </a:prstGeom>
          <a:noFill/>
        </p:spPr>
        <p:txBody>
          <a:bodyPr wrap="square" rtlCol="0">
            <a:spAutoFit/>
          </a:bodyPr>
          <a:lstStyle/>
          <a:p>
            <a:r>
              <a:rPr lang="en-GB" sz="2800" dirty="0">
                <a:solidFill>
                  <a:schemeClr val="accent6"/>
                </a:solidFill>
              </a:rPr>
              <a:t>Curriculum Intent</a:t>
            </a:r>
          </a:p>
          <a:p>
            <a:r>
              <a:rPr lang="en-US" sz="1400" dirty="0"/>
              <a:t>At Zouch Academy, Pupil Leaders make up part of our outer curriculum and reflect our embedded values, including trust, responsibility and honesty.</a:t>
            </a:r>
          </a:p>
          <a:p>
            <a:endParaRPr lang="en-US" sz="1400" dirty="0"/>
          </a:p>
          <a:p>
            <a:r>
              <a:rPr lang="en-US" sz="1400" dirty="0"/>
              <a:t>Our children are at the heart of everything we do. We strongly believe that all children deserve a voice in discussing the development of the school. Consequently, our pupil leader groups—including the school council, digital leaders, eco-warriors, reading leaders, and anti-bullying monitors—are an important part of our leadership structure. We intend for these leadership roles to improve the cultural capital of our pupils and prepare them for the next phase of their learning and lives.</a:t>
            </a:r>
          </a:p>
          <a:p>
            <a:endParaRPr lang="en-US" sz="1400" dirty="0"/>
          </a:p>
          <a:p>
            <a:r>
              <a:rPr lang="en-US" sz="1400" dirty="0"/>
              <a:t>As a school with an intake of pupils from a wide variety of social backgrounds, ethnicities, and special educational needs, we ensure that these diverse groups are given the chance to have their voices heard—either through our various leadership roles or through the curriculum's pupil voice.</a:t>
            </a:r>
            <a:endParaRPr lang="en-GB" sz="1400" dirty="0"/>
          </a:p>
        </p:txBody>
      </p:sp>
      <p:sp>
        <p:nvSpPr>
          <p:cNvPr id="13" name="TextBox 12">
            <a:extLst>
              <a:ext uri="{FF2B5EF4-FFF2-40B4-BE49-F238E27FC236}">
                <a16:creationId xmlns:a16="http://schemas.microsoft.com/office/drawing/2014/main" id="{00439D71-8976-41CF-ABF5-EEF1A260B207}"/>
              </a:ext>
            </a:extLst>
          </p:cNvPr>
          <p:cNvSpPr txBox="1"/>
          <p:nvPr/>
        </p:nvSpPr>
        <p:spPr>
          <a:xfrm>
            <a:off x="5896371" y="106075"/>
            <a:ext cx="4009629" cy="3539430"/>
          </a:xfrm>
          <a:prstGeom prst="rect">
            <a:avLst/>
          </a:prstGeom>
          <a:noFill/>
        </p:spPr>
        <p:txBody>
          <a:bodyPr wrap="square" rtlCol="0">
            <a:spAutoFit/>
          </a:bodyPr>
          <a:lstStyle/>
          <a:p>
            <a:r>
              <a:rPr lang="en-GB" sz="2800" dirty="0">
                <a:solidFill>
                  <a:schemeClr val="accent6"/>
                </a:solidFill>
              </a:rPr>
              <a:t>Curriculum Implementation</a:t>
            </a:r>
          </a:p>
          <a:p>
            <a:r>
              <a:rPr lang="en-US" sz="1400" dirty="0"/>
              <a:t>At Zouch Academy, we value our children’s voices and see them as an important part of developing our curriculum. We aim to ensure that feedback from meetings with different leadership groups is communicated so that everyone is aware of how pupil leadership is impacting changes within the school. Therefore, it is vital that pupils are heard when discussing different areas of the curriculum. This input will be used to guarantee the progression of a well-structured curriculum that offers our children the chance to develop both their skills and knowledge in each subject.</a:t>
            </a:r>
          </a:p>
        </p:txBody>
      </p:sp>
      <p:sp>
        <p:nvSpPr>
          <p:cNvPr id="14" name="TextBox 13">
            <a:extLst>
              <a:ext uri="{FF2B5EF4-FFF2-40B4-BE49-F238E27FC236}">
                <a16:creationId xmlns:a16="http://schemas.microsoft.com/office/drawing/2014/main" id="{630CB3E7-9093-4A41-9633-DCA3B27936D7}"/>
              </a:ext>
            </a:extLst>
          </p:cNvPr>
          <p:cNvSpPr txBox="1"/>
          <p:nvPr/>
        </p:nvSpPr>
        <p:spPr>
          <a:xfrm>
            <a:off x="4267200" y="3728605"/>
            <a:ext cx="5261179" cy="2031325"/>
          </a:xfrm>
          <a:prstGeom prst="rect">
            <a:avLst/>
          </a:prstGeom>
          <a:noFill/>
        </p:spPr>
        <p:txBody>
          <a:bodyPr wrap="square" rtlCol="0">
            <a:spAutoFit/>
          </a:bodyPr>
          <a:lstStyle/>
          <a:p>
            <a:r>
              <a:rPr lang="en-GB" sz="2800" dirty="0">
                <a:solidFill>
                  <a:schemeClr val="accent6"/>
                </a:solidFill>
              </a:rPr>
              <a:t>Curriculum Impact</a:t>
            </a:r>
          </a:p>
          <a:p>
            <a:r>
              <a:rPr lang="en-US" sz="1400" dirty="0"/>
              <a:t>Pupil leader roles at Zouch allow children to learn how to be respectful members of society and give them the willingness and positive attitude to shape their own future through debate and discussion. Giving children the opportunity to discuss issues both locally and worldwide, as well as issues that arise online, means that they take an active role in becoming citizens within their community now and in their future endeavours.</a:t>
            </a:r>
            <a:endParaRPr lang="en-GB" sz="2800" dirty="0">
              <a:solidFill>
                <a:schemeClr val="accent6"/>
              </a:solidFill>
            </a:endParaRPr>
          </a:p>
        </p:txBody>
      </p:sp>
      <p:grpSp>
        <p:nvGrpSpPr>
          <p:cNvPr id="19" name="Group 18">
            <a:extLst>
              <a:ext uri="{FF2B5EF4-FFF2-40B4-BE49-F238E27FC236}">
                <a16:creationId xmlns:a16="http://schemas.microsoft.com/office/drawing/2014/main" id="{B3A8BCC7-8961-4CEE-96AD-84822DDD7B55}"/>
              </a:ext>
            </a:extLst>
          </p:cNvPr>
          <p:cNvGrpSpPr/>
          <p:nvPr/>
        </p:nvGrpSpPr>
        <p:grpSpPr>
          <a:xfrm>
            <a:off x="-46317" y="5762512"/>
            <a:ext cx="10089378" cy="1062889"/>
            <a:chOff x="-46317" y="5762512"/>
            <a:chExt cx="10089378" cy="1062889"/>
          </a:xfrm>
        </p:grpSpPr>
        <p:pic>
          <p:nvPicPr>
            <p:cNvPr id="6" name="Picture 5">
              <a:extLst>
                <a:ext uri="{FF2B5EF4-FFF2-40B4-BE49-F238E27FC236}">
                  <a16:creationId xmlns:a16="http://schemas.microsoft.com/office/drawing/2014/main" id="{7953FFF2-770E-42CB-B920-82BFAAD92C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46317" y="5867641"/>
              <a:ext cx="9906000" cy="957760"/>
            </a:xfrm>
            <a:prstGeom prst="rect">
              <a:avLst/>
            </a:prstGeom>
          </p:spPr>
        </p:pic>
        <p:sp>
          <p:nvSpPr>
            <p:cNvPr id="15" name="Rectangle 14">
              <a:extLst>
                <a:ext uri="{FF2B5EF4-FFF2-40B4-BE49-F238E27FC236}">
                  <a16:creationId xmlns:a16="http://schemas.microsoft.com/office/drawing/2014/main" id="{C184D6F0-661D-4E37-B03D-5C7FFD4EF3C6}"/>
                </a:ext>
              </a:extLst>
            </p:cNvPr>
            <p:cNvSpPr/>
            <p:nvPr/>
          </p:nvSpPr>
          <p:spPr>
            <a:xfrm rot="20086419">
              <a:off x="2570738" y="5867688"/>
              <a:ext cx="1445581" cy="779963"/>
            </a:xfrm>
            <a:prstGeom prst="rect">
              <a:avLst/>
            </a:prstGeom>
            <a:noFill/>
          </p:spPr>
          <p:txBody>
            <a:bodyPr wrap="none" lIns="91440" tIns="45720" rIns="91440" bIns="45720">
              <a:prstTxWarp prst="textArchUp">
                <a:avLst>
                  <a:gd name="adj" fmla="val 116303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sp>
          <p:nvSpPr>
            <p:cNvPr id="18" name="Rectangle 17">
              <a:extLst>
                <a:ext uri="{FF2B5EF4-FFF2-40B4-BE49-F238E27FC236}">
                  <a16:creationId xmlns:a16="http://schemas.microsoft.com/office/drawing/2014/main" id="{972461B9-0BBD-4DAC-BE3D-9246B0D7CABA}"/>
                </a:ext>
              </a:extLst>
            </p:cNvPr>
            <p:cNvSpPr/>
            <p:nvPr/>
          </p:nvSpPr>
          <p:spPr>
            <a:xfrm rot="702556">
              <a:off x="7657504" y="5762512"/>
              <a:ext cx="2385557" cy="990314"/>
            </a:xfrm>
            <a:prstGeom prst="rect">
              <a:avLst/>
            </a:prstGeom>
            <a:noFill/>
          </p:spPr>
          <p:txBody>
            <a:bodyPr wrap="none" lIns="91440" tIns="45720" rIns="91440" bIns="45720">
              <a:prstTxWarp prst="textArchDown">
                <a:avLst>
                  <a:gd name="adj" fmla="val 25532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grpSp>
      <p:pic>
        <p:nvPicPr>
          <p:cNvPr id="5" name="Picture 4">
            <a:extLst>
              <a:ext uri="{FF2B5EF4-FFF2-40B4-BE49-F238E27FC236}">
                <a16:creationId xmlns:a16="http://schemas.microsoft.com/office/drawing/2014/main" id="{BBE7D6B8-9E0F-425F-87CD-08923332F8BC}"/>
              </a:ext>
            </a:extLst>
          </p:cNvPr>
          <p:cNvPicPr>
            <a:picLocks noChangeAspect="1"/>
          </p:cNvPicPr>
          <p:nvPr/>
        </p:nvPicPr>
        <p:blipFill>
          <a:blip r:embed="rId4"/>
          <a:stretch>
            <a:fillRect/>
          </a:stretch>
        </p:blipFill>
        <p:spPr>
          <a:xfrm>
            <a:off x="3874192" y="1931519"/>
            <a:ext cx="1918578" cy="1542148"/>
          </a:xfrm>
          <a:prstGeom prst="rect">
            <a:avLst/>
          </a:prstGeom>
        </p:spPr>
      </p:pic>
    </p:spTree>
    <p:extLst>
      <p:ext uri="{BB962C8B-B14F-4D97-AF65-F5344CB8AC3E}">
        <p14:creationId xmlns:p14="http://schemas.microsoft.com/office/powerpoint/2010/main" val="13250219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d2ddb52-560e-4a31-a7b2-a795bd5cd35c">
      <Terms xmlns="http://schemas.microsoft.com/office/infopath/2007/PartnerControls"/>
    </lcf76f155ced4ddcb4097134ff3c332f>
    <TaxCatchAll xmlns="cc5892c0-0e9e-4b3a-a484-fd9581405906" xsi:nil="true"/>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8D5EC82D7EDD46B003C1C7D6980B04" ma:contentTypeVersion="18" ma:contentTypeDescription="Create a new document." ma:contentTypeScope="" ma:versionID="a242d04bf1a72d6cace8cc6d1130ae45">
  <xsd:schema xmlns:xsd="http://www.w3.org/2001/XMLSchema" xmlns:xs="http://www.w3.org/2001/XMLSchema" xmlns:p="http://schemas.microsoft.com/office/2006/metadata/properties" xmlns:ns1="http://schemas.microsoft.com/sharepoint/v3" xmlns:ns2="0d2ddb52-560e-4a31-a7b2-a795bd5cd35c" xmlns:ns3="cc5892c0-0e9e-4b3a-a484-fd9581405906" targetNamespace="http://schemas.microsoft.com/office/2006/metadata/properties" ma:root="true" ma:fieldsID="462374479b47b84cf58488fde488e0b5" ns1:_="" ns2:_="" ns3:_="">
    <xsd:import namespace="http://schemas.microsoft.com/sharepoint/v3"/>
    <xsd:import namespace="0d2ddb52-560e-4a31-a7b2-a795bd5cd35c"/>
    <xsd:import namespace="cc5892c0-0e9e-4b3a-a484-fd95814059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MediaServiceObjectDetectorVersion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2ddb52-560e-4a31-a7b2-a795bd5cd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5892c0-0e9e-4b3a-a484-fd958140590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d9bd5f7-2590-495d-b58e-f051c823cb56}" ma:internalName="TaxCatchAll" ma:showField="CatchAllData" ma:web="cc5892c0-0e9e-4b3a-a484-fd9581405906">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2CB311-D602-44BC-9F36-4933E42FF7E3}">
  <ds:schemaRefs>
    <ds:schemaRef ds:uri="0d2ddb52-560e-4a31-a7b2-a795bd5cd35c"/>
    <ds:schemaRef ds:uri="http://schemas.microsoft.com/sharepoint/v3"/>
    <ds:schemaRef ds:uri="http://purl.org/dc/dcmitype/"/>
    <ds:schemaRef ds:uri="http://purl.org/dc/elements/1.1/"/>
    <ds:schemaRef ds:uri="http://schemas.microsoft.com/office/2006/metadata/properties"/>
    <ds:schemaRef ds:uri="cc5892c0-0e9e-4b3a-a484-fd9581405906"/>
    <ds:schemaRef ds:uri="http://www.w3.org/XML/1998/namespace"/>
    <ds:schemaRef ds:uri="http://purl.org/dc/terms/"/>
    <ds:schemaRef ds:uri="http://schemas.microsoft.com/office/2006/documentManagement/typ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1ADEB0A0-A85C-4F91-A14C-7EFC587B43E4}">
  <ds:schemaRefs>
    <ds:schemaRef ds:uri="http://schemas.microsoft.com/sharepoint/v3/contenttype/forms"/>
  </ds:schemaRefs>
</ds:datastoreItem>
</file>

<file path=customXml/itemProps3.xml><?xml version="1.0" encoding="utf-8"?>
<ds:datastoreItem xmlns:ds="http://schemas.openxmlformats.org/officeDocument/2006/customXml" ds:itemID="{045C5C2D-9A85-4D93-A967-DD83D5F986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2ddb52-560e-4a31-a7b2-a795bd5cd35c"/>
    <ds:schemaRef ds:uri="cc5892c0-0e9e-4b3a-a484-fd95814059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1739</TotalTime>
  <Words>352</Words>
  <Application>Microsoft Office PowerPoint</Application>
  <PresentationFormat>A4 Paper (210x297 mm)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Leanda McKernon</dc:creator>
  <cp:lastModifiedBy>Leanda McKernon</cp:lastModifiedBy>
  <cp:revision>9</cp:revision>
  <dcterms:created xsi:type="dcterms:W3CDTF">2023-03-13T16:03:16Z</dcterms:created>
  <dcterms:modified xsi:type="dcterms:W3CDTF">2026-05-13T15:50:41Z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0x0101005C8D5EC82D7EDD46B003C1C7D6980B04</vt:lpwstr>
  </property>
  <property fmtid="{D5CDD505-2E9C-101B-9397-08002B2CF9AE}" pid="3" name="MediaServiceImageTags">
    <vt:lpwstr/>
  </property>
</Properties>
</file>