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7" autoAdjust="0"/>
    <p:restoredTop sz="94660"/>
  </p:normalViewPr>
  <p:slideViewPr>
    <p:cSldViewPr snapToGrid="0">
      <p:cViewPr varScale="1">
        <p:scale>
          <a:sx n="67" d="100"/>
          <a:sy n="67" d="100"/>
        </p:scale>
        <p:origin x="10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il Morris" userId="0e563a00-bac6-4476-9e73-21e3726e2a48" providerId="ADAL" clId="{86334519-9F7F-4672-A6B6-31C121AC2286}"/>
    <pc:docChg chg="modSld">
      <pc:chgData name="Neil Morris" userId="0e563a00-bac6-4476-9e73-21e3726e2a48" providerId="ADAL" clId="{86334519-9F7F-4672-A6B6-31C121AC2286}" dt="2026-05-19T20:34:53.776" v="0" actId="20577"/>
      <pc:docMkLst>
        <pc:docMk/>
      </pc:docMkLst>
      <pc:sldChg chg="modSp mod">
        <pc:chgData name="Neil Morris" userId="0e563a00-bac6-4476-9e73-21e3726e2a48" providerId="ADAL" clId="{86334519-9F7F-4672-A6B6-31C121AC2286}" dt="2026-05-19T20:34:53.776" v="0" actId="20577"/>
        <pc:sldMkLst>
          <pc:docMk/>
          <pc:sldMk cId="2723658201" sldId="256"/>
        </pc:sldMkLst>
        <pc:spChg chg="mod">
          <ac:chgData name="Neil Morris" userId="0e563a00-bac6-4476-9e73-21e3726e2a48" providerId="ADAL" clId="{86334519-9F7F-4672-A6B6-31C121AC2286}" dt="2026-05-19T20:34:53.776" v="0" actId="20577"/>
          <ac:spMkLst>
            <pc:docMk/>
            <pc:sldMk cId="2723658201" sldId="256"/>
            <ac:spMk id="16" creationId="{20484911-AFDA-4FDA-92A3-6BABD77487C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19/05/2026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5047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19/05/2026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57817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19/05/2026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9156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19/05/2026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1706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EE271-A3E8-4254-82F4-40FCBBC7D9CD}" type="datetimeFigureOut">
              <a:rPr lang="en-GB" smtClean="0"/>
              <a:t>19/05/2026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89793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EE271-A3E8-4254-82F4-40FCBBC7D9CD}" type="datetimeFigureOut">
              <a:rPr lang="en-GB" smtClean="0"/>
              <a:t>19/05/2026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64382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EE271-A3E8-4254-82F4-40FCBBC7D9CD}" type="datetimeFigureOut">
              <a:rPr lang="en-GB" smtClean="0"/>
              <a:t>19/05/2026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4222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EE271-A3E8-4254-82F4-40FCBBC7D9CD}" type="datetimeFigureOut">
              <a:rPr lang="en-GB" smtClean="0"/>
              <a:t>19/05/2026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4806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EE271-A3E8-4254-82F4-40FCBBC7D9CD}" type="datetimeFigureOut">
              <a:rPr lang="en-GB" smtClean="0"/>
              <a:t>19/05/2026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895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19/05/2026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108791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19/05/2026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5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EE271-A3E8-4254-82F4-40FCBBC7D9CD}" type="datetimeFigureOut">
              <a:rPr lang="en-GB" smtClean="0"/>
              <a:t>19/05/2026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9C3EE-8D0D-4D79-A3D8-11B85EAD76C1}" type="slidenum">
              <a:rPr lang="en-GB" smtClean="0"/>
              <a:t>‹#›</a:t>
            </a:fld>
            <a:endParaRPr lang="en-GB"/>
          </a:p>
        </p:txBody>
      </p:sp>
    </p:spTree>
    <p:extLst>
      <p:ext uri="{BB962C8B-B14F-4D97-AF65-F5344CB8AC3E}">
        <p14:creationId xmlns:p14="http://schemas.microsoft.com/office/powerpoint/2010/main" val="1626847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avicon">
            <a:extLst>
              <a:ext uri="{FF2B5EF4-FFF2-40B4-BE49-F238E27FC236}">
                <a16:creationId xmlns:a16="http://schemas.microsoft.com/office/drawing/2014/main" id="{D5ABBBC2-94AC-417C-A6AB-46309A03D7AF}"/>
              </a:ext>
            </a:extLst>
          </p:cNvPr>
          <p:cNvSpPr>
            <a:spLocks noChangeAspect="1" noChangeArrowheads="1"/>
          </p:cNvSpPr>
          <p:nvPr/>
        </p:nvSpPr>
        <p:spPr bwMode="auto">
          <a:xfrm>
            <a:off x="4800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Rectangle 6">
            <a:extLst>
              <a:ext uri="{FF2B5EF4-FFF2-40B4-BE49-F238E27FC236}">
                <a16:creationId xmlns:a16="http://schemas.microsoft.com/office/drawing/2014/main" id="{22BB0023-C549-497A-9711-7D05A5A0A048}"/>
              </a:ext>
            </a:extLst>
          </p:cNvPr>
          <p:cNvSpPr/>
          <p:nvPr/>
        </p:nvSpPr>
        <p:spPr>
          <a:xfrm>
            <a:off x="3890757" y="193320"/>
            <a:ext cx="1880646" cy="154214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56DECB03-CEA2-4158-BF20-F4B5A258A247}"/>
              </a:ext>
            </a:extLst>
          </p:cNvPr>
          <p:cNvSpPr txBox="1"/>
          <p:nvPr/>
        </p:nvSpPr>
        <p:spPr>
          <a:xfrm>
            <a:off x="4015725" y="193320"/>
            <a:ext cx="1630710" cy="369332"/>
          </a:xfrm>
          <a:prstGeom prst="rect">
            <a:avLst/>
          </a:prstGeom>
          <a:noFill/>
        </p:spPr>
        <p:txBody>
          <a:bodyPr wrap="square" rtlCol="0">
            <a:spAutoFit/>
          </a:bodyPr>
          <a:lstStyle/>
          <a:p>
            <a:pPr algn="ctr"/>
            <a:r>
              <a:rPr lang="en-GB" b="1" dirty="0">
                <a:solidFill>
                  <a:schemeClr val="bg1"/>
                </a:solidFill>
              </a:rPr>
              <a:t>PSHE at Zouch </a:t>
            </a:r>
          </a:p>
        </p:txBody>
      </p:sp>
      <p:pic>
        <p:nvPicPr>
          <p:cNvPr id="10" name="Picture 9">
            <a:extLst>
              <a:ext uri="{FF2B5EF4-FFF2-40B4-BE49-F238E27FC236}">
                <a16:creationId xmlns:a16="http://schemas.microsoft.com/office/drawing/2014/main" id="{6CCC0AAB-FAA3-494C-B7E9-444392C23793}"/>
              </a:ext>
            </a:extLst>
          </p:cNvPr>
          <p:cNvPicPr>
            <a:picLocks noChangeAspect="1"/>
          </p:cNvPicPr>
          <p:nvPr/>
        </p:nvPicPr>
        <p:blipFill>
          <a:blip r:embed="rId2"/>
          <a:stretch>
            <a:fillRect/>
          </a:stretch>
        </p:blipFill>
        <p:spPr>
          <a:xfrm>
            <a:off x="4483032" y="844321"/>
            <a:ext cx="730473" cy="836463"/>
          </a:xfrm>
          <a:prstGeom prst="rect">
            <a:avLst/>
          </a:prstGeom>
        </p:spPr>
      </p:pic>
      <p:sp>
        <p:nvSpPr>
          <p:cNvPr id="12" name="TextBox 11">
            <a:extLst>
              <a:ext uri="{FF2B5EF4-FFF2-40B4-BE49-F238E27FC236}">
                <a16:creationId xmlns:a16="http://schemas.microsoft.com/office/drawing/2014/main" id="{17B8374A-3765-4DC4-959E-11214BA14FC2}"/>
              </a:ext>
            </a:extLst>
          </p:cNvPr>
          <p:cNvSpPr txBox="1"/>
          <p:nvPr/>
        </p:nvSpPr>
        <p:spPr>
          <a:xfrm>
            <a:off x="68477" y="143145"/>
            <a:ext cx="3822280" cy="3293209"/>
          </a:xfrm>
          <a:prstGeom prst="rect">
            <a:avLst/>
          </a:prstGeom>
          <a:noFill/>
        </p:spPr>
        <p:txBody>
          <a:bodyPr wrap="square" lIns="91440" tIns="45720" rIns="91440" bIns="45720" rtlCol="0" anchor="t">
            <a:spAutoFit/>
          </a:bodyPr>
          <a:lstStyle/>
          <a:p>
            <a:r>
              <a:rPr lang="en-GB" sz="2800" dirty="0">
                <a:solidFill>
                  <a:schemeClr val="accent6"/>
                </a:solidFill>
              </a:rPr>
              <a:t>Curriculum Intent</a:t>
            </a:r>
          </a:p>
          <a:p>
            <a:r>
              <a:rPr lang="en-GB" sz="1200" dirty="0"/>
              <a:t>PSHE and values education is at the heart of our school ethos and learning and forms part of our inner curriculum. Our aim is to provide all children with the knowledge, understanding, attitudes, values, and skills they need in order to prepare them for life.</a:t>
            </a:r>
          </a:p>
          <a:p>
            <a:r>
              <a:rPr lang="en-GB" sz="1200" dirty="0"/>
              <a:t>At Zouch we are a values-based school. Through assemblies and lessons, the children are taught about these core values: respect, friendship, honesty, responsibility, patience, happiness, trust, courage, caring, understanding, thoughtfulness and appreciation.</a:t>
            </a:r>
          </a:p>
          <a:p>
            <a:r>
              <a:rPr lang="en-GB" sz="1200" dirty="0">
                <a:effectLst/>
                <a:latin typeface="Calibri" panose="020F0502020204030204" pitchFamily="34" charset="0"/>
                <a:ea typeface="Calibri" panose="020F0502020204030204" pitchFamily="34" charset="0"/>
              </a:rPr>
              <a:t>Through PSHE lessons, pupils will be encouraged to take part in a wide range of activities and experiences across and beyond the curriculum, contributing fully to the life of our school and their communities. PSHE lessons also aim to play an important part in safeguarding our children.</a:t>
            </a:r>
            <a:endParaRPr lang="en-GB" sz="1200" dirty="0"/>
          </a:p>
        </p:txBody>
      </p:sp>
      <p:sp>
        <p:nvSpPr>
          <p:cNvPr id="13" name="TextBox 12">
            <a:extLst>
              <a:ext uri="{FF2B5EF4-FFF2-40B4-BE49-F238E27FC236}">
                <a16:creationId xmlns:a16="http://schemas.microsoft.com/office/drawing/2014/main" id="{00439D71-8976-41CF-ABF5-EEF1A260B207}"/>
              </a:ext>
            </a:extLst>
          </p:cNvPr>
          <p:cNvSpPr txBox="1"/>
          <p:nvPr/>
        </p:nvSpPr>
        <p:spPr>
          <a:xfrm>
            <a:off x="5893454" y="143145"/>
            <a:ext cx="4012545" cy="4278094"/>
          </a:xfrm>
          <a:prstGeom prst="rect">
            <a:avLst/>
          </a:prstGeom>
          <a:noFill/>
        </p:spPr>
        <p:txBody>
          <a:bodyPr wrap="square" rtlCol="0">
            <a:spAutoFit/>
          </a:bodyPr>
          <a:lstStyle/>
          <a:p>
            <a:r>
              <a:rPr lang="en-GB" sz="2800" dirty="0">
                <a:solidFill>
                  <a:schemeClr val="accent6"/>
                </a:solidFill>
              </a:rPr>
              <a:t>Curriculum Implementation</a:t>
            </a:r>
          </a:p>
          <a:p>
            <a:r>
              <a:rPr lang="en-GB" sz="1200" dirty="0"/>
              <a:t>We use the Jigsaw scheme of work which was updated to meet the DfE statutory guidance for Health, Relationships and Sex education. We also use the Thrive approach to support the emotional development of all the children. </a:t>
            </a:r>
          </a:p>
          <a:p>
            <a:endParaRPr lang="en-GB" sz="1200" dirty="0"/>
          </a:p>
          <a:p>
            <a:r>
              <a:rPr lang="en-GB" sz="1200" dirty="0"/>
              <a:t>The Jigsaw scheme of work follows the key themes of:</a:t>
            </a:r>
          </a:p>
          <a:p>
            <a:r>
              <a:rPr lang="en-GB" sz="1200" dirty="0"/>
              <a:t>Autumn 1: Being Me in My World</a:t>
            </a:r>
          </a:p>
          <a:p>
            <a:r>
              <a:rPr lang="en-GB" sz="1200" dirty="0"/>
              <a:t>Autumn 2: Celebrating Difference</a:t>
            </a:r>
          </a:p>
          <a:p>
            <a:r>
              <a:rPr lang="en-GB" sz="1200" dirty="0"/>
              <a:t>Spring 1:  Dreams and Goals</a:t>
            </a:r>
          </a:p>
          <a:p>
            <a:r>
              <a:rPr lang="en-GB" sz="1200" dirty="0"/>
              <a:t>Spring 2: Healthy Me</a:t>
            </a:r>
          </a:p>
          <a:p>
            <a:r>
              <a:rPr lang="en-GB" sz="1200" dirty="0"/>
              <a:t>Summer 1: Relationships</a:t>
            </a:r>
          </a:p>
          <a:p>
            <a:r>
              <a:rPr lang="en-GB" sz="1200" dirty="0"/>
              <a:t>Summer 2: Changing Me</a:t>
            </a:r>
          </a:p>
          <a:p>
            <a:r>
              <a:rPr lang="en-GB" sz="4400" dirty="0">
                <a:solidFill>
                  <a:schemeClr val="accent6"/>
                </a:solidFill>
              </a:rPr>
              <a:t> </a:t>
            </a:r>
          </a:p>
          <a:p>
            <a:endParaRPr lang="en-GB" sz="2800" dirty="0">
              <a:solidFill>
                <a:schemeClr val="accent6"/>
              </a:solidFill>
            </a:endParaRPr>
          </a:p>
        </p:txBody>
      </p:sp>
      <p:sp>
        <p:nvSpPr>
          <p:cNvPr id="14" name="TextBox 13">
            <a:extLst>
              <a:ext uri="{FF2B5EF4-FFF2-40B4-BE49-F238E27FC236}">
                <a16:creationId xmlns:a16="http://schemas.microsoft.com/office/drawing/2014/main" id="{630CB3E7-9093-4A41-9633-DCA3B27936D7}"/>
              </a:ext>
            </a:extLst>
          </p:cNvPr>
          <p:cNvSpPr txBox="1"/>
          <p:nvPr/>
        </p:nvSpPr>
        <p:spPr>
          <a:xfrm>
            <a:off x="66293" y="3457808"/>
            <a:ext cx="3641503" cy="2739211"/>
          </a:xfrm>
          <a:prstGeom prst="rect">
            <a:avLst/>
          </a:prstGeom>
          <a:noFill/>
        </p:spPr>
        <p:txBody>
          <a:bodyPr wrap="square" lIns="91440" tIns="45720" rIns="91440" bIns="45720" rtlCol="0" anchor="t">
            <a:spAutoFit/>
          </a:bodyPr>
          <a:lstStyle/>
          <a:p>
            <a:r>
              <a:rPr lang="en-GB" sz="2800" dirty="0">
                <a:solidFill>
                  <a:schemeClr val="accent6"/>
                </a:solidFill>
              </a:rPr>
              <a:t>Curriculum Impact</a:t>
            </a:r>
          </a:p>
          <a:p>
            <a:r>
              <a:rPr lang="en-US" sz="1200" dirty="0"/>
              <a:t>The implementation of this curriculum, ensures that when all children leave Zouch Academy, they:</a:t>
            </a:r>
            <a:endParaRPr lang="en-GB" sz="1200" dirty="0">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r>
              <a:rPr lang="en-GB" sz="1200" dirty="0">
                <a:effectLst/>
                <a:latin typeface="Calibri"/>
                <a:ea typeface="Calibri"/>
                <a:cs typeface="Calibri"/>
              </a:rPr>
              <a:t>will </a:t>
            </a:r>
            <a:r>
              <a:rPr lang="en-GB" sz="1200" dirty="0">
                <a:latin typeface="Calibri"/>
                <a:ea typeface="Calibri"/>
                <a:cs typeface="Calibri"/>
              </a:rPr>
              <a:t>be able to </a:t>
            </a:r>
            <a:r>
              <a:rPr lang="en-GB" sz="1200" dirty="0">
                <a:effectLst/>
                <a:latin typeface="Calibri"/>
                <a:ea typeface="Calibri"/>
                <a:cs typeface="Calibri"/>
              </a:rPr>
              <a:t> </a:t>
            </a:r>
            <a:r>
              <a:rPr lang="en-GB" sz="1200">
                <a:latin typeface="Calibri"/>
                <a:ea typeface="Calibri"/>
                <a:cs typeface="Calibri"/>
              </a:rPr>
              <a:t>recognise</a:t>
            </a:r>
            <a:r>
              <a:rPr lang="en-GB" sz="1200">
                <a:effectLst/>
                <a:latin typeface="Calibri"/>
                <a:ea typeface="Calibri"/>
                <a:cs typeface="Calibri"/>
              </a:rPr>
              <a:t> their own worth, work </a:t>
            </a:r>
            <a:r>
              <a:rPr lang="en-GB" sz="1200" dirty="0">
                <a:effectLst/>
                <a:latin typeface="Calibri"/>
                <a:ea typeface="Calibri"/>
                <a:cs typeface="Calibri"/>
              </a:rPr>
              <a:t>well with others and become increasingly responsible for their own learning.</a:t>
            </a:r>
          </a:p>
          <a:p>
            <a:pPr marL="171450" indent="-171450">
              <a:buFont typeface="Arial" panose="020B0604020202020204" pitchFamily="34" charset="0"/>
              <a:buChar char="•"/>
            </a:pPr>
            <a:r>
              <a:rPr lang="en-GB" sz="1200">
                <a:latin typeface="Calibri"/>
                <a:ea typeface="Calibri"/>
                <a:cs typeface="Calibri"/>
              </a:rPr>
              <a:t>will know ways to stay safe and healthy.</a:t>
            </a:r>
            <a:endParaRPr lang="en-GB" sz="1200">
              <a:latin typeface="Calibri" panose="020F0502020204030204" pitchFamily="34" charset="0"/>
              <a:ea typeface="Calibri" panose="020F0502020204030204" pitchFamily="34" charset="0"/>
              <a:cs typeface="Calibri"/>
            </a:endParaRPr>
          </a:p>
          <a:p>
            <a:pPr marL="171450" indent="-171450">
              <a:buFont typeface="Arial" panose="020B0604020202020204" pitchFamily="34" charset="0"/>
              <a:buChar char="•"/>
            </a:pPr>
            <a:r>
              <a:rPr lang="en-GB" sz="1200" dirty="0">
                <a:effectLst/>
                <a:latin typeface="Calibri"/>
                <a:ea typeface="Calibri"/>
                <a:cs typeface="Calibri"/>
              </a:rPr>
              <a:t>will understand and respect each other’s common humanity, diversity and differences so that they can go on to form the effective, fulfilling relationships that are an essential part of life and learning. </a:t>
            </a:r>
          </a:p>
          <a:p>
            <a:pPr marL="171450" indent="-171450">
              <a:buFont typeface="Arial" panose="020B0604020202020204" pitchFamily="34" charset="0"/>
              <a:buChar char="•"/>
            </a:pPr>
            <a:endParaRPr lang="en-GB" sz="1200" dirty="0">
              <a:effectLst/>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endParaRPr lang="en-GB" sz="1200" dirty="0">
              <a:solidFill>
                <a:schemeClr val="accent6"/>
              </a:solidFill>
            </a:endParaRPr>
          </a:p>
        </p:txBody>
      </p:sp>
      <p:grpSp>
        <p:nvGrpSpPr>
          <p:cNvPr id="19" name="Group 18">
            <a:extLst>
              <a:ext uri="{FF2B5EF4-FFF2-40B4-BE49-F238E27FC236}">
                <a16:creationId xmlns:a16="http://schemas.microsoft.com/office/drawing/2014/main" id="{B3A8BCC7-8961-4CEE-96AD-84822DDD7B55}"/>
              </a:ext>
            </a:extLst>
          </p:cNvPr>
          <p:cNvGrpSpPr/>
          <p:nvPr/>
        </p:nvGrpSpPr>
        <p:grpSpPr>
          <a:xfrm>
            <a:off x="0" y="5660984"/>
            <a:ext cx="10089378" cy="1062889"/>
            <a:chOff x="-46317" y="5762512"/>
            <a:chExt cx="10089378" cy="1062889"/>
          </a:xfrm>
        </p:grpSpPr>
        <p:pic>
          <p:nvPicPr>
            <p:cNvPr id="6" name="Picture 5">
              <a:extLst>
                <a:ext uri="{FF2B5EF4-FFF2-40B4-BE49-F238E27FC236}">
                  <a16:creationId xmlns:a16="http://schemas.microsoft.com/office/drawing/2014/main" id="{7953FFF2-770E-42CB-B920-82BFAAD92C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6317" y="5867641"/>
              <a:ext cx="9906000" cy="957760"/>
            </a:xfrm>
            <a:prstGeom prst="rect">
              <a:avLst/>
            </a:prstGeom>
          </p:spPr>
        </p:pic>
        <p:sp>
          <p:nvSpPr>
            <p:cNvPr id="15" name="Rectangle 14">
              <a:extLst>
                <a:ext uri="{FF2B5EF4-FFF2-40B4-BE49-F238E27FC236}">
                  <a16:creationId xmlns:a16="http://schemas.microsoft.com/office/drawing/2014/main" id="{C184D6F0-661D-4E37-B03D-5C7FFD4EF3C6}"/>
                </a:ext>
              </a:extLst>
            </p:cNvPr>
            <p:cNvSpPr/>
            <p:nvPr/>
          </p:nvSpPr>
          <p:spPr>
            <a:xfrm rot="20086419">
              <a:off x="2570738" y="5867688"/>
              <a:ext cx="1445581" cy="779963"/>
            </a:xfrm>
            <a:prstGeom prst="rect">
              <a:avLst/>
            </a:prstGeom>
            <a:noFill/>
          </p:spPr>
          <p:txBody>
            <a:bodyPr wrap="none" lIns="91440" tIns="45720" rIns="91440" bIns="45720">
              <a:prstTxWarp prst="textArchUp">
                <a:avLst>
                  <a:gd name="adj" fmla="val 116303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sp>
          <p:nvSpPr>
            <p:cNvPr id="18" name="Rectangle 17">
              <a:extLst>
                <a:ext uri="{FF2B5EF4-FFF2-40B4-BE49-F238E27FC236}">
                  <a16:creationId xmlns:a16="http://schemas.microsoft.com/office/drawing/2014/main" id="{972461B9-0BBD-4DAC-BE3D-9246B0D7CABA}"/>
                </a:ext>
              </a:extLst>
            </p:cNvPr>
            <p:cNvSpPr/>
            <p:nvPr/>
          </p:nvSpPr>
          <p:spPr>
            <a:xfrm rot="702556">
              <a:off x="7657504" y="5762512"/>
              <a:ext cx="2385557" cy="990314"/>
            </a:xfrm>
            <a:prstGeom prst="rect">
              <a:avLst/>
            </a:prstGeom>
            <a:noFill/>
          </p:spPr>
          <p:txBody>
            <a:bodyPr wrap="none" lIns="91440" tIns="45720" rIns="91440" bIns="45720">
              <a:prstTxWarp prst="textArchDown">
                <a:avLst>
                  <a:gd name="adj" fmla="val 25532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grpSp>
      <p:sp>
        <p:nvSpPr>
          <p:cNvPr id="16" name="TextBox 15">
            <a:extLst>
              <a:ext uri="{FF2B5EF4-FFF2-40B4-BE49-F238E27FC236}">
                <a16:creationId xmlns:a16="http://schemas.microsoft.com/office/drawing/2014/main" id="{20484911-AFDA-4FDA-92A3-6BABD77487CB}"/>
              </a:ext>
            </a:extLst>
          </p:cNvPr>
          <p:cNvSpPr txBox="1"/>
          <p:nvPr/>
        </p:nvSpPr>
        <p:spPr>
          <a:xfrm>
            <a:off x="5849732" y="3489889"/>
            <a:ext cx="3805652" cy="1631216"/>
          </a:xfrm>
          <a:prstGeom prst="rect">
            <a:avLst/>
          </a:prstGeom>
          <a:noFill/>
        </p:spPr>
        <p:txBody>
          <a:bodyPr wrap="square" lIns="91440" tIns="45720" rIns="91440" bIns="45720" rtlCol="0" anchor="t">
            <a:spAutoFit/>
          </a:bodyPr>
          <a:lstStyle/>
          <a:p>
            <a:r>
              <a:rPr lang="en-GB" sz="2800" dirty="0">
                <a:solidFill>
                  <a:schemeClr val="accent6"/>
                </a:solidFill>
              </a:rPr>
              <a:t>Assessment</a:t>
            </a:r>
          </a:p>
          <a:p>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Teachers will assess learning during each lesson to build </a:t>
            </a:r>
            <a:r>
              <a:rPr lang="en-GB" sz="1200" dirty="0">
                <a:solidFill>
                  <a:prstClr val="black"/>
                </a:solidFill>
                <a:latin typeface="Calibri" panose="020F0502020204030204"/>
              </a:rPr>
              <a:t>accurate</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 judgements </a:t>
            </a:r>
            <a:r>
              <a:rPr lang="en-GB" sz="1200" dirty="0">
                <a:solidFill>
                  <a:prstClr val="black"/>
                </a:solidFill>
                <a:latin typeface="Calibri" panose="020F0502020204030204"/>
              </a:rPr>
              <a:t>of children’s assessment. They will also record the progress of each child termly and use this to inform and adapt future planning. In three key units, summative assessment is used to strengthen teachers understanding of the children’s attainment</a:t>
            </a:r>
            <a:r>
              <a:rPr lang="en-GB" sz="1200">
                <a:solidFill>
                  <a:prstClr val="black"/>
                </a:solidFill>
                <a:latin typeface="Calibri" panose="020F0502020204030204"/>
              </a:rPr>
              <a:t>. </a:t>
            </a:r>
            <a:endParaRPr lang="en-GB" sz="1100" dirty="0">
              <a:solidFill>
                <a:prstClr val="black"/>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B3D5105B-54DF-406A-9E8A-DC61F803F3D2}"/>
              </a:ext>
            </a:extLst>
          </p:cNvPr>
          <p:cNvPicPr>
            <a:picLocks noChangeAspect="1"/>
          </p:cNvPicPr>
          <p:nvPr/>
        </p:nvPicPr>
        <p:blipFill>
          <a:blip r:embed="rId4"/>
          <a:stretch>
            <a:fillRect/>
          </a:stretch>
        </p:blipFill>
        <p:spPr>
          <a:xfrm>
            <a:off x="4840082" y="1741503"/>
            <a:ext cx="1009650" cy="962025"/>
          </a:xfrm>
          <a:prstGeom prst="rect">
            <a:avLst/>
          </a:prstGeom>
        </p:spPr>
      </p:pic>
      <p:pic>
        <p:nvPicPr>
          <p:cNvPr id="11" name="Picture 10">
            <a:extLst>
              <a:ext uri="{FF2B5EF4-FFF2-40B4-BE49-F238E27FC236}">
                <a16:creationId xmlns:a16="http://schemas.microsoft.com/office/drawing/2014/main" id="{96D273BF-C7C5-4144-A44D-A9C7EAC0DF01}"/>
              </a:ext>
            </a:extLst>
          </p:cNvPr>
          <p:cNvPicPr>
            <a:picLocks noChangeAspect="1"/>
          </p:cNvPicPr>
          <p:nvPr/>
        </p:nvPicPr>
        <p:blipFill>
          <a:blip r:embed="rId5"/>
          <a:stretch>
            <a:fillRect/>
          </a:stretch>
        </p:blipFill>
        <p:spPr>
          <a:xfrm>
            <a:off x="3785292" y="1764396"/>
            <a:ext cx="1047750" cy="952500"/>
          </a:xfrm>
          <a:prstGeom prst="rect">
            <a:avLst/>
          </a:prstGeom>
        </p:spPr>
      </p:pic>
      <p:pic>
        <p:nvPicPr>
          <p:cNvPr id="20" name="Picture 19">
            <a:extLst>
              <a:ext uri="{FF2B5EF4-FFF2-40B4-BE49-F238E27FC236}">
                <a16:creationId xmlns:a16="http://schemas.microsoft.com/office/drawing/2014/main" id="{E4D4FC0D-AEEF-45B0-930E-EAAD3FCD7EAA}"/>
              </a:ext>
            </a:extLst>
          </p:cNvPr>
          <p:cNvPicPr>
            <a:picLocks noChangeAspect="1"/>
          </p:cNvPicPr>
          <p:nvPr/>
        </p:nvPicPr>
        <p:blipFill>
          <a:blip r:embed="rId6"/>
          <a:stretch>
            <a:fillRect/>
          </a:stretch>
        </p:blipFill>
        <p:spPr>
          <a:xfrm>
            <a:off x="4292195" y="2688789"/>
            <a:ext cx="1038225" cy="962025"/>
          </a:xfrm>
          <a:prstGeom prst="rect">
            <a:avLst/>
          </a:prstGeom>
        </p:spPr>
      </p:pic>
      <p:pic>
        <p:nvPicPr>
          <p:cNvPr id="22" name="Picture 21">
            <a:extLst>
              <a:ext uri="{FF2B5EF4-FFF2-40B4-BE49-F238E27FC236}">
                <a16:creationId xmlns:a16="http://schemas.microsoft.com/office/drawing/2014/main" id="{D2B2E9EC-BF0E-4DA6-9485-E40A6D20CBE4}"/>
              </a:ext>
            </a:extLst>
          </p:cNvPr>
          <p:cNvPicPr>
            <a:picLocks noChangeAspect="1"/>
          </p:cNvPicPr>
          <p:nvPr/>
        </p:nvPicPr>
        <p:blipFill>
          <a:blip r:embed="rId7"/>
          <a:stretch>
            <a:fillRect/>
          </a:stretch>
        </p:blipFill>
        <p:spPr>
          <a:xfrm>
            <a:off x="3763104" y="3657091"/>
            <a:ext cx="1028700" cy="962025"/>
          </a:xfrm>
          <a:prstGeom prst="rect">
            <a:avLst/>
          </a:prstGeom>
        </p:spPr>
      </p:pic>
      <p:pic>
        <p:nvPicPr>
          <p:cNvPr id="24" name="Picture 23">
            <a:extLst>
              <a:ext uri="{FF2B5EF4-FFF2-40B4-BE49-F238E27FC236}">
                <a16:creationId xmlns:a16="http://schemas.microsoft.com/office/drawing/2014/main" id="{E6DF6ED9-A6DC-4028-9352-630E064088FB}"/>
              </a:ext>
            </a:extLst>
          </p:cNvPr>
          <p:cNvPicPr>
            <a:picLocks noChangeAspect="1"/>
          </p:cNvPicPr>
          <p:nvPr/>
        </p:nvPicPr>
        <p:blipFill>
          <a:blip r:embed="rId8"/>
          <a:stretch>
            <a:fillRect/>
          </a:stretch>
        </p:blipFill>
        <p:spPr>
          <a:xfrm>
            <a:off x="4840082" y="3692846"/>
            <a:ext cx="1038225" cy="952500"/>
          </a:xfrm>
          <a:prstGeom prst="rect">
            <a:avLst/>
          </a:prstGeom>
        </p:spPr>
      </p:pic>
      <p:pic>
        <p:nvPicPr>
          <p:cNvPr id="26" name="Picture 25">
            <a:extLst>
              <a:ext uri="{FF2B5EF4-FFF2-40B4-BE49-F238E27FC236}">
                <a16:creationId xmlns:a16="http://schemas.microsoft.com/office/drawing/2014/main" id="{A653DDE9-58A9-4FFD-87AF-8CCB77B6EC9F}"/>
              </a:ext>
            </a:extLst>
          </p:cNvPr>
          <p:cNvPicPr>
            <a:picLocks noChangeAspect="1"/>
          </p:cNvPicPr>
          <p:nvPr/>
        </p:nvPicPr>
        <p:blipFill>
          <a:blip r:embed="rId9"/>
          <a:stretch>
            <a:fillRect/>
          </a:stretch>
        </p:blipFill>
        <p:spPr>
          <a:xfrm>
            <a:off x="3890757" y="4625393"/>
            <a:ext cx="2002698" cy="1358265"/>
          </a:xfrm>
          <a:prstGeom prst="rect">
            <a:avLst/>
          </a:prstGeom>
        </p:spPr>
      </p:pic>
    </p:spTree>
    <p:extLst>
      <p:ext uri="{BB962C8B-B14F-4D97-AF65-F5344CB8AC3E}">
        <p14:creationId xmlns:p14="http://schemas.microsoft.com/office/powerpoint/2010/main" val="27236582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d2ddb52-560e-4a31-a7b2-a795bd5cd35c">
      <Terms xmlns="http://schemas.microsoft.com/office/infopath/2007/PartnerControls"/>
    </lcf76f155ced4ddcb4097134ff3c332f>
    <TaxCatchAll xmlns="cc5892c0-0e9e-4b3a-a484-fd9581405906"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8D5EC82D7EDD46B003C1C7D6980B04" ma:contentTypeVersion="18" ma:contentTypeDescription="Create a new document." ma:contentTypeScope="" ma:versionID="a242d04bf1a72d6cace8cc6d1130ae45">
  <xsd:schema xmlns:xsd="http://www.w3.org/2001/XMLSchema" xmlns:xs="http://www.w3.org/2001/XMLSchema" xmlns:p="http://schemas.microsoft.com/office/2006/metadata/properties" xmlns:ns1="http://schemas.microsoft.com/sharepoint/v3" xmlns:ns2="0d2ddb52-560e-4a31-a7b2-a795bd5cd35c" xmlns:ns3="cc5892c0-0e9e-4b3a-a484-fd9581405906" targetNamespace="http://schemas.microsoft.com/office/2006/metadata/properties" ma:root="true" ma:fieldsID="462374479b47b84cf58488fde488e0b5" ns1:_="" ns2:_="" ns3:_="">
    <xsd:import namespace="http://schemas.microsoft.com/sharepoint/v3"/>
    <xsd:import namespace="0d2ddb52-560e-4a31-a7b2-a795bd5cd35c"/>
    <xsd:import namespace="cc5892c0-0e9e-4b3a-a484-fd95814059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2ddb52-560e-4a31-a7b2-a795bd5cd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5892c0-0e9e-4b3a-a484-fd958140590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d9bd5f7-2590-495d-b58e-f051c823cb56}" ma:internalName="TaxCatchAll" ma:showField="CatchAllData" ma:web="cc5892c0-0e9e-4b3a-a484-fd958140590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2CB311-D602-44BC-9F36-4933E42FF7E3}">
  <ds:schemaRefs>
    <ds:schemaRef ds:uri="http://schemas.microsoft.com/office/2006/documentManagement/types"/>
    <ds:schemaRef ds:uri="http://purl.org/dc/elements/1.1/"/>
    <ds:schemaRef ds:uri="http://schemas.openxmlformats.org/package/2006/metadata/core-properties"/>
    <ds:schemaRef ds:uri="0d2ddb52-560e-4a31-a7b2-a795bd5cd35c"/>
    <ds:schemaRef ds:uri="http://purl.org/dc/terms/"/>
    <ds:schemaRef ds:uri="cc5892c0-0e9e-4b3a-a484-fd9581405906"/>
    <ds:schemaRef ds:uri="http://purl.org/dc/dcmitype/"/>
    <ds:schemaRef ds:uri="http://schemas.microsoft.com/office/infopath/2007/PartnerControls"/>
    <ds:schemaRef ds:uri="http://schemas.microsoft.com/office/2006/metadata/properties"/>
    <ds:schemaRef ds:uri="http://www.w3.org/XML/1998/namespace"/>
    <ds:schemaRef ds:uri="http://schemas.microsoft.com/sharepoint/v3"/>
  </ds:schemaRefs>
</ds:datastoreItem>
</file>

<file path=customXml/itemProps2.xml><?xml version="1.0" encoding="utf-8"?>
<ds:datastoreItem xmlns:ds="http://schemas.openxmlformats.org/officeDocument/2006/customXml" ds:itemID="{1ADEB0A0-A85C-4F91-A14C-7EFC587B43E4}">
  <ds:schemaRefs>
    <ds:schemaRef ds:uri="http://schemas.microsoft.com/sharepoint/v3/contenttype/forms"/>
  </ds:schemaRefs>
</ds:datastoreItem>
</file>

<file path=customXml/itemProps3.xml><?xml version="1.0" encoding="utf-8"?>
<ds:datastoreItem xmlns:ds="http://schemas.openxmlformats.org/officeDocument/2006/customXml" ds:itemID="{D57EF5BE-0D67-4ED5-A759-B33B6B89F4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2ddb52-560e-4a31-a7b2-a795bd5cd35c"/>
    <ds:schemaRef ds:uri="cc5892c0-0e9e-4b3a-a484-fd95814059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170</TotalTime>
  <Words>383</Words>
  <Application>Microsoft Office PowerPoint</Application>
  <PresentationFormat>A4 Paper (210x297 mm)</PresentationFormat>
  <Paragraphs>25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Morris</dc:creator>
  <cp:lastModifiedBy>Neil Morris</cp:lastModifiedBy>
  <cp:revision>27</cp:revision>
  <dcterms:created xsi:type="dcterms:W3CDTF">2023-03-13T16:03:16Z</dcterms:created>
  <dcterms:modified xsi:type="dcterms:W3CDTF">2026-05-19T20:34:57Z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0x0101005C8D5EC82D7EDD46B003C1C7D6980B04</vt:lpwstr>
  </property>
  <property fmtid="{D5CDD505-2E9C-101B-9397-08002B2CF9AE}" pid="3" name="MediaServiceImageTags">
    <vt:lpwstr/>
  </property>
</Properties>
</file>